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3" r:id="rId3"/>
    <p:sldId id="297" r:id="rId5"/>
    <p:sldId id="421" r:id="rId6"/>
    <p:sldId id="422" r:id="rId7"/>
    <p:sldId id="423" r:id="rId8"/>
    <p:sldId id="338" r:id="rId9"/>
    <p:sldId id="427" r:id="rId10"/>
    <p:sldId id="440" r:id="rId11"/>
    <p:sldId id="410" r:id="rId12"/>
    <p:sldId id="403" r:id="rId13"/>
    <p:sldId id="425" r:id="rId14"/>
    <p:sldId id="426" r:id="rId15"/>
    <p:sldId id="430" r:id="rId16"/>
    <p:sldId id="431" r:id="rId17"/>
    <p:sldId id="442" r:id="rId18"/>
    <p:sldId id="428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0000"/>
    <a:srgbClr val="FFFFFF"/>
    <a:srgbClr val="FF5757"/>
    <a:srgbClr val="FF9797"/>
    <a:srgbClr val="FFE1E1"/>
    <a:srgbClr val="FF9F9F"/>
    <a:srgbClr val="8F8F96"/>
    <a:srgbClr val="9D9EA5"/>
    <a:srgbClr val="696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7" autoAdjust="0"/>
    <p:restoredTop sz="96366" autoAdjust="0"/>
  </p:normalViewPr>
  <p:slideViewPr>
    <p:cSldViewPr snapToGrid="0" showGuides="1">
      <p:cViewPr varScale="1">
        <p:scale>
          <a:sx n="87" d="100"/>
          <a:sy n="87" d="100"/>
        </p:scale>
        <p:origin x="-662" y="-91"/>
      </p:cViewPr>
      <p:guideLst>
        <p:guide orient="horz" pos="3565"/>
        <p:guide orient="horz" pos="4217"/>
        <p:guide pos="4028"/>
        <p:guide pos="7081"/>
        <p:guide pos="458"/>
        <p:guide pos="4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375B-645A-4B83-93EC-8A3A766EDB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787">
            <a:off x="-1522051" y="1244324"/>
            <a:ext cx="4369377" cy="4369377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268">
            <a:off x="8733632" y="1298540"/>
            <a:ext cx="4369377" cy="436937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581150" y="3019425"/>
            <a:ext cx="8430260" cy="384175"/>
            <a:chOff x="1765404" y="385019"/>
            <a:chExt cx="9104638" cy="384444"/>
          </a:xfrm>
        </p:grpSpPr>
        <p:sp>
          <p:nvSpPr>
            <p:cNvPr id="93" name="矩形: 圆角 92"/>
            <p:cNvSpPr/>
            <p:nvPr/>
          </p:nvSpPr>
          <p:spPr>
            <a:xfrm flipH="1">
              <a:off x="2015175" y="632466"/>
              <a:ext cx="1410469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2000">
                  <a:srgbClr val="FF9F9F">
                    <a:alpha val="75686"/>
                  </a:srgbClr>
                </a:gs>
                <a:gs pos="100000">
                  <a:schemeClr val="bg1">
                    <a:alpha val="0"/>
                  </a:schemeClr>
                </a:gs>
                <a:gs pos="0">
                  <a:srgbClr val="C000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65404" y="385019"/>
              <a:ext cx="9104638" cy="384444"/>
              <a:chOff x="1765404" y="385019"/>
              <a:chExt cx="9104638" cy="38444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765404" y="385019"/>
                <a:ext cx="9104638" cy="384444"/>
                <a:chOff x="1004828" y="418836"/>
                <a:chExt cx="9104638" cy="384444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1004828" y="418836"/>
                  <a:ext cx="1827017" cy="384444"/>
                  <a:chOff x="1726876" y="386736"/>
                  <a:chExt cx="1827017" cy="384444"/>
                </a:xfrm>
              </p:grpSpPr>
              <p:sp>
                <p:nvSpPr>
                  <p:cNvPr id="4" name="矩形: 圆角 3"/>
                  <p:cNvSpPr/>
                  <p:nvPr/>
                </p:nvSpPr>
                <p:spPr>
                  <a:xfrm flipH="1">
                    <a:off x="1726876" y="386736"/>
                    <a:ext cx="1410468" cy="177384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62000">
                        <a:srgbClr val="FF5757">
                          <a:alpha val="76000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  <a:gs pos="0">
                        <a:srgbClr val="C0000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000" b="1" dirty="0"/>
                  </a:p>
                </p:txBody>
              </p:sp>
              <p:sp>
                <p:nvSpPr>
                  <p:cNvPr id="82" name="矩形: 圆角 81"/>
                  <p:cNvSpPr/>
                  <p:nvPr/>
                </p:nvSpPr>
                <p:spPr>
                  <a:xfrm flipH="1">
                    <a:off x="2143424" y="714417"/>
                    <a:ext cx="1410469" cy="56763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62000">
                        <a:srgbClr val="FF9F9F">
                          <a:alpha val="75686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  <a:gs pos="0">
                        <a:srgbClr val="C0000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000" b="1" dirty="0"/>
                  </a:p>
                </p:txBody>
              </p:sp>
            </p:grpSp>
            <p:sp>
              <p:nvSpPr>
                <p:cNvPr id="90" name="矩形: 圆角 89"/>
                <p:cNvSpPr/>
                <p:nvPr/>
              </p:nvSpPr>
              <p:spPr>
                <a:xfrm rot="10800000" flipH="1">
                  <a:off x="8698998" y="418840"/>
                  <a:ext cx="1410468" cy="17738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62000">
                      <a:srgbClr val="FF5757">
                        <a:alpha val="76000"/>
                      </a:srgbClr>
                    </a:gs>
                    <a:gs pos="100000">
                      <a:schemeClr val="bg1">
                        <a:alpha val="0"/>
                      </a:schemeClr>
                    </a:gs>
                    <a:gs pos="0">
                      <a:srgbClr val="C00000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000" b="1" dirty="0"/>
                </a:p>
              </p:txBody>
            </p:sp>
            <p:sp>
              <p:nvSpPr>
                <p:cNvPr id="91" name="矩形: 圆角 90"/>
                <p:cNvSpPr/>
                <p:nvPr/>
              </p:nvSpPr>
              <p:spPr>
                <a:xfrm rot="10800000" flipH="1">
                  <a:off x="8404017" y="724636"/>
                  <a:ext cx="1410469" cy="5676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62000">
                      <a:srgbClr val="FF9F9F">
                        <a:alpha val="75686"/>
                      </a:srgbClr>
                    </a:gs>
                    <a:gs pos="100000">
                      <a:schemeClr val="bg1">
                        <a:alpha val="0"/>
                      </a:schemeClr>
                    </a:gs>
                    <a:gs pos="0">
                      <a:srgbClr val="C00000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000" b="1" dirty="0"/>
                </a:p>
              </p:txBody>
            </p:sp>
          </p:grpSp>
          <p:sp>
            <p:nvSpPr>
              <p:cNvPr id="94" name="矩形: 圆角 93"/>
              <p:cNvSpPr/>
              <p:nvPr/>
            </p:nvSpPr>
            <p:spPr>
              <a:xfrm flipH="1">
                <a:off x="9331704" y="627066"/>
                <a:ext cx="1410469" cy="10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2000">
                    <a:srgbClr val="FF9F9F">
                      <a:alpha val="75686"/>
                    </a:srgbClr>
                  </a:gs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b="1" dirty="0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408065" y="2494280"/>
            <a:ext cx="5956934" cy="1305656"/>
            <a:chOff x="3391185" y="2502330"/>
            <a:chExt cx="5621445" cy="1305656"/>
          </a:xfrm>
        </p:grpSpPr>
        <p:sp>
          <p:nvSpPr>
            <p:cNvPr id="8" name="文本框 7"/>
            <p:cNvSpPr txBox="1"/>
            <p:nvPr/>
          </p:nvSpPr>
          <p:spPr>
            <a:xfrm>
              <a:off x="3668470" y="2836975"/>
              <a:ext cx="534416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spc="300" dirty="0">
                  <a:solidFill>
                    <a:srgbClr val="C00000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rPr>
                <a:t>衡阳群众</a:t>
              </a:r>
              <a:r>
                <a:rPr lang="en-US" altLang="zh-CN" sz="4000" b="1" spc="300" dirty="0">
                  <a:solidFill>
                    <a:srgbClr val="C00000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rPr>
                <a:t>APP</a:t>
              </a:r>
              <a:endParaRPr lang="zh-CN" altLang="en-US" sz="4000" b="1" spc="300" dirty="0">
                <a:solidFill>
                  <a:srgbClr val="C00000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185" y="2502330"/>
              <a:ext cx="1305656" cy="1305656"/>
            </a:xfrm>
            <a:prstGeom prst="rect">
              <a:avLst/>
            </a:prstGeom>
          </p:spPr>
        </p:pic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1" name="等腰三角形 50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52" name="等腰三角形 51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9665" y="1231900"/>
            <a:ext cx="2837815" cy="54857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66670" y="2143760"/>
            <a:ext cx="2608580" cy="128079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112135" y="2064385"/>
            <a:ext cx="226060" cy="2260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5</a:t>
            </a:r>
            <a:endParaRPr lang="en-US" altLang="zh-CN" sz="1200" b="1" dirty="0"/>
          </a:p>
        </p:txBody>
      </p:sp>
      <p:sp>
        <p:nvSpPr>
          <p:cNvPr id="9" name="矩形: 圆角 41"/>
          <p:cNvSpPr/>
          <p:nvPr/>
        </p:nvSpPr>
        <p:spPr>
          <a:xfrm>
            <a:off x="2669540" y="4295140"/>
            <a:ext cx="2298065" cy="59817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1200" dirty="0">
                <a:solidFill>
                  <a:srgbClr val="00B050"/>
                </a:solidFill>
              </a:rPr>
              <a:t>5</a:t>
            </a:r>
            <a:r>
              <a:rPr lang="zh-CN" altLang="en-US" sz="1200" dirty="0">
                <a:solidFill>
                  <a:srgbClr val="00B050"/>
                </a:solidFill>
              </a:rPr>
              <a:t>、按照页面提示。填写相关内容后点击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登录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。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1184275"/>
            <a:ext cx="2847340" cy="55333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309610" y="2253615"/>
            <a:ext cx="939165" cy="74803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111615" y="2253615"/>
            <a:ext cx="226060" cy="2260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6</a:t>
            </a:r>
            <a:endParaRPr lang="en-US" altLang="zh-CN" sz="1200" b="1" dirty="0"/>
          </a:p>
        </p:txBody>
      </p:sp>
      <p:sp>
        <p:nvSpPr>
          <p:cNvPr id="16" name="矩形: 圆角 41"/>
          <p:cNvSpPr/>
          <p:nvPr/>
        </p:nvSpPr>
        <p:spPr>
          <a:xfrm>
            <a:off x="8825230" y="3001645"/>
            <a:ext cx="2298065" cy="59817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1200" dirty="0">
                <a:solidFill>
                  <a:srgbClr val="00B050"/>
                </a:solidFill>
              </a:rPr>
              <a:t>6</a:t>
            </a:r>
            <a:r>
              <a:rPr lang="zh-CN" altLang="en-US" sz="1200" dirty="0">
                <a:solidFill>
                  <a:srgbClr val="00B050"/>
                </a:solidFill>
              </a:rPr>
              <a:t>、点击此处，去完成实名认证。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7170" y="447040"/>
            <a:ext cx="836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spc="300" dirty="0" smtClean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</a:t>
            </a:r>
            <a:r>
              <a:rPr lang="zh-CN" altLang="en-US" sz="2800" b="1" spc="300" dirty="0" smtClean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衡阳群众</a:t>
            </a:r>
            <a:r>
              <a:rPr lang="en-US" altLang="zh-CN" sz="2800" b="1" spc="300" dirty="0" smtClean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2800" b="1" spc="300" dirty="0" smtClean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注册、登录、实名认证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787">
            <a:off x="-1522051" y="1244324"/>
            <a:ext cx="4369377" cy="4369377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268">
            <a:off x="8733632" y="1298540"/>
            <a:ext cx="4369377" cy="436937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580930" y="3236778"/>
            <a:ext cx="9104638" cy="384444"/>
            <a:chOff x="1765404" y="385019"/>
            <a:chExt cx="9104638" cy="384444"/>
          </a:xfrm>
        </p:grpSpPr>
        <p:sp>
          <p:nvSpPr>
            <p:cNvPr id="93" name="矩形: 圆角 92"/>
            <p:cNvSpPr/>
            <p:nvPr/>
          </p:nvSpPr>
          <p:spPr>
            <a:xfrm flipH="1">
              <a:off x="2015175" y="632466"/>
              <a:ext cx="1410469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2000">
                  <a:srgbClr val="FF9F9F">
                    <a:alpha val="75686"/>
                  </a:srgbClr>
                </a:gs>
                <a:gs pos="100000">
                  <a:schemeClr val="bg1">
                    <a:alpha val="0"/>
                  </a:schemeClr>
                </a:gs>
                <a:gs pos="0">
                  <a:srgbClr val="C000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65404" y="385019"/>
              <a:ext cx="9104638" cy="384444"/>
              <a:chOff x="1765404" y="385019"/>
              <a:chExt cx="9104638" cy="38444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765404" y="385019"/>
                <a:ext cx="9104638" cy="384444"/>
                <a:chOff x="1004828" y="418836"/>
                <a:chExt cx="9104638" cy="384444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1004828" y="418836"/>
                  <a:ext cx="1827017" cy="384444"/>
                  <a:chOff x="1726876" y="386736"/>
                  <a:chExt cx="1827017" cy="384444"/>
                </a:xfrm>
              </p:grpSpPr>
              <p:sp>
                <p:nvSpPr>
                  <p:cNvPr id="4" name="矩形: 圆角 3"/>
                  <p:cNvSpPr/>
                  <p:nvPr/>
                </p:nvSpPr>
                <p:spPr>
                  <a:xfrm flipH="1">
                    <a:off x="1726876" y="386736"/>
                    <a:ext cx="1410468" cy="177384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62000">
                        <a:srgbClr val="FF5757">
                          <a:alpha val="76000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  <a:gs pos="0">
                        <a:srgbClr val="C0000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000" b="1" dirty="0"/>
                  </a:p>
                </p:txBody>
              </p:sp>
              <p:sp>
                <p:nvSpPr>
                  <p:cNvPr id="82" name="矩形: 圆角 81"/>
                  <p:cNvSpPr/>
                  <p:nvPr/>
                </p:nvSpPr>
                <p:spPr>
                  <a:xfrm flipH="1">
                    <a:off x="2143424" y="714417"/>
                    <a:ext cx="1410469" cy="56763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62000">
                        <a:srgbClr val="FF9F9F">
                          <a:alpha val="75686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  <a:gs pos="0">
                        <a:srgbClr val="C0000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000" b="1" dirty="0"/>
                  </a:p>
                </p:txBody>
              </p:sp>
            </p:grpSp>
            <p:sp>
              <p:nvSpPr>
                <p:cNvPr id="90" name="矩形: 圆角 89"/>
                <p:cNvSpPr/>
                <p:nvPr/>
              </p:nvSpPr>
              <p:spPr>
                <a:xfrm rot="10800000" flipH="1">
                  <a:off x="8698998" y="418840"/>
                  <a:ext cx="1410468" cy="17738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62000">
                      <a:srgbClr val="FF5757">
                        <a:alpha val="76000"/>
                      </a:srgbClr>
                    </a:gs>
                    <a:gs pos="100000">
                      <a:schemeClr val="bg1">
                        <a:alpha val="0"/>
                      </a:schemeClr>
                    </a:gs>
                    <a:gs pos="0">
                      <a:srgbClr val="C00000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000" b="1" dirty="0"/>
                </a:p>
              </p:txBody>
            </p:sp>
            <p:sp>
              <p:nvSpPr>
                <p:cNvPr id="91" name="矩形: 圆角 90"/>
                <p:cNvSpPr/>
                <p:nvPr/>
              </p:nvSpPr>
              <p:spPr>
                <a:xfrm rot="10800000" flipH="1">
                  <a:off x="8404017" y="724636"/>
                  <a:ext cx="1410469" cy="5676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62000">
                      <a:srgbClr val="FF9F9F">
                        <a:alpha val="75686"/>
                      </a:srgbClr>
                    </a:gs>
                    <a:gs pos="100000">
                      <a:schemeClr val="bg1">
                        <a:alpha val="0"/>
                      </a:schemeClr>
                    </a:gs>
                    <a:gs pos="0">
                      <a:srgbClr val="C00000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000" b="1" dirty="0"/>
                </a:p>
              </p:txBody>
            </p:sp>
          </p:grpSp>
          <p:sp>
            <p:nvSpPr>
              <p:cNvPr id="94" name="矩形: 圆角 93"/>
              <p:cNvSpPr/>
              <p:nvPr/>
            </p:nvSpPr>
            <p:spPr>
              <a:xfrm flipH="1">
                <a:off x="9331704" y="627066"/>
                <a:ext cx="1410469" cy="10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2000">
                    <a:srgbClr val="FF9F9F">
                      <a:alpha val="75686"/>
                    </a:srgbClr>
                  </a:gs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b="1" dirty="0"/>
              </a:p>
            </p:txBody>
          </p:sp>
        </p:grpSp>
      </p:grpSp>
      <p:sp>
        <p:nvSpPr>
          <p:cNvPr id="165" name="矩形 164"/>
          <p:cNvSpPr/>
          <p:nvPr/>
        </p:nvSpPr>
        <p:spPr>
          <a:xfrm>
            <a:off x="4659946" y="2183944"/>
            <a:ext cx="2872105" cy="1106805"/>
          </a:xfrm>
          <a:prstGeom prst="rect">
            <a:avLst/>
          </a:prstGeom>
        </p:spPr>
        <p:txBody>
          <a:bodyPr wrap="none" anchor="ctr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PART 2</a:t>
            </a:r>
            <a:endParaRPr kumimoji="0" lang="en-US" altLang="zh-CN" sz="6600" b="1" i="0" u="none" strike="noStrike" kern="1200" cap="none" spc="-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04641" y="3685101"/>
            <a:ext cx="3982720" cy="66611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  <a:sym typeface="+mn-lt"/>
              </a:rPr>
              <a:t>政务服务板块介绍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 Light"/>
              <a:ea typeface="微软雅黑 Light"/>
              <a:cs typeface="+mn-cs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2.1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政务预约取号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3430" y="1242695"/>
            <a:ext cx="2847340" cy="5542915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2104390" y="3343910"/>
            <a:ext cx="777240" cy="63881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: 圆角 62"/>
          <p:cNvSpPr/>
          <p:nvPr/>
        </p:nvSpPr>
        <p:spPr>
          <a:xfrm>
            <a:off x="2915285" y="3413760"/>
            <a:ext cx="2296160" cy="43307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点击“政务取号”模块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845" y="1242695"/>
            <a:ext cx="2828290" cy="523811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887845" y="2663825"/>
            <a:ext cx="1089660" cy="523240"/>
          </a:xfrm>
          <a:prstGeom prst="rect">
            <a:avLst/>
          </a:prstGeom>
          <a:solidFill>
            <a:schemeClr val="dk1">
              <a:alpha val="16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/>
        </p:nvSpPr>
        <p:spPr>
          <a:xfrm>
            <a:off x="7977505" y="3868420"/>
            <a:ext cx="2773680" cy="135445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【今日取号】：是指可代替取号机，手机就能完成取号排队；</a:t>
            </a:r>
            <a:endParaRPr lang="zh-CN" altLang="en-US" sz="1200" dirty="0">
              <a:solidFill>
                <a:srgbClr val="00B050"/>
              </a:solidFill>
            </a:endParaRPr>
          </a:p>
          <a:p>
            <a:r>
              <a:rPr lang="zh-CN" altLang="en-US" sz="1200" dirty="0">
                <a:solidFill>
                  <a:srgbClr val="00B050"/>
                </a:solidFill>
              </a:rPr>
              <a:t>【在线预约】：是指网上先预约办理时间，以免空跑；</a:t>
            </a:r>
            <a:r>
              <a:rPr lang="zh-CN" altLang="en-US" sz="1200" dirty="0">
                <a:solidFill>
                  <a:srgbClr val="C00000"/>
                </a:solidFill>
              </a:rPr>
              <a:t>（注：当天事项不可预约，只能预约第二天及以后天数）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2.1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政务预约取号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0465" y="1096645"/>
            <a:ext cx="2837815" cy="5428615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090466" y="5179085"/>
            <a:ext cx="3025775" cy="1345565"/>
            <a:chOff x="5889127" y="5075034"/>
            <a:chExt cx="3025775" cy="1345565"/>
          </a:xfrm>
        </p:grpSpPr>
        <p:sp>
          <p:nvSpPr>
            <p:cNvPr id="80" name="矩形: 圆角 79"/>
            <p:cNvSpPr/>
            <p:nvPr/>
          </p:nvSpPr>
          <p:spPr>
            <a:xfrm>
              <a:off x="6319657" y="5075034"/>
              <a:ext cx="2356485" cy="41338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altLang="zh-CN" sz="1200" dirty="0">
                  <a:solidFill>
                    <a:srgbClr val="00B050"/>
                  </a:solidFill>
                </a:rPr>
                <a:t>1</a:t>
              </a:r>
              <a:r>
                <a:rPr lang="zh-CN" altLang="en-US" sz="1200" dirty="0">
                  <a:solidFill>
                    <a:srgbClr val="00B050"/>
                  </a:solidFill>
                </a:rPr>
                <a:t>、勾选阅读须知，同意并继续</a:t>
              </a:r>
              <a:endParaRPr lang="zh-CN" alt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889127" y="5649709"/>
              <a:ext cx="3025775" cy="770890"/>
            </a:xfrm>
            <a:prstGeom prst="rect">
              <a:avLst/>
            </a:prstGeom>
            <a:solidFill>
              <a:schemeClr val="dk1">
                <a:alpha val="16000"/>
              </a:schemeClr>
            </a:solidFill>
            <a:ln w="9525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535" y="1049020"/>
            <a:ext cx="2847340" cy="5476240"/>
          </a:xfrm>
          <a:prstGeom prst="rect">
            <a:avLst/>
          </a:prstGeom>
        </p:spPr>
      </p:pic>
      <p:sp>
        <p:nvSpPr>
          <p:cNvPr id="8" name="矩形: 圆角 79"/>
          <p:cNvSpPr/>
          <p:nvPr/>
        </p:nvSpPr>
        <p:spPr>
          <a:xfrm>
            <a:off x="5160816" y="3476015"/>
            <a:ext cx="2356485" cy="41338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1200" dirty="0">
                <a:solidFill>
                  <a:srgbClr val="00B050"/>
                </a:solidFill>
              </a:rPr>
              <a:t>2</a:t>
            </a:r>
            <a:r>
              <a:rPr lang="zh-CN" altLang="en-US" sz="1200" dirty="0">
                <a:solidFill>
                  <a:srgbClr val="00B050"/>
                </a:solidFill>
              </a:rPr>
              <a:t>、选择需要办理的事项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610" y="998855"/>
            <a:ext cx="2837815" cy="554291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587911" y="3583965"/>
            <a:ext cx="2787015" cy="1527810"/>
            <a:chOff x="5862457" y="5649709"/>
            <a:chExt cx="2787015" cy="1527810"/>
          </a:xfrm>
        </p:grpSpPr>
        <p:sp>
          <p:nvSpPr>
            <p:cNvPr id="12" name="矩形: 圆角 79"/>
            <p:cNvSpPr/>
            <p:nvPr/>
          </p:nvSpPr>
          <p:spPr>
            <a:xfrm>
              <a:off x="6088517" y="6764134"/>
              <a:ext cx="2356485" cy="41338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altLang="zh-CN" sz="1200" dirty="0">
                  <a:solidFill>
                    <a:srgbClr val="00B050"/>
                  </a:solidFill>
                </a:rPr>
                <a:t>3</a:t>
              </a:r>
              <a:r>
                <a:rPr lang="zh-CN" altLang="en-US" sz="1200" dirty="0">
                  <a:solidFill>
                    <a:srgbClr val="00B050"/>
                  </a:solidFill>
                </a:rPr>
                <a:t>、确认个人信息，点击</a:t>
              </a:r>
              <a:r>
                <a:rPr lang="en-US" altLang="zh-CN" sz="1200" dirty="0">
                  <a:solidFill>
                    <a:srgbClr val="00B050"/>
                  </a:solidFill>
                </a:rPr>
                <a:t>“</a:t>
              </a:r>
              <a:r>
                <a:rPr lang="zh-CN" altLang="en-US" sz="1200" dirty="0">
                  <a:solidFill>
                    <a:srgbClr val="00B050"/>
                  </a:solidFill>
                </a:rPr>
                <a:t>现在取号</a:t>
              </a:r>
              <a:r>
                <a:rPr lang="en-US" altLang="zh-CN" sz="1200" dirty="0">
                  <a:solidFill>
                    <a:srgbClr val="00B050"/>
                  </a:solidFill>
                </a:rPr>
                <a:t>”</a:t>
              </a:r>
              <a:r>
                <a:rPr lang="zh-CN" altLang="en-US" sz="1200" dirty="0">
                  <a:solidFill>
                    <a:srgbClr val="00B050"/>
                  </a:solidFill>
                </a:rPr>
                <a:t>。</a:t>
              </a:r>
              <a:endParaRPr lang="zh-CN" alt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862457" y="5649709"/>
              <a:ext cx="2787015" cy="770890"/>
            </a:xfrm>
            <a:prstGeom prst="rect">
              <a:avLst/>
            </a:prstGeom>
            <a:solidFill>
              <a:schemeClr val="dk1">
                <a:alpha val="16000"/>
              </a:schemeClr>
            </a:solidFill>
            <a:ln w="9525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2.1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政务预约取号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850" y="1231900"/>
            <a:ext cx="2787015" cy="521779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81601" y="5135270"/>
            <a:ext cx="2680335" cy="1218565"/>
            <a:chOff x="6077087" y="5075034"/>
            <a:chExt cx="2680335" cy="1218565"/>
          </a:xfrm>
        </p:grpSpPr>
        <p:sp>
          <p:nvSpPr>
            <p:cNvPr id="24" name="矩形: 圆角 79"/>
            <p:cNvSpPr/>
            <p:nvPr/>
          </p:nvSpPr>
          <p:spPr>
            <a:xfrm>
              <a:off x="6294257" y="5075034"/>
              <a:ext cx="2356485" cy="41338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altLang="zh-CN" sz="1200" dirty="0">
                  <a:solidFill>
                    <a:srgbClr val="00B050"/>
                  </a:solidFill>
                </a:rPr>
                <a:t>1</a:t>
              </a:r>
              <a:r>
                <a:rPr lang="zh-CN" altLang="en-US" sz="1200" dirty="0">
                  <a:solidFill>
                    <a:srgbClr val="00B050"/>
                  </a:solidFill>
                </a:rPr>
                <a:t>、勾选阅读须知，同意并继续</a:t>
              </a:r>
              <a:endParaRPr lang="zh-CN" alt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077087" y="5574779"/>
              <a:ext cx="2680335" cy="718820"/>
            </a:xfrm>
            <a:prstGeom prst="rect">
              <a:avLst/>
            </a:prstGeom>
            <a:solidFill>
              <a:schemeClr val="dk1">
                <a:alpha val="16000"/>
              </a:schemeClr>
            </a:solidFill>
            <a:ln w="9525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30" y="1231900"/>
            <a:ext cx="2866390" cy="531431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8495836" y="1710080"/>
            <a:ext cx="2612390" cy="3279775"/>
            <a:chOff x="6294257" y="2208644"/>
            <a:chExt cx="2612390" cy="3279775"/>
          </a:xfrm>
        </p:grpSpPr>
        <p:sp>
          <p:nvSpPr>
            <p:cNvPr id="28" name="矩形: 圆角 79"/>
            <p:cNvSpPr/>
            <p:nvPr/>
          </p:nvSpPr>
          <p:spPr>
            <a:xfrm>
              <a:off x="6294257" y="5075034"/>
              <a:ext cx="2356485" cy="41338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altLang="zh-CN" sz="1200" dirty="0">
                  <a:solidFill>
                    <a:srgbClr val="00B050"/>
                  </a:solidFill>
                </a:rPr>
                <a:t>3</a:t>
              </a:r>
              <a:r>
                <a:rPr lang="zh-CN" altLang="en-US" sz="1200" dirty="0">
                  <a:solidFill>
                    <a:srgbClr val="00B050"/>
                  </a:solidFill>
                </a:rPr>
                <a:t>、按照提示，选择相关内容，点击</a:t>
              </a:r>
              <a:r>
                <a:rPr lang="en-US" altLang="zh-CN" sz="1200" dirty="0">
                  <a:solidFill>
                    <a:srgbClr val="00B050"/>
                  </a:solidFill>
                </a:rPr>
                <a:t>“</a:t>
              </a:r>
              <a:r>
                <a:rPr lang="zh-CN" altLang="en-US" sz="1200" dirty="0">
                  <a:solidFill>
                    <a:srgbClr val="00B050"/>
                  </a:solidFill>
                </a:rPr>
                <a:t>提交预约</a:t>
              </a:r>
              <a:r>
                <a:rPr lang="en-US" altLang="zh-CN" sz="1200" dirty="0">
                  <a:solidFill>
                    <a:srgbClr val="00B050"/>
                  </a:solidFill>
                </a:rPr>
                <a:t>”</a:t>
              </a:r>
              <a:r>
                <a:rPr lang="zh-CN" altLang="en-US" sz="1200" dirty="0">
                  <a:solidFill>
                    <a:srgbClr val="00B050"/>
                  </a:solidFill>
                </a:rPr>
                <a:t>。</a:t>
              </a:r>
              <a:endParaRPr lang="zh-CN" alt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838452" y="2208644"/>
              <a:ext cx="2068195" cy="934720"/>
            </a:xfrm>
            <a:prstGeom prst="rect">
              <a:avLst/>
            </a:prstGeom>
            <a:solidFill>
              <a:schemeClr val="dk1">
                <a:alpha val="16000"/>
              </a:schemeClr>
            </a:solidFill>
            <a:ln w="9525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00" y="1202055"/>
            <a:ext cx="2637790" cy="5247640"/>
          </a:xfrm>
          <a:prstGeom prst="rect">
            <a:avLst/>
          </a:prstGeom>
        </p:spPr>
      </p:pic>
      <p:sp>
        <p:nvSpPr>
          <p:cNvPr id="31" name="矩形: 圆角 79"/>
          <p:cNvSpPr/>
          <p:nvPr/>
        </p:nvSpPr>
        <p:spPr>
          <a:xfrm>
            <a:off x="5160816" y="3476015"/>
            <a:ext cx="2356485" cy="41338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1200" dirty="0">
                <a:solidFill>
                  <a:srgbClr val="00B050"/>
                </a:solidFill>
              </a:rPr>
              <a:t>2</a:t>
            </a:r>
            <a:r>
              <a:rPr lang="zh-CN" altLang="en-US" sz="1200" dirty="0">
                <a:solidFill>
                  <a:srgbClr val="00B050"/>
                </a:solidFill>
              </a:rPr>
              <a:t>、选择需要预约的事项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2.1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政务预约取号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8695" y="1177290"/>
            <a:ext cx="2666365" cy="5123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60" y="1177290"/>
            <a:ext cx="2628265" cy="5180965"/>
          </a:xfrm>
          <a:prstGeom prst="rect">
            <a:avLst/>
          </a:prstGeom>
        </p:spPr>
      </p:pic>
      <p:sp>
        <p:nvSpPr>
          <p:cNvPr id="7" name="矩形: 圆角 79"/>
          <p:cNvSpPr/>
          <p:nvPr/>
        </p:nvSpPr>
        <p:spPr>
          <a:xfrm>
            <a:off x="2413635" y="5589905"/>
            <a:ext cx="2356485" cy="711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教师资格认定预约，可以在预约的时候选择证件领取方式，提前将邮寄信息给到办事窗口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2.1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政务预约取号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015" y="1151890"/>
            <a:ext cx="2828290" cy="5561965"/>
          </a:xfrm>
          <a:prstGeom prst="rect">
            <a:avLst/>
          </a:prstGeom>
        </p:spPr>
      </p:pic>
      <p:sp>
        <p:nvSpPr>
          <p:cNvPr id="8" name="矩形: 圆角 27"/>
          <p:cNvSpPr/>
          <p:nvPr/>
        </p:nvSpPr>
        <p:spPr>
          <a:xfrm>
            <a:off x="3493770" y="3790315"/>
            <a:ext cx="2125345" cy="50927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此页面可查看历史取号记录及对应的叫号状态。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25" y="1228090"/>
            <a:ext cx="2875915" cy="54095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5" y="2401570"/>
            <a:ext cx="2875280" cy="3512185"/>
          </a:xfrm>
          <a:prstGeom prst="rect">
            <a:avLst/>
          </a:prstGeom>
        </p:spPr>
      </p:pic>
      <p:sp>
        <p:nvSpPr>
          <p:cNvPr id="16" name="矩形: 圆角 27"/>
          <p:cNvSpPr/>
          <p:nvPr/>
        </p:nvSpPr>
        <p:spPr>
          <a:xfrm>
            <a:off x="9468485" y="2881630"/>
            <a:ext cx="2442210" cy="109410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此页面可查看历史预约记录及对应的预约状态，到预约时间也可在此一键取号。</a:t>
            </a:r>
            <a:endParaRPr lang="zh-CN" altLang="en-US" sz="1200" dirty="0">
              <a:solidFill>
                <a:srgbClr val="00B050"/>
              </a:solidFill>
            </a:endParaRPr>
          </a:p>
          <a:p>
            <a:r>
              <a:rPr lang="zh-CN" altLang="en-US" sz="1200" dirty="0">
                <a:solidFill>
                  <a:srgbClr val="CC0000"/>
                </a:solidFill>
              </a:rPr>
              <a:t>（注意：预约三次没有履约，将会被拉入黑名单）</a:t>
            </a:r>
            <a:endParaRPr lang="zh-CN" altLang="en-US" sz="1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2.2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一件事一次办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28291" y="1193165"/>
            <a:ext cx="2604009" cy="5070475"/>
            <a:chOff x="2252" y="1616"/>
            <a:chExt cx="4101" cy="798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20" y="1616"/>
              <a:ext cx="4033" cy="7938"/>
            </a:xfrm>
            <a:prstGeom prst="rect">
              <a:avLst/>
            </a:prstGeom>
          </p:spPr>
        </p:pic>
        <p:sp>
          <p:nvSpPr>
            <p:cNvPr id="34" name="矩形: 圆角 33"/>
            <p:cNvSpPr/>
            <p:nvPr/>
          </p:nvSpPr>
          <p:spPr>
            <a:xfrm>
              <a:off x="2252" y="8359"/>
              <a:ext cx="4095" cy="56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200" dirty="0">
                  <a:solidFill>
                    <a:srgbClr val="00B050"/>
                  </a:solidFill>
                </a:rPr>
                <a:t>点击</a:t>
              </a:r>
              <a:r>
                <a:rPr lang="en-US" altLang="zh-CN" sz="1200" dirty="0">
                  <a:solidFill>
                    <a:srgbClr val="00B050"/>
                  </a:solidFill>
                </a:rPr>
                <a:t>“</a:t>
              </a:r>
              <a:r>
                <a:rPr lang="zh-CN" altLang="en-US" sz="1200" dirty="0">
                  <a:solidFill>
                    <a:srgbClr val="00B050"/>
                  </a:solidFill>
                </a:rPr>
                <a:t>办事</a:t>
              </a:r>
              <a:r>
                <a:rPr lang="en-US" altLang="zh-CN" sz="1200" dirty="0">
                  <a:solidFill>
                    <a:srgbClr val="00B050"/>
                  </a:solidFill>
                </a:rPr>
                <a:t>”</a:t>
              </a:r>
              <a:r>
                <a:rPr lang="zh-CN" altLang="en-US" sz="1200" dirty="0">
                  <a:solidFill>
                    <a:srgbClr val="00B050"/>
                  </a:solidFill>
                </a:rPr>
                <a:t>进入办事服务页面</a:t>
              </a:r>
              <a:endParaRPr lang="zh-CN" alt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42" y="8925"/>
              <a:ext cx="1060" cy="676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5000"/>
              </a:schemeClr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02680" y="1193165"/>
            <a:ext cx="5200015" cy="5069840"/>
            <a:chOff x="10470" y="1879"/>
            <a:chExt cx="8189" cy="798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70" y="1879"/>
              <a:ext cx="4095" cy="7985"/>
            </a:xfrm>
            <a:prstGeom prst="rect">
              <a:avLst/>
            </a:prstGeom>
          </p:spPr>
        </p:pic>
        <p:sp>
          <p:nvSpPr>
            <p:cNvPr id="13" name="矩形: 圆角 33"/>
            <p:cNvSpPr/>
            <p:nvPr/>
          </p:nvSpPr>
          <p:spPr>
            <a:xfrm>
              <a:off x="14565" y="2733"/>
              <a:ext cx="4095" cy="56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200" dirty="0">
                  <a:solidFill>
                    <a:srgbClr val="00B050"/>
                  </a:solidFill>
                </a:rPr>
                <a:t>可在事项列表页按照地区、部门进行事项筛选</a:t>
              </a:r>
              <a:endParaRPr lang="zh-CN" alt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506" y="2228"/>
              <a:ext cx="4059" cy="124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5000"/>
              </a:schemeClr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2.2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一件事一次办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6575" y="1231900"/>
            <a:ext cx="2647315" cy="52000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440" y="1231900"/>
            <a:ext cx="2647315" cy="5190490"/>
          </a:xfrm>
          <a:prstGeom prst="rect">
            <a:avLst/>
          </a:prstGeom>
        </p:spPr>
      </p:pic>
      <p:sp>
        <p:nvSpPr>
          <p:cNvPr id="8" name="矩形: 圆角 33"/>
          <p:cNvSpPr/>
          <p:nvPr/>
        </p:nvSpPr>
        <p:spPr>
          <a:xfrm>
            <a:off x="1853565" y="5531485"/>
            <a:ext cx="2600325" cy="46799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搜索相关事项后，按照提示进行区域选择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10" name="矩形: 圆角 33"/>
          <p:cNvSpPr/>
          <p:nvPr/>
        </p:nvSpPr>
        <p:spPr>
          <a:xfrm>
            <a:off x="8792210" y="5531485"/>
            <a:ext cx="2600325" cy="46799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了解办事指南后，可选择取号或者预约办事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3365" y="5999480"/>
            <a:ext cx="2577465" cy="43243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2.3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服务查询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720" y="1151890"/>
            <a:ext cx="2637790" cy="51714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860" y="1132840"/>
            <a:ext cx="2628265" cy="51904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580" y="1151890"/>
            <a:ext cx="2656840" cy="5190490"/>
          </a:xfrm>
          <a:prstGeom prst="rect">
            <a:avLst/>
          </a:prstGeom>
        </p:spPr>
      </p:pic>
      <p:sp>
        <p:nvSpPr>
          <p:cNvPr id="15" name="矩形: 圆角 33"/>
          <p:cNvSpPr/>
          <p:nvPr/>
        </p:nvSpPr>
        <p:spPr>
          <a:xfrm>
            <a:off x="858520" y="1779270"/>
            <a:ext cx="2600325" cy="46799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点击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我要查询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，进入到我要查页面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29965" y="1756410"/>
            <a:ext cx="666115" cy="57658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970214" y="1756649"/>
            <a:ext cx="225945" cy="2259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2</a:t>
            </a:r>
            <a:endParaRPr lang="en-US" altLang="zh-CN" sz="1200" b="1" dirty="0"/>
          </a:p>
        </p:txBody>
      </p:sp>
      <p:sp>
        <p:nvSpPr>
          <p:cNvPr id="17" name="矩形: 圆角 33"/>
          <p:cNvSpPr/>
          <p:nvPr/>
        </p:nvSpPr>
        <p:spPr>
          <a:xfrm>
            <a:off x="2265680" y="5382260"/>
            <a:ext cx="2600325" cy="46799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点击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办事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，进入到办事服务页面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80845" y="5850255"/>
            <a:ext cx="666115" cy="49212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265874" y="5850494"/>
            <a:ext cx="225945" cy="2259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1</a:t>
            </a:r>
            <a:endParaRPr lang="en-US" altLang="zh-CN" sz="1200" b="1" dirty="0"/>
          </a:p>
        </p:txBody>
      </p:sp>
      <p:sp>
        <p:nvSpPr>
          <p:cNvPr id="20" name="矩形: 圆角 33"/>
          <p:cNvSpPr/>
          <p:nvPr/>
        </p:nvSpPr>
        <p:spPr>
          <a:xfrm>
            <a:off x="4866005" y="3493770"/>
            <a:ext cx="2600325" cy="46799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在此页面，选择相应的查询事项，点击进入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21" name="矩形: 圆角 33"/>
          <p:cNvSpPr/>
          <p:nvPr/>
        </p:nvSpPr>
        <p:spPr>
          <a:xfrm>
            <a:off x="8305800" y="3195320"/>
            <a:ext cx="2600325" cy="46799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输入相关的信息，点击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查询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按钮，等待查询结果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8650" y="1597705"/>
            <a:ext cx="1710858" cy="768350"/>
          </a:xfrm>
          <a:prstGeom prst="rect">
            <a:avLst/>
          </a:prstGeom>
        </p:spPr>
        <p:txBody>
          <a:bodyPr wrap="square" anchor="ctr">
            <a:spAutoFit/>
          </a:bodyPr>
          <a:p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目录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09088" y="1596601"/>
            <a:ext cx="5948045" cy="2919104"/>
            <a:chOff x="3934075" y="776678"/>
            <a:chExt cx="5755680" cy="5010750"/>
          </a:xfrm>
        </p:grpSpPr>
        <p:sp>
          <p:nvSpPr>
            <p:cNvPr id="8" name="矩形 7"/>
            <p:cNvSpPr/>
            <p:nvPr/>
          </p:nvSpPr>
          <p:spPr>
            <a:xfrm>
              <a:off x="3934075" y="776678"/>
              <a:ext cx="1436538" cy="1109451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r>
                <a:rPr lang="en-US" altLang="zh-CN" sz="3600" b="1" dirty="0">
                  <a:solidFill>
                    <a:srgbClr val="C00000"/>
                  </a:solidFill>
                  <a:latin typeface="+mj-ea"/>
                  <a:ea typeface="+mj-ea"/>
                  <a:cs typeface="阿里巴巴普惠体 B" panose="00020600040101010101" pitchFamily="18" charset="-122"/>
                </a:rPr>
                <a:t>01</a:t>
              </a:r>
              <a:endParaRPr lang="en-US" altLang="zh-CN" sz="3600" b="1" dirty="0">
                <a:solidFill>
                  <a:srgbClr val="C00000"/>
                </a:solidFill>
                <a:latin typeface="+mj-ea"/>
                <a:ea typeface="+mj-ea"/>
                <a:cs typeface="阿里巴巴普惠体 B" panose="00020600040101010101" pitchFamily="18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73324" y="920082"/>
              <a:ext cx="4816431" cy="790251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pPr>
                <a:defRPr/>
              </a:pPr>
              <a:r>
                <a:rPr lang="zh-CN" altLang="en-US" sz="2400" dirty="0">
                  <a:solidFill>
                    <a:schemeClr val="tx1"/>
                  </a:solidFill>
                  <a:latin typeface="+mn-ea"/>
                  <a:cs typeface="+mn-ea"/>
                  <a:sym typeface="+mn-lt"/>
                </a:rPr>
                <a:t>衡阳群众</a:t>
              </a:r>
              <a:r>
                <a:rPr lang="en-US" altLang="zh-CN" sz="2400" dirty="0">
                  <a:solidFill>
                    <a:schemeClr val="tx1"/>
                  </a:solidFill>
                  <a:latin typeface="+mn-ea"/>
                  <a:cs typeface="+mn-ea"/>
                  <a:sym typeface="+mn-lt"/>
                </a:rPr>
                <a:t>APP</a:t>
              </a:r>
              <a:r>
                <a:rPr lang="zh-CN" altLang="en-US" sz="2400" dirty="0">
                  <a:solidFill>
                    <a:schemeClr val="tx1"/>
                  </a:solidFill>
                  <a:latin typeface="+mn-ea"/>
                  <a:cs typeface="+mn-ea"/>
                  <a:sym typeface="+mn-lt"/>
                </a:rPr>
                <a:t>相关介绍</a:t>
              </a:r>
              <a:endParaRPr lang="zh-CN" altLang="en-US" sz="2400" dirty="0">
                <a:solidFill>
                  <a:schemeClr val="tx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934075" y="2077111"/>
              <a:ext cx="1436538" cy="1109451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r>
                <a:rPr lang="en-US" altLang="zh-CN" sz="3600" b="1" dirty="0">
                  <a:solidFill>
                    <a:srgbClr val="C00000"/>
                  </a:solidFill>
                  <a:latin typeface="+mj-ea"/>
                  <a:ea typeface="+mj-ea"/>
                  <a:cs typeface="阿里巴巴普惠体 B" panose="00020600040101010101" pitchFamily="18" charset="-122"/>
                </a:rPr>
                <a:t>02</a:t>
              </a:r>
              <a:endParaRPr lang="en-US" altLang="zh-CN" sz="3600" b="1" dirty="0">
                <a:solidFill>
                  <a:srgbClr val="C00000"/>
                </a:solidFill>
                <a:latin typeface="+mj-ea"/>
                <a:ea typeface="+mj-ea"/>
                <a:cs typeface="阿里巴巴普惠体 B" panose="00020600040101010101" pitchFamily="18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73324" y="2238050"/>
              <a:ext cx="3613815" cy="790251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pPr>
                <a:defRPr/>
              </a:pPr>
              <a:r>
                <a:rPr sz="2400">
                  <a:solidFill>
                    <a:schemeClr val="tx1"/>
                  </a:solidFill>
                  <a:latin typeface="+mn-ea"/>
                  <a:cs typeface="+mn-ea"/>
                  <a:sym typeface="+mn-lt"/>
                </a:rPr>
                <a:t>政务服务板块介绍</a:t>
              </a:r>
              <a:endParaRPr sz="2400">
                <a:solidFill>
                  <a:schemeClr val="tx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34075" y="3377544"/>
              <a:ext cx="1436538" cy="1109451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r>
                <a:rPr lang="en-US" altLang="zh-CN" sz="3600" b="1" dirty="0">
                  <a:solidFill>
                    <a:srgbClr val="C00000"/>
                  </a:solidFill>
                  <a:latin typeface="+mj-ea"/>
                  <a:ea typeface="+mj-ea"/>
                  <a:cs typeface="阿里巴巴普惠体 B" panose="00020600040101010101" pitchFamily="18" charset="-122"/>
                </a:rPr>
                <a:t>03</a:t>
              </a:r>
              <a:endParaRPr lang="en-US" altLang="zh-CN" sz="3600" b="1" dirty="0">
                <a:solidFill>
                  <a:srgbClr val="C00000"/>
                </a:solidFill>
                <a:latin typeface="+mj-ea"/>
                <a:ea typeface="+mj-ea"/>
                <a:cs typeface="阿里巴巴普惠体 B" panose="00020600040101010101" pitchFamily="18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73324" y="3556017"/>
              <a:ext cx="3613815" cy="790251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pPr>
                <a:defRPr/>
              </a:pPr>
              <a:r>
                <a:rPr lang="zh-CN" altLang="en-US" sz="2400" dirty="0">
                  <a:solidFill>
                    <a:schemeClr val="tx1"/>
                  </a:solidFill>
                  <a:latin typeface="+mn-ea"/>
                  <a:cs typeface="+mn-ea"/>
                  <a:sym typeface="+mn-lt"/>
                </a:rPr>
                <a:t>实操演示</a:t>
              </a:r>
              <a:endParaRPr lang="zh-CN" altLang="en-US" sz="2400" dirty="0">
                <a:solidFill>
                  <a:schemeClr val="tx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934075" y="4677977"/>
              <a:ext cx="1436538" cy="1109451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r>
                <a:rPr lang="en-US" altLang="zh-CN" sz="3600" b="1" dirty="0">
                  <a:solidFill>
                    <a:srgbClr val="C00000"/>
                  </a:solidFill>
                  <a:latin typeface="+mj-ea"/>
                  <a:ea typeface="+mj-ea"/>
                  <a:cs typeface="阿里巴巴普惠体 B" panose="00020600040101010101" pitchFamily="18" charset="-122"/>
                </a:rPr>
                <a:t>04</a:t>
              </a:r>
              <a:endParaRPr lang="en-US" altLang="zh-CN" sz="3600" b="1" dirty="0">
                <a:solidFill>
                  <a:srgbClr val="C00000"/>
                </a:solidFill>
                <a:latin typeface="+mj-ea"/>
                <a:ea typeface="+mj-ea"/>
                <a:cs typeface="阿里巴巴普惠体 B" panose="00020600040101010101" pitchFamily="18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873324" y="4873984"/>
              <a:ext cx="3613815" cy="790251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pPr>
                <a:defRPr/>
              </a:pPr>
              <a:r>
                <a:rPr lang="zh-CN" altLang="en-US" sz="2400" dirty="0">
                  <a:solidFill>
                    <a:schemeClr val="tx1"/>
                  </a:solidFill>
                  <a:latin typeface="+mn-ea"/>
                  <a:cs typeface="+mn-ea"/>
                  <a:sym typeface="+mn-lt"/>
                </a:rPr>
                <a:t>现场交流答疑</a:t>
              </a:r>
              <a:endParaRPr lang="zh-CN" altLang="en-US" sz="2400" dirty="0">
                <a:solidFill>
                  <a:schemeClr val="tx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586275" y="2338025"/>
            <a:ext cx="1436538" cy="400110"/>
          </a:xfrm>
          <a:prstGeom prst="rect">
            <a:avLst/>
          </a:prstGeom>
        </p:spPr>
        <p:txBody>
          <a:bodyPr wrap="square" anchor="ctr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" panose="02000803040000020004" pitchFamily="2" charset="0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CONTENT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DIN" panose="02000803040000020004" pitchFamily="2" charset="0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23" name="图片 22" descr="图片包含 游戏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t="43750" r="76397" b="17954"/>
          <a:stretch>
            <a:fillRect/>
          </a:stretch>
        </p:blipFill>
        <p:spPr>
          <a:xfrm>
            <a:off x="2501900" y="3000523"/>
            <a:ext cx="375777" cy="2625578"/>
          </a:xfrm>
          <a:prstGeom prst="rect">
            <a:avLst/>
          </a:prstGeom>
        </p:spPr>
      </p:pic>
      <p:pic>
        <p:nvPicPr>
          <p:cNvPr id="24" name="图片 23" descr="图片包含 形状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1" t="39018" r="12215" b="31931"/>
          <a:stretch>
            <a:fillRect/>
          </a:stretch>
        </p:blipFill>
        <p:spPr>
          <a:xfrm>
            <a:off x="10557132" y="2676084"/>
            <a:ext cx="145594" cy="1991741"/>
          </a:xfrm>
          <a:prstGeom prst="rect">
            <a:avLst/>
          </a:prstGeom>
        </p:spPr>
      </p:pic>
      <p:pic>
        <p:nvPicPr>
          <p:cNvPr id="31" name="图片 30" descr="图片包含 形状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1" t="39018" r="12215" b="31931"/>
          <a:stretch>
            <a:fillRect/>
          </a:stretch>
        </p:blipFill>
        <p:spPr>
          <a:xfrm>
            <a:off x="11086226" y="3584373"/>
            <a:ext cx="145594" cy="1991741"/>
          </a:xfrm>
          <a:prstGeom prst="rect">
            <a:avLst/>
          </a:prstGeom>
        </p:spPr>
      </p:pic>
      <p:pic>
        <p:nvPicPr>
          <p:cNvPr id="33" name="图片 32" descr="图片包含 游戏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t="43750" r="76397" b="17954"/>
          <a:stretch>
            <a:fillRect/>
          </a:stretch>
        </p:blipFill>
        <p:spPr>
          <a:xfrm>
            <a:off x="3884268" y="1679499"/>
            <a:ext cx="375777" cy="2625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3000">
        <p14:pan dir="u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2.3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服务查询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3605" y="1139825"/>
            <a:ext cx="2675890" cy="5228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545" y="1139825"/>
            <a:ext cx="2656840" cy="5152390"/>
          </a:xfrm>
          <a:prstGeom prst="rect">
            <a:avLst/>
          </a:prstGeom>
        </p:spPr>
      </p:pic>
      <p:sp>
        <p:nvSpPr>
          <p:cNvPr id="15" name="矩形: 圆角 33"/>
          <p:cNvSpPr/>
          <p:nvPr/>
        </p:nvSpPr>
        <p:spPr>
          <a:xfrm>
            <a:off x="1425575" y="2659380"/>
            <a:ext cx="2600325" cy="46799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点击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不动产查询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，进入到查询页面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97020" y="2636520"/>
            <a:ext cx="666115" cy="57658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: 圆角 33"/>
          <p:cNvSpPr/>
          <p:nvPr/>
        </p:nvSpPr>
        <p:spPr>
          <a:xfrm>
            <a:off x="8789670" y="3738880"/>
            <a:ext cx="2600325" cy="46799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查询不动产信息，需要做人脸识别验证，方可查询到相关信息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2.4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办事进度查询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6920" y="1151890"/>
            <a:ext cx="2637790" cy="5171440"/>
          </a:xfrm>
          <a:prstGeom prst="rect">
            <a:avLst/>
          </a:prstGeom>
        </p:spPr>
      </p:pic>
      <p:sp>
        <p:nvSpPr>
          <p:cNvPr id="10" name="矩形: 圆角 33"/>
          <p:cNvSpPr/>
          <p:nvPr/>
        </p:nvSpPr>
        <p:spPr>
          <a:xfrm>
            <a:off x="723265" y="2396490"/>
            <a:ext cx="2600325" cy="46799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点击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我的进度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，进入进度查询页面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085" y="2396490"/>
            <a:ext cx="666115" cy="57658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787334" y="2396729"/>
            <a:ext cx="225945" cy="2259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2</a:t>
            </a:r>
            <a:endParaRPr lang="en-US" altLang="zh-CN" sz="1200" b="1" dirty="0"/>
          </a:p>
        </p:txBody>
      </p:sp>
      <p:sp>
        <p:nvSpPr>
          <p:cNvPr id="17" name="矩形: 圆角 33"/>
          <p:cNvSpPr/>
          <p:nvPr/>
        </p:nvSpPr>
        <p:spPr>
          <a:xfrm>
            <a:off x="2722880" y="5382260"/>
            <a:ext cx="2600325" cy="46799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点击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办事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，进入到办事服务页面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38045" y="5850255"/>
            <a:ext cx="666115" cy="49212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1161415"/>
            <a:ext cx="2628265" cy="5180965"/>
          </a:xfrm>
          <a:prstGeom prst="rect">
            <a:avLst/>
          </a:prstGeom>
        </p:spPr>
      </p:pic>
      <p:sp>
        <p:nvSpPr>
          <p:cNvPr id="13" name="矩形: 圆角 33"/>
          <p:cNvSpPr/>
          <p:nvPr/>
        </p:nvSpPr>
        <p:spPr>
          <a:xfrm>
            <a:off x="6475730" y="4460875"/>
            <a:ext cx="2600325" cy="6604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在此页面，可以查看自己在政务中心通过一体化平台办理的所有事项进度；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138239" y="5850494"/>
            <a:ext cx="225945" cy="2259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1</a:t>
            </a:r>
            <a:endParaRPr lang="en-US" altLang="zh-CN" sz="1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2.5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我要评（好差评）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610" y="1151890"/>
            <a:ext cx="2637790" cy="5171440"/>
          </a:xfrm>
          <a:prstGeom prst="rect">
            <a:avLst/>
          </a:prstGeom>
        </p:spPr>
      </p:pic>
      <p:sp>
        <p:nvSpPr>
          <p:cNvPr id="10" name="矩形: 圆角 33"/>
          <p:cNvSpPr/>
          <p:nvPr/>
        </p:nvSpPr>
        <p:spPr>
          <a:xfrm>
            <a:off x="346075" y="2396490"/>
            <a:ext cx="2600325" cy="46799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点击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我的进度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，进入进度查询页面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52775" y="2396490"/>
            <a:ext cx="666115" cy="57658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593024" y="2396729"/>
            <a:ext cx="225945" cy="2259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2</a:t>
            </a:r>
            <a:endParaRPr lang="en-US" altLang="zh-CN" sz="1200" b="1" dirty="0"/>
          </a:p>
        </p:txBody>
      </p:sp>
      <p:sp>
        <p:nvSpPr>
          <p:cNvPr id="17" name="矩形: 圆角 33"/>
          <p:cNvSpPr/>
          <p:nvPr/>
        </p:nvSpPr>
        <p:spPr>
          <a:xfrm>
            <a:off x="2277110" y="5382260"/>
            <a:ext cx="2600325" cy="46799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点击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办事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，进入到办事服务页面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43735" y="5850255"/>
            <a:ext cx="666115" cy="49212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1161415"/>
            <a:ext cx="2628265" cy="5180965"/>
          </a:xfrm>
          <a:prstGeom prst="rect">
            <a:avLst/>
          </a:prstGeom>
        </p:spPr>
      </p:pic>
      <p:sp>
        <p:nvSpPr>
          <p:cNvPr id="13" name="矩形: 圆角 33"/>
          <p:cNvSpPr/>
          <p:nvPr/>
        </p:nvSpPr>
        <p:spPr>
          <a:xfrm>
            <a:off x="5412740" y="4460875"/>
            <a:ext cx="2600325" cy="6604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在此页面，点击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我要评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，进入到评价页面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035" y="1161415"/>
            <a:ext cx="2675890" cy="525716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943929" y="5850494"/>
            <a:ext cx="225945" cy="2259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1</a:t>
            </a:r>
            <a:endParaRPr lang="en-US" altLang="zh-CN" sz="1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787">
            <a:off x="-1522051" y="1244324"/>
            <a:ext cx="4369377" cy="4369377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268">
            <a:off x="8733632" y="1298540"/>
            <a:ext cx="4369377" cy="436937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580930" y="3236778"/>
            <a:ext cx="9104638" cy="384444"/>
            <a:chOff x="1765404" y="385019"/>
            <a:chExt cx="9104638" cy="384444"/>
          </a:xfrm>
        </p:grpSpPr>
        <p:sp>
          <p:nvSpPr>
            <p:cNvPr id="93" name="矩形: 圆角 92"/>
            <p:cNvSpPr/>
            <p:nvPr/>
          </p:nvSpPr>
          <p:spPr>
            <a:xfrm flipH="1">
              <a:off x="2015175" y="632466"/>
              <a:ext cx="1410469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2000">
                  <a:srgbClr val="FF9F9F">
                    <a:alpha val="75686"/>
                  </a:srgbClr>
                </a:gs>
                <a:gs pos="100000">
                  <a:schemeClr val="bg1">
                    <a:alpha val="0"/>
                  </a:schemeClr>
                </a:gs>
                <a:gs pos="0">
                  <a:srgbClr val="C000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65404" y="385019"/>
              <a:ext cx="9104638" cy="384444"/>
              <a:chOff x="1765404" y="385019"/>
              <a:chExt cx="9104638" cy="38444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765404" y="385019"/>
                <a:ext cx="9104638" cy="384444"/>
                <a:chOff x="1004828" y="418836"/>
                <a:chExt cx="9104638" cy="384444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1004828" y="418836"/>
                  <a:ext cx="1827017" cy="384444"/>
                  <a:chOff x="1726876" y="386736"/>
                  <a:chExt cx="1827017" cy="384444"/>
                </a:xfrm>
              </p:grpSpPr>
              <p:sp>
                <p:nvSpPr>
                  <p:cNvPr id="4" name="矩形: 圆角 3"/>
                  <p:cNvSpPr/>
                  <p:nvPr/>
                </p:nvSpPr>
                <p:spPr>
                  <a:xfrm flipH="1">
                    <a:off x="1726876" y="386736"/>
                    <a:ext cx="1410468" cy="177384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62000">
                        <a:srgbClr val="FF5757">
                          <a:alpha val="76000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  <a:gs pos="0">
                        <a:srgbClr val="C0000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000" b="1" dirty="0"/>
                  </a:p>
                </p:txBody>
              </p:sp>
              <p:sp>
                <p:nvSpPr>
                  <p:cNvPr id="82" name="矩形: 圆角 81"/>
                  <p:cNvSpPr/>
                  <p:nvPr/>
                </p:nvSpPr>
                <p:spPr>
                  <a:xfrm flipH="1">
                    <a:off x="2143424" y="714417"/>
                    <a:ext cx="1410469" cy="56763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62000">
                        <a:srgbClr val="FF9F9F">
                          <a:alpha val="75686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  <a:gs pos="0">
                        <a:srgbClr val="C0000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000" b="1" dirty="0"/>
                  </a:p>
                </p:txBody>
              </p:sp>
            </p:grpSp>
            <p:sp>
              <p:nvSpPr>
                <p:cNvPr id="90" name="矩形: 圆角 89"/>
                <p:cNvSpPr/>
                <p:nvPr/>
              </p:nvSpPr>
              <p:spPr>
                <a:xfrm rot="10800000" flipH="1">
                  <a:off x="8698998" y="418840"/>
                  <a:ext cx="1410468" cy="17738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62000">
                      <a:srgbClr val="FF5757">
                        <a:alpha val="76000"/>
                      </a:srgbClr>
                    </a:gs>
                    <a:gs pos="100000">
                      <a:schemeClr val="bg1">
                        <a:alpha val="0"/>
                      </a:schemeClr>
                    </a:gs>
                    <a:gs pos="0">
                      <a:srgbClr val="C00000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000" b="1" dirty="0"/>
                </a:p>
              </p:txBody>
            </p:sp>
            <p:sp>
              <p:nvSpPr>
                <p:cNvPr id="91" name="矩形: 圆角 90"/>
                <p:cNvSpPr/>
                <p:nvPr/>
              </p:nvSpPr>
              <p:spPr>
                <a:xfrm rot="10800000" flipH="1">
                  <a:off x="8404017" y="724636"/>
                  <a:ext cx="1410469" cy="5676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62000">
                      <a:srgbClr val="FF9F9F">
                        <a:alpha val="75686"/>
                      </a:srgbClr>
                    </a:gs>
                    <a:gs pos="100000">
                      <a:schemeClr val="bg1">
                        <a:alpha val="0"/>
                      </a:schemeClr>
                    </a:gs>
                    <a:gs pos="0">
                      <a:srgbClr val="C00000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000" b="1" dirty="0"/>
                </a:p>
              </p:txBody>
            </p:sp>
          </p:grpSp>
          <p:sp>
            <p:nvSpPr>
              <p:cNvPr id="94" name="矩形: 圆角 93"/>
              <p:cNvSpPr/>
              <p:nvPr/>
            </p:nvSpPr>
            <p:spPr>
              <a:xfrm flipH="1">
                <a:off x="9331704" y="627066"/>
                <a:ext cx="1410469" cy="10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2000">
                    <a:srgbClr val="FF9F9F">
                      <a:alpha val="75686"/>
                    </a:srgbClr>
                  </a:gs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b="1" dirty="0"/>
              </a:p>
            </p:txBody>
          </p:sp>
        </p:grpSp>
      </p:grpSp>
      <p:sp>
        <p:nvSpPr>
          <p:cNvPr id="165" name="矩形 164"/>
          <p:cNvSpPr/>
          <p:nvPr/>
        </p:nvSpPr>
        <p:spPr>
          <a:xfrm>
            <a:off x="4659946" y="2183944"/>
            <a:ext cx="2872105" cy="1106805"/>
          </a:xfrm>
          <a:prstGeom prst="rect">
            <a:avLst/>
          </a:prstGeom>
        </p:spPr>
        <p:txBody>
          <a:bodyPr wrap="none" anchor="ctr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PART 3</a:t>
            </a:r>
            <a:endParaRPr kumimoji="0" lang="en-US" altLang="zh-CN" sz="6600" b="1" i="0" u="none" strike="noStrike" kern="1200" cap="none" spc="-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48406" y="3685101"/>
            <a:ext cx="4695190" cy="66611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  <a:sym typeface="+mn-lt"/>
              </a:rPr>
              <a:t>衡阳群众</a:t>
            </a: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  <a:sym typeface="+mn-lt"/>
              </a:rPr>
              <a:t>APP</a:t>
            </a: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  <a:sym typeface="+mn-lt"/>
              </a:rPr>
              <a:t>实操演示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 Light"/>
              <a:ea typeface="微软雅黑 Light"/>
              <a:cs typeface="+mn-cs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787">
            <a:off x="-1522051" y="1244324"/>
            <a:ext cx="4369377" cy="4369377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268">
            <a:off x="8733632" y="1298540"/>
            <a:ext cx="4369377" cy="436937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580930" y="3236778"/>
            <a:ext cx="9104638" cy="384444"/>
            <a:chOff x="1765404" y="385019"/>
            <a:chExt cx="9104638" cy="384444"/>
          </a:xfrm>
        </p:grpSpPr>
        <p:sp>
          <p:nvSpPr>
            <p:cNvPr id="93" name="矩形: 圆角 92"/>
            <p:cNvSpPr/>
            <p:nvPr/>
          </p:nvSpPr>
          <p:spPr>
            <a:xfrm flipH="1">
              <a:off x="2015175" y="632466"/>
              <a:ext cx="1410469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2000">
                  <a:srgbClr val="FF9F9F">
                    <a:alpha val="75686"/>
                  </a:srgbClr>
                </a:gs>
                <a:gs pos="100000">
                  <a:schemeClr val="bg1">
                    <a:alpha val="0"/>
                  </a:schemeClr>
                </a:gs>
                <a:gs pos="0">
                  <a:srgbClr val="C000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65404" y="385019"/>
              <a:ext cx="9104638" cy="384444"/>
              <a:chOff x="1765404" y="385019"/>
              <a:chExt cx="9104638" cy="38444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765404" y="385019"/>
                <a:ext cx="9104638" cy="384444"/>
                <a:chOff x="1004828" y="418836"/>
                <a:chExt cx="9104638" cy="384444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1004828" y="418836"/>
                  <a:ext cx="1827017" cy="384444"/>
                  <a:chOff x="1726876" y="386736"/>
                  <a:chExt cx="1827017" cy="384444"/>
                </a:xfrm>
              </p:grpSpPr>
              <p:sp>
                <p:nvSpPr>
                  <p:cNvPr id="4" name="矩形: 圆角 3"/>
                  <p:cNvSpPr/>
                  <p:nvPr/>
                </p:nvSpPr>
                <p:spPr>
                  <a:xfrm flipH="1">
                    <a:off x="1726876" y="386736"/>
                    <a:ext cx="1410468" cy="177384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62000">
                        <a:srgbClr val="FF5757">
                          <a:alpha val="76000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  <a:gs pos="0">
                        <a:srgbClr val="C0000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000" b="1" dirty="0"/>
                  </a:p>
                </p:txBody>
              </p:sp>
              <p:sp>
                <p:nvSpPr>
                  <p:cNvPr id="82" name="矩形: 圆角 81"/>
                  <p:cNvSpPr/>
                  <p:nvPr/>
                </p:nvSpPr>
                <p:spPr>
                  <a:xfrm flipH="1">
                    <a:off x="2143424" y="714417"/>
                    <a:ext cx="1410469" cy="56763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62000">
                        <a:srgbClr val="FF9F9F">
                          <a:alpha val="75686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  <a:gs pos="0">
                        <a:srgbClr val="C0000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000" b="1" dirty="0"/>
                  </a:p>
                </p:txBody>
              </p:sp>
            </p:grpSp>
            <p:sp>
              <p:nvSpPr>
                <p:cNvPr id="90" name="矩形: 圆角 89"/>
                <p:cNvSpPr/>
                <p:nvPr/>
              </p:nvSpPr>
              <p:spPr>
                <a:xfrm rot="10800000" flipH="1">
                  <a:off x="8698998" y="418840"/>
                  <a:ext cx="1410468" cy="17738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62000">
                      <a:srgbClr val="FF5757">
                        <a:alpha val="76000"/>
                      </a:srgbClr>
                    </a:gs>
                    <a:gs pos="100000">
                      <a:schemeClr val="bg1">
                        <a:alpha val="0"/>
                      </a:schemeClr>
                    </a:gs>
                    <a:gs pos="0">
                      <a:srgbClr val="C00000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000" b="1" dirty="0"/>
                </a:p>
              </p:txBody>
            </p:sp>
            <p:sp>
              <p:nvSpPr>
                <p:cNvPr id="91" name="矩形: 圆角 90"/>
                <p:cNvSpPr/>
                <p:nvPr/>
              </p:nvSpPr>
              <p:spPr>
                <a:xfrm rot="10800000" flipH="1">
                  <a:off x="8404017" y="724636"/>
                  <a:ext cx="1410469" cy="5676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62000">
                      <a:srgbClr val="FF9F9F">
                        <a:alpha val="75686"/>
                      </a:srgbClr>
                    </a:gs>
                    <a:gs pos="100000">
                      <a:schemeClr val="bg1">
                        <a:alpha val="0"/>
                      </a:schemeClr>
                    </a:gs>
                    <a:gs pos="0">
                      <a:srgbClr val="C00000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000" b="1" dirty="0"/>
                </a:p>
              </p:txBody>
            </p:sp>
          </p:grpSp>
          <p:sp>
            <p:nvSpPr>
              <p:cNvPr id="94" name="矩形: 圆角 93"/>
              <p:cNvSpPr/>
              <p:nvPr/>
            </p:nvSpPr>
            <p:spPr>
              <a:xfrm flipH="1">
                <a:off x="9331704" y="627066"/>
                <a:ext cx="1410469" cy="10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2000">
                    <a:srgbClr val="FF9F9F">
                      <a:alpha val="75686"/>
                    </a:srgbClr>
                  </a:gs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b="1" dirty="0"/>
              </a:p>
            </p:txBody>
          </p:sp>
        </p:grpSp>
      </p:grpSp>
      <p:sp>
        <p:nvSpPr>
          <p:cNvPr id="165" name="矩形 164"/>
          <p:cNvSpPr/>
          <p:nvPr/>
        </p:nvSpPr>
        <p:spPr>
          <a:xfrm>
            <a:off x="4659946" y="2183944"/>
            <a:ext cx="2872105" cy="1106805"/>
          </a:xfrm>
          <a:prstGeom prst="rect">
            <a:avLst/>
          </a:prstGeom>
        </p:spPr>
        <p:txBody>
          <a:bodyPr wrap="none" anchor="ctr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PART 4</a:t>
            </a:r>
            <a:endParaRPr kumimoji="0" lang="en-US" altLang="zh-CN" sz="6600" b="1" i="0" u="none" strike="noStrike" kern="1200" cap="none" spc="-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9621" y="3685101"/>
            <a:ext cx="3032760" cy="66611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  <a:sym typeface="+mn-lt"/>
              </a:rPr>
              <a:t>现场交流答疑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 Light"/>
              <a:ea typeface="微软雅黑 Light"/>
              <a:cs typeface="+mn-cs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787">
            <a:off x="-1522051" y="1244324"/>
            <a:ext cx="4369377" cy="4369377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268">
            <a:off x="8733632" y="1298540"/>
            <a:ext cx="4369377" cy="436937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580930" y="3236778"/>
            <a:ext cx="9104638" cy="384444"/>
            <a:chOff x="1765404" y="385019"/>
            <a:chExt cx="9104638" cy="384444"/>
          </a:xfrm>
        </p:grpSpPr>
        <p:sp>
          <p:nvSpPr>
            <p:cNvPr id="93" name="矩形: 圆角 92"/>
            <p:cNvSpPr/>
            <p:nvPr/>
          </p:nvSpPr>
          <p:spPr>
            <a:xfrm flipH="1">
              <a:off x="2015175" y="632466"/>
              <a:ext cx="1410469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2000">
                  <a:srgbClr val="FF9F9F">
                    <a:alpha val="75686"/>
                  </a:srgbClr>
                </a:gs>
                <a:gs pos="100000">
                  <a:schemeClr val="bg1">
                    <a:alpha val="0"/>
                  </a:schemeClr>
                </a:gs>
                <a:gs pos="0">
                  <a:srgbClr val="C000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65404" y="385019"/>
              <a:ext cx="9104638" cy="384444"/>
              <a:chOff x="1765404" y="385019"/>
              <a:chExt cx="9104638" cy="38444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765404" y="385019"/>
                <a:ext cx="9104638" cy="384444"/>
                <a:chOff x="1004828" y="418836"/>
                <a:chExt cx="9104638" cy="384444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1004828" y="418836"/>
                  <a:ext cx="1827017" cy="384444"/>
                  <a:chOff x="1726876" y="386736"/>
                  <a:chExt cx="1827017" cy="384444"/>
                </a:xfrm>
              </p:grpSpPr>
              <p:sp>
                <p:nvSpPr>
                  <p:cNvPr id="4" name="矩形: 圆角 3"/>
                  <p:cNvSpPr/>
                  <p:nvPr/>
                </p:nvSpPr>
                <p:spPr>
                  <a:xfrm flipH="1">
                    <a:off x="1726876" y="386736"/>
                    <a:ext cx="1410468" cy="177384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62000">
                        <a:srgbClr val="FF5757">
                          <a:alpha val="76000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  <a:gs pos="0">
                        <a:srgbClr val="C0000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000" b="1" dirty="0"/>
                  </a:p>
                </p:txBody>
              </p:sp>
              <p:sp>
                <p:nvSpPr>
                  <p:cNvPr id="82" name="矩形: 圆角 81"/>
                  <p:cNvSpPr/>
                  <p:nvPr/>
                </p:nvSpPr>
                <p:spPr>
                  <a:xfrm flipH="1">
                    <a:off x="2143424" y="714417"/>
                    <a:ext cx="1410469" cy="56763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62000">
                        <a:srgbClr val="FF9F9F">
                          <a:alpha val="75686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  <a:gs pos="0">
                        <a:srgbClr val="C0000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000" b="1" dirty="0"/>
                  </a:p>
                </p:txBody>
              </p:sp>
            </p:grpSp>
            <p:sp>
              <p:nvSpPr>
                <p:cNvPr id="90" name="矩形: 圆角 89"/>
                <p:cNvSpPr/>
                <p:nvPr/>
              </p:nvSpPr>
              <p:spPr>
                <a:xfrm rot="10800000" flipH="1">
                  <a:off x="8698998" y="418840"/>
                  <a:ext cx="1410468" cy="17738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62000">
                      <a:srgbClr val="FF5757">
                        <a:alpha val="76000"/>
                      </a:srgbClr>
                    </a:gs>
                    <a:gs pos="100000">
                      <a:schemeClr val="bg1">
                        <a:alpha val="0"/>
                      </a:schemeClr>
                    </a:gs>
                    <a:gs pos="0">
                      <a:srgbClr val="C00000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000" b="1" dirty="0"/>
                </a:p>
              </p:txBody>
            </p:sp>
            <p:sp>
              <p:nvSpPr>
                <p:cNvPr id="91" name="矩形: 圆角 90"/>
                <p:cNvSpPr/>
                <p:nvPr/>
              </p:nvSpPr>
              <p:spPr>
                <a:xfrm rot="10800000" flipH="1">
                  <a:off x="8404017" y="724636"/>
                  <a:ext cx="1410469" cy="5676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62000">
                      <a:srgbClr val="FF9F9F">
                        <a:alpha val="75686"/>
                      </a:srgbClr>
                    </a:gs>
                    <a:gs pos="100000">
                      <a:schemeClr val="bg1">
                        <a:alpha val="0"/>
                      </a:schemeClr>
                    </a:gs>
                    <a:gs pos="0">
                      <a:srgbClr val="C00000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000" b="1" dirty="0"/>
                </a:p>
              </p:txBody>
            </p:sp>
          </p:grpSp>
          <p:sp>
            <p:nvSpPr>
              <p:cNvPr id="94" name="矩形: 圆角 93"/>
              <p:cNvSpPr/>
              <p:nvPr/>
            </p:nvSpPr>
            <p:spPr>
              <a:xfrm flipH="1">
                <a:off x="9331704" y="627066"/>
                <a:ext cx="1410469" cy="10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2000">
                    <a:srgbClr val="FF9F9F">
                      <a:alpha val="75686"/>
                    </a:srgbClr>
                  </a:gs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b="1" dirty="0"/>
              </a:p>
            </p:txBody>
          </p:sp>
        </p:grpSp>
      </p:grpSp>
      <p:sp>
        <p:nvSpPr>
          <p:cNvPr id="165" name="矩形 164"/>
          <p:cNvSpPr/>
          <p:nvPr/>
        </p:nvSpPr>
        <p:spPr>
          <a:xfrm>
            <a:off x="4373244" y="2766874"/>
            <a:ext cx="3445510" cy="1106805"/>
          </a:xfrm>
          <a:prstGeom prst="rect">
            <a:avLst/>
          </a:prstGeom>
        </p:spPr>
        <p:txBody>
          <a:bodyPr wrap="none" anchor="ctr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THANKS</a:t>
            </a:r>
            <a:endParaRPr kumimoji="0" lang="en-US" altLang="zh-CN" sz="6600" b="1" i="0" u="none" strike="noStrike" kern="1200" cap="none" spc="-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787">
            <a:off x="-1522051" y="1244324"/>
            <a:ext cx="4369377" cy="4369377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268">
            <a:off x="8733632" y="1298540"/>
            <a:ext cx="4369377" cy="436937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580930" y="3236778"/>
            <a:ext cx="9104638" cy="384444"/>
            <a:chOff x="1765404" y="385019"/>
            <a:chExt cx="9104638" cy="384444"/>
          </a:xfrm>
        </p:grpSpPr>
        <p:sp>
          <p:nvSpPr>
            <p:cNvPr id="93" name="矩形: 圆角 92"/>
            <p:cNvSpPr/>
            <p:nvPr/>
          </p:nvSpPr>
          <p:spPr>
            <a:xfrm flipH="1">
              <a:off x="2015175" y="632466"/>
              <a:ext cx="1410469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2000">
                  <a:srgbClr val="FF9F9F">
                    <a:alpha val="75686"/>
                  </a:srgbClr>
                </a:gs>
                <a:gs pos="100000">
                  <a:schemeClr val="bg1">
                    <a:alpha val="0"/>
                  </a:schemeClr>
                </a:gs>
                <a:gs pos="0">
                  <a:srgbClr val="C000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65404" y="385019"/>
              <a:ext cx="9104638" cy="384444"/>
              <a:chOff x="1765404" y="385019"/>
              <a:chExt cx="9104638" cy="38444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765404" y="385019"/>
                <a:ext cx="9104638" cy="384444"/>
                <a:chOff x="1004828" y="418836"/>
                <a:chExt cx="9104638" cy="384444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1004828" y="418836"/>
                  <a:ext cx="1827017" cy="384444"/>
                  <a:chOff x="1726876" y="386736"/>
                  <a:chExt cx="1827017" cy="384444"/>
                </a:xfrm>
              </p:grpSpPr>
              <p:sp>
                <p:nvSpPr>
                  <p:cNvPr id="4" name="矩形: 圆角 3"/>
                  <p:cNvSpPr/>
                  <p:nvPr/>
                </p:nvSpPr>
                <p:spPr>
                  <a:xfrm flipH="1">
                    <a:off x="1726876" y="386736"/>
                    <a:ext cx="1410468" cy="177384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62000">
                        <a:srgbClr val="FF5757">
                          <a:alpha val="76000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  <a:gs pos="0">
                        <a:srgbClr val="C0000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000" b="1" dirty="0"/>
                  </a:p>
                </p:txBody>
              </p:sp>
              <p:sp>
                <p:nvSpPr>
                  <p:cNvPr id="82" name="矩形: 圆角 81"/>
                  <p:cNvSpPr/>
                  <p:nvPr/>
                </p:nvSpPr>
                <p:spPr>
                  <a:xfrm flipH="1">
                    <a:off x="2143424" y="714417"/>
                    <a:ext cx="1410469" cy="56763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62000">
                        <a:srgbClr val="FF9F9F">
                          <a:alpha val="75686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  <a:gs pos="0">
                        <a:srgbClr val="C00000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000" b="1" dirty="0"/>
                  </a:p>
                </p:txBody>
              </p:sp>
            </p:grpSp>
            <p:sp>
              <p:nvSpPr>
                <p:cNvPr id="90" name="矩形: 圆角 89"/>
                <p:cNvSpPr/>
                <p:nvPr/>
              </p:nvSpPr>
              <p:spPr>
                <a:xfrm rot="10800000" flipH="1">
                  <a:off x="8698998" y="418840"/>
                  <a:ext cx="1410468" cy="17738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62000">
                      <a:srgbClr val="FF5757">
                        <a:alpha val="76000"/>
                      </a:srgbClr>
                    </a:gs>
                    <a:gs pos="100000">
                      <a:schemeClr val="bg1">
                        <a:alpha val="0"/>
                      </a:schemeClr>
                    </a:gs>
                    <a:gs pos="0">
                      <a:srgbClr val="C00000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000" b="1" dirty="0"/>
                </a:p>
              </p:txBody>
            </p:sp>
            <p:sp>
              <p:nvSpPr>
                <p:cNvPr id="91" name="矩形: 圆角 90"/>
                <p:cNvSpPr/>
                <p:nvPr/>
              </p:nvSpPr>
              <p:spPr>
                <a:xfrm rot="10800000" flipH="1">
                  <a:off x="8404017" y="724636"/>
                  <a:ext cx="1410469" cy="5676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62000">
                      <a:srgbClr val="FF9F9F">
                        <a:alpha val="75686"/>
                      </a:srgbClr>
                    </a:gs>
                    <a:gs pos="100000">
                      <a:schemeClr val="bg1">
                        <a:alpha val="0"/>
                      </a:schemeClr>
                    </a:gs>
                    <a:gs pos="0">
                      <a:srgbClr val="C00000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000" b="1" dirty="0"/>
                </a:p>
              </p:txBody>
            </p:sp>
          </p:grpSp>
          <p:sp>
            <p:nvSpPr>
              <p:cNvPr id="94" name="矩形: 圆角 93"/>
              <p:cNvSpPr/>
              <p:nvPr/>
            </p:nvSpPr>
            <p:spPr>
              <a:xfrm flipH="1">
                <a:off x="9331704" y="627066"/>
                <a:ext cx="1410469" cy="10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2000">
                    <a:srgbClr val="FF9F9F">
                      <a:alpha val="75686"/>
                    </a:srgbClr>
                  </a:gs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 b="1" dirty="0"/>
              </a:p>
            </p:txBody>
          </p:sp>
        </p:grpSp>
      </p:grpSp>
      <p:sp>
        <p:nvSpPr>
          <p:cNvPr id="165" name="矩形 164"/>
          <p:cNvSpPr/>
          <p:nvPr/>
        </p:nvSpPr>
        <p:spPr>
          <a:xfrm>
            <a:off x="4645281" y="2183348"/>
            <a:ext cx="2901436" cy="1107996"/>
          </a:xfrm>
          <a:prstGeom prst="rect">
            <a:avLst/>
          </a:prstGeom>
        </p:spPr>
        <p:txBody>
          <a:bodyPr wrap="none" anchor="ctr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PART 1</a:t>
            </a:r>
            <a:endParaRPr kumimoji="0" lang="en-US" altLang="zh-CN" sz="6600" b="1" i="0" u="none" strike="noStrike" kern="1200" cap="none" spc="-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48406" y="3685101"/>
            <a:ext cx="4695190" cy="66611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  <a:sym typeface="+mn-lt"/>
              </a:rPr>
              <a:t>衡阳群众</a:t>
            </a: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  <a:sym typeface="+mn-lt"/>
              </a:rPr>
              <a:t>APP</a:t>
            </a: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  <a:sym typeface="+mn-lt"/>
              </a:rPr>
              <a:t>基本介绍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 Light"/>
              <a:ea typeface="微软雅黑 Light"/>
              <a:cs typeface="+mn-cs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衡阳群众</a:t>
            </a:r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产品定位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7" name="等腰三角形 6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sz="2800"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sz="2800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473065" y="1311910"/>
            <a:ext cx="488505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衡阳群众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是集政务服务、志愿者、公共和社会服务、新闻资讯于一体的“互联网+”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城市综合服务平台。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APP主要是服务于衡阳市民的政务应用，由市委、市政府主打开发的利用移动互联网打造的综合服务城市平台。其功能应用集成有政务办事服务、志愿者服务、新闻资讯、公积金查询、不动产查询、交通违法举报等百余项高频事项服务，市民足不出户即可享受各类便民应用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7380" y="1269365"/>
            <a:ext cx="2618105" cy="51542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衡阳群众</a:t>
            </a:r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服务功能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7" name="等腰三角形 6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sz="2800"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sz="2800" dirty="0"/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1479749" y="1232028"/>
            <a:ext cx="4865456" cy="4968826"/>
            <a:chOff x="2339975" y="587804"/>
            <a:chExt cx="4160838" cy="4143375"/>
          </a:xfrm>
        </p:grpSpPr>
        <p:grpSp>
          <p:nvGrpSpPr>
            <p:cNvPr id="270" name="组合 4"/>
            <p:cNvGrpSpPr/>
            <p:nvPr/>
          </p:nvGrpSpPr>
          <p:grpSpPr bwMode="auto">
            <a:xfrm>
              <a:off x="2339975" y="587804"/>
              <a:ext cx="4160838" cy="4143375"/>
              <a:chOff x="2805628" y="354284"/>
              <a:chExt cx="4161170" cy="4142876"/>
            </a:xfrm>
          </p:grpSpPr>
          <p:cxnSp>
            <p:nvCxnSpPr>
              <p:cNvPr id="272" name="直接箭头连接符 5"/>
              <p:cNvCxnSpPr/>
              <p:nvPr/>
            </p:nvCxnSpPr>
            <p:spPr>
              <a:xfrm>
                <a:off x="4887007" y="1501909"/>
                <a:ext cx="0" cy="1849214"/>
              </a:xfrm>
              <a:prstGeom prst="straightConnector1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ash"/>
                <a:headEnd type="arrow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箭头连接符 6"/>
              <p:cNvCxnSpPr/>
              <p:nvPr/>
            </p:nvCxnSpPr>
            <p:spPr>
              <a:xfrm flipH="1">
                <a:off x="3923317" y="1933657"/>
                <a:ext cx="1873399" cy="928575"/>
              </a:xfrm>
              <a:prstGeom prst="straightConnector1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ash"/>
                <a:headEnd type="arrow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接箭头连接符 7"/>
              <p:cNvCxnSpPr/>
              <p:nvPr/>
            </p:nvCxnSpPr>
            <p:spPr>
              <a:xfrm>
                <a:off x="3996348" y="1933657"/>
                <a:ext cx="1800369" cy="928575"/>
              </a:xfrm>
              <a:prstGeom prst="straightConnector1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ash"/>
                <a:headEnd type="arrow"/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椭圆 274"/>
              <p:cNvSpPr/>
              <p:nvPr/>
            </p:nvSpPr>
            <p:spPr>
              <a:xfrm>
                <a:off x="3245401" y="916191"/>
                <a:ext cx="3343542" cy="3215888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pic>
            <p:nvPicPr>
              <p:cNvPr id="276" name="Picture 15" descr="C:\Users\Administrator\Desktop\7.png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4052287" y="1644595"/>
                <a:ext cx="1668964" cy="1490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77" name="组合 10"/>
              <p:cNvGrpSpPr/>
              <p:nvPr/>
            </p:nvGrpSpPr>
            <p:grpSpPr bwMode="auto">
              <a:xfrm>
                <a:off x="2805628" y="354284"/>
                <a:ext cx="4161170" cy="4142876"/>
                <a:chOff x="2805628" y="354284"/>
                <a:chExt cx="4161170" cy="4142876"/>
              </a:xfrm>
            </p:grpSpPr>
            <p:grpSp>
              <p:nvGrpSpPr>
                <p:cNvPr id="278" name="组合 11"/>
                <p:cNvGrpSpPr/>
                <p:nvPr/>
              </p:nvGrpSpPr>
              <p:grpSpPr bwMode="auto">
                <a:xfrm>
                  <a:off x="2805628" y="1079568"/>
                  <a:ext cx="1406332" cy="1276158"/>
                  <a:chOff x="2373580" y="1007560"/>
                  <a:chExt cx="1406332" cy="1276158"/>
                </a:xfrm>
              </p:grpSpPr>
              <p:pic>
                <p:nvPicPr>
                  <p:cNvPr id="294" name="Picture 8" descr="C:\Users\Administrator\Desktop\6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373580" y="1007560"/>
                    <a:ext cx="1406332" cy="1276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5" name="文本框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7445" y="1418622"/>
                    <a:ext cx="578603" cy="461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lIns="0" tIns="0" rIns="0" bIns="0" anchor="ctr" anchorCtr="1">
                    <a:spAutoFit/>
                  </a:bodyPr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1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rPr>
                      <a:t>医疗卫生</a:t>
                    </a:r>
                    <a:endParaRPr kumimoji="1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79" name="组合 12"/>
                <p:cNvGrpSpPr/>
                <p:nvPr/>
              </p:nvGrpSpPr>
              <p:grpSpPr bwMode="auto">
                <a:xfrm>
                  <a:off x="5588976" y="2515241"/>
                  <a:ext cx="1368959" cy="1241596"/>
                  <a:chOff x="5508104" y="2554290"/>
                  <a:chExt cx="1368959" cy="1241596"/>
                </a:xfrm>
              </p:grpSpPr>
              <p:pic>
                <p:nvPicPr>
                  <p:cNvPr id="292" name="Picture 5" descr="C:\Users\Administrator\Desktop\3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508104" y="2554290"/>
                    <a:ext cx="1368959" cy="1241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3" name="文本框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6629" y="2938549"/>
                    <a:ext cx="726595" cy="461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lIns="0" tIns="0" rIns="0" bIns="0" anchor="ctr" anchorCtr="1">
                    <a:spAutoFit/>
                  </a:bodyPr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1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rPr>
                      <a:t>旅游</a:t>
                    </a:r>
                    <a:endParaRPr kumimoji="1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1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rPr>
                      <a:t>文化</a:t>
                    </a:r>
                    <a:endParaRPr kumimoji="1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80" name="组合 13"/>
                <p:cNvGrpSpPr/>
                <p:nvPr/>
              </p:nvGrpSpPr>
              <p:grpSpPr bwMode="auto">
                <a:xfrm>
                  <a:off x="2816058" y="2499742"/>
                  <a:ext cx="1385473" cy="1257095"/>
                  <a:chOff x="2339752" y="2538791"/>
                  <a:chExt cx="1385473" cy="1257095"/>
                </a:xfrm>
              </p:grpSpPr>
              <p:pic>
                <p:nvPicPr>
                  <p:cNvPr id="290" name="Picture 7" descr="C:\Users\Administrator\Desktop\5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339752" y="2538791"/>
                    <a:ext cx="1385473" cy="12570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1" name="文本框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4796" y="2940323"/>
                    <a:ext cx="755385" cy="461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lIns="0" tIns="0" rIns="0" bIns="0" anchor="ctr" anchorCtr="1">
                    <a:spAutoFit/>
                  </a:bodyPr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1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rPr>
                      <a:t>交通</a:t>
                    </a:r>
                    <a:endParaRPr kumimoji="1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1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rPr>
                      <a:t>出行</a:t>
                    </a:r>
                    <a:endParaRPr kumimoji="1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81" name="组合 14"/>
                <p:cNvGrpSpPr/>
                <p:nvPr/>
              </p:nvGrpSpPr>
              <p:grpSpPr bwMode="auto">
                <a:xfrm>
                  <a:off x="4202693" y="354284"/>
                  <a:ext cx="1368152" cy="1241596"/>
                  <a:chOff x="3933195" y="190172"/>
                  <a:chExt cx="1368152" cy="1241596"/>
                </a:xfrm>
              </p:grpSpPr>
              <p:pic>
                <p:nvPicPr>
                  <p:cNvPr id="288" name="Picture 3" descr="C:\Users\Administrator\Desktop\1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933195" y="190172"/>
                    <a:ext cx="1368152" cy="12415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89" name="文本框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7493" y="569779"/>
                    <a:ext cx="777659" cy="461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lIns="0" tIns="0" rIns="0" bIns="0" anchor="ctr" anchorCtr="1">
                    <a:spAutoFit/>
                  </a:bodyPr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1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rPr>
                      <a:t>便民</a:t>
                    </a:r>
                    <a:endParaRPr kumimoji="1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1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rPr>
                      <a:t>办事</a:t>
                    </a:r>
                    <a:endParaRPr kumimoji="1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82" name="组合 15"/>
                <p:cNvGrpSpPr/>
                <p:nvPr/>
              </p:nvGrpSpPr>
              <p:grpSpPr bwMode="auto">
                <a:xfrm>
                  <a:off x="4209879" y="3269000"/>
                  <a:ext cx="1353780" cy="1228160"/>
                  <a:chOff x="3940381" y="3437439"/>
                  <a:chExt cx="1353780" cy="1228160"/>
                </a:xfrm>
              </p:grpSpPr>
              <p:pic>
                <p:nvPicPr>
                  <p:cNvPr id="286" name="Picture 6" descr="C:\Users\Administrator\Desktop\4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940381" y="3437439"/>
                    <a:ext cx="1353780" cy="1228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87" name="文本框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2343" y="3881648"/>
                    <a:ext cx="569856" cy="461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lIns="0" tIns="0" rIns="0" bIns="0" anchor="ctr" anchorCtr="1">
                    <a:spAutoFit/>
                  </a:bodyPr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1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rPr>
                      <a:t>生活</a:t>
                    </a:r>
                    <a:endParaRPr kumimoji="1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1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rPr>
                      <a:t>缴费</a:t>
                    </a:r>
                    <a:endParaRPr kumimoji="1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83" name="组合 16"/>
                <p:cNvGrpSpPr/>
                <p:nvPr/>
              </p:nvGrpSpPr>
              <p:grpSpPr bwMode="auto">
                <a:xfrm>
                  <a:off x="5580112" y="1097500"/>
                  <a:ext cx="1386686" cy="1258226"/>
                  <a:chOff x="5508104" y="1016526"/>
                  <a:chExt cx="1386686" cy="1258226"/>
                </a:xfrm>
              </p:grpSpPr>
              <p:pic>
                <p:nvPicPr>
                  <p:cNvPr id="284" name="Picture 4" descr="C:\Users\Administrator\Desktop\2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5508104" y="1016526"/>
                    <a:ext cx="1386686" cy="1258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85" name="文本框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6419" y="1381357"/>
                    <a:ext cx="726594" cy="461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lIns="0" tIns="0" rIns="0" bIns="0" anchor="ctr" anchorCtr="1">
                    <a:spAutoFit/>
                  </a:bodyPr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1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rPr>
                      <a:t>公安</a:t>
                    </a:r>
                    <a:endParaRPr kumimoji="1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1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rPr>
                      <a:t>服务</a:t>
                    </a:r>
                    <a:endParaRPr kumimoji="1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</p:grpSp>
          </p:grpSp>
        </p:grpSp>
        <p:sp>
          <p:nvSpPr>
            <p:cNvPr id="271" name="文本框 26"/>
            <p:cNvSpPr txBox="1">
              <a:spLocks noChangeArrowheads="1"/>
            </p:cNvSpPr>
            <p:nvPr/>
          </p:nvSpPr>
          <p:spPr bwMode="auto">
            <a:xfrm>
              <a:off x="3841098" y="2429421"/>
              <a:ext cx="1116139" cy="4617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衡阳群众</a:t>
              </a:r>
              <a:endPara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服务专区</a:t>
              </a:r>
              <a:endPara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9985" y="1169035"/>
            <a:ext cx="2641600" cy="514159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衡阳群众</a:t>
            </a:r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下载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985" y="2100580"/>
            <a:ext cx="2118995" cy="454025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2704145" y="4701965"/>
            <a:ext cx="489912" cy="508422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C00000"/>
                </a:solidFill>
              </a:ln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284220" y="1183640"/>
            <a:ext cx="6677025" cy="814705"/>
            <a:chOff x="3315660" y="1105562"/>
            <a:chExt cx="8017510" cy="814775"/>
          </a:xfrm>
        </p:grpSpPr>
        <p:sp>
          <p:nvSpPr>
            <p:cNvPr id="43" name="文本框 42"/>
            <p:cNvSpPr txBox="1"/>
            <p:nvPr/>
          </p:nvSpPr>
          <p:spPr>
            <a:xfrm>
              <a:off x="3635903" y="1105562"/>
              <a:ext cx="7696505" cy="64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3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安卓应用市场下载：</a:t>
              </a:r>
              <a:endParaRPr lang="zh-CN" altLang="en-US" spc="3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pc="3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目前华为、小米、</a:t>
              </a:r>
              <a:r>
                <a:rPr lang="en-US" altLang="zh-CN" spc="3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OPPO</a:t>
              </a:r>
              <a:r>
                <a:rPr lang="zh-CN" altLang="en-US" spc="3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、应用宝等应用市场已上架</a:t>
              </a:r>
              <a:endParaRPr lang="zh-CN" altLang="en-US" spc="3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rot="10800000">
              <a:off x="6080424" y="1830159"/>
              <a:ext cx="216545" cy="9017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315660" y="1105625"/>
              <a:ext cx="8017510" cy="738505"/>
            </a:xfrm>
            <a:prstGeom prst="rect">
              <a:avLst/>
            </a:prstGeom>
            <a:noFill/>
            <a:ln w="952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6" name="椭圆 45"/>
          <p:cNvSpPr/>
          <p:nvPr/>
        </p:nvSpPr>
        <p:spPr>
          <a:xfrm>
            <a:off x="3059028" y="4652189"/>
            <a:ext cx="225945" cy="225945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1</a:t>
            </a:r>
            <a:endParaRPr lang="zh-CN" altLang="en-US" sz="1200" b="1" dirty="0"/>
          </a:p>
        </p:txBody>
      </p:sp>
      <p:sp>
        <p:nvSpPr>
          <p:cNvPr id="47" name="矩形: 圆角 7"/>
          <p:cNvSpPr/>
          <p:nvPr/>
        </p:nvSpPr>
        <p:spPr>
          <a:xfrm>
            <a:off x="3284973" y="4779115"/>
            <a:ext cx="1867230" cy="41346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、打开华为“应用市场”</a:t>
            </a:r>
            <a:endParaRPr lang="zh-CN" altLang="en-US" sz="1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030789" y="2072014"/>
            <a:ext cx="4786630" cy="4489124"/>
            <a:chOff x="4588779" y="2082726"/>
            <a:chExt cx="4786630" cy="4489124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8779" y="2082726"/>
              <a:ext cx="2078022" cy="4489124"/>
            </a:xfrm>
            <a:prstGeom prst="rect">
              <a:avLst/>
            </a:prstGeom>
          </p:spPr>
        </p:pic>
        <p:sp>
          <p:nvSpPr>
            <p:cNvPr id="50" name="矩形 49"/>
            <p:cNvSpPr/>
            <p:nvPr/>
          </p:nvSpPr>
          <p:spPr>
            <a:xfrm>
              <a:off x="4804348" y="2271459"/>
              <a:ext cx="1604841" cy="33751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1" name="矩形: 圆角 29"/>
            <p:cNvSpPr/>
            <p:nvPr/>
          </p:nvSpPr>
          <p:spPr>
            <a:xfrm>
              <a:off x="6666499" y="2351331"/>
              <a:ext cx="2708910" cy="51879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altLang="zh-CN" sz="12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12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、在搜索栏输入“衡阳群众”点击搜索，下载安装即可</a:t>
              </a:r>
              <a:endPara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5822822" y="2295647"/>
              <a:ext cx="225945" cy="22594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 b="1" dirty="0"/>
                <a:t>2</a:t>
              </a:r>
              <a:endParaRPr lang="zh-CN" altLang="en-US" sz="12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衡阳群众</a:t>
            </a:r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下载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1784" y="2097088"/>
            <a:ext cx="2056139" cy="4464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507285" y="1183514"/>
            <a:ext cx="3244141" cy="603905"/>
            <a:chOff x="4538616" y="1105625"/>
            <a:chExt cx="3244141" cy="603905"/>
          </a:xfrm>
        </p:grpSpPr>
        <p:sp>
          <p:nvSpPr>
            <p:cNvPr id="17" name="文本框 16"/>
            <p:cNvSpPr txBox="1"/>
            <p:nvPr/>
          </p:nvSpPr>
          <p:spPr>
            <a:xfrm>
              <a:off x="4710910" y="1199542"/>
              <a:ext cx="286893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pc="3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苹果手机</a:t>
              </a:r>
              <a:r>
                <a:rPr lang="en-US" altLang="zh-CN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App Store</a:t>
              </a:r>
              <a:r>
                <a:rPr lang="zh-CN" altLang="en-US" spc="3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下载</a:t>
              </a:r>
              <a:endParaRPr lang="zh-CN" altLang="en-US" spc="3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6054931" y="1616580"/>
              <a:ext cx="107822" cy="9295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538616" y="1105625"/>
              <a:ext cx="3244141" cy="510954"/>
            </a:xfrm>
            <a:prstGeom prst="rect">
              <a:avLst/>
            </a:prstGeom>
            <a:noFill/>
            <a:ln w="952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72442" y="2097088"/>
            <a:ext cx="2707137" cy="4464050"/>
            <a:chOff x="1019461" y="2097088"/>
            <a:chExt cx="2707137" cy="446405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9461" y="2097088"/>
              <a:ext cx="2053859" cy="446405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085596" y="4087451"/>
              <a:ext cx="489912" cy="50842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62535" y="3999645"/>
              <a:ext cx="225945" cy="22594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 b="1" dirty="0"/>
                <a:t>1</a:t>
              </a:r>
              <a:endParaRPr lang="zh-CN" altLang="en-US" sz="1200" b="1" dirty="0"/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1799382" y="3880717"/>
              <a:ext cx="1927216" cy="41346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altLang="zh-CN" sz="12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lang="zh-CN" altLang="en-US" sz="12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、打开 苹果“</a:t>
              </a:r>
              <a:r>
                <a:rPr lang="en-US" altLang="zh-CN" sz="12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App Store</a:t>
              </a:r>
              <a:r>
                <a:rPr lang="zh-CN" altLang="en-US" sz="12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”</a:t>
              </a:r>
              <a:endPara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460909" y="2295647"/>
            <a:ext cx="1646884" cy="2880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8282624" y="2270443"/>
            <a:ext cx="2709226" cy="59231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、在搜索栏输入“衡阳群众”点击搜索，下载安装即可</a:t>
            </a:r>
            <a:endParaRPr lang="zh-CN" altLang="en-US" sz="1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13273" y="2236924"/>
            <a:ext cx="225945" cy="225945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2</a:t>
            </a:r>
            <a:endParaRPr lang="zh-CN" altLang="en-US" sz="1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170" y="447040"/>
            <a:ext cx="7079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衡阳群众</a:t>
            </a:r>
            <a:r>
              <a:rPr lang="en-US" altLang="zh-CN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2800" b="1" spc="300" dirty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下载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" name="等腰三角形 4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14" name="图片 13" descr="1000p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700" y="2710180"/>
            <a:ext cx="2402840" cy="240284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422400" y="1377950"/>
            <a:ext cx="2900680" cy="857555"/>
            <a:chOff x="4454215" y="1044665"/>
            <a:chExt cx="3981450" cy="1646299"/>
          </a:xfrm>
        </p:grpSpPr>
        <p:sp>
          <p:nvSpPr>
            <p:cNvPr id="13" name="文本框 12"/>
            <p:cNvSpPr txBox="1"/>
            <p:nvPr/>
          </p:nvSpPr>
          <p:spPr>
            <a:xfrm>
              <a:off x="4524065" y="1105625"/>
              <a:ext cx="3821430" cy="1238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pc="3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扫码下载安装</a:t>
              </a:r>
              <a:r>
                <a:rPr lang="en-US" altLang="zh-CN" spc="3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“</a:t>
              </a:r>
              <a:r>
                <a:rPr lang="zh-CN" altLang="en-US" spc="3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衡阳群众</a:t>
              </a:r>
              <a:r>
                <a:rPr lang="en-US" altLang="zh-CN" spc="3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”APP</a:t>
              </a:r>
              <a:endParaRPr lang="zh-CN" altLang="en-US" spc="3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0800000">
              <a:off x="6024479" y="2546963"/>
              <a:ext cx="180001" cy="14400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4454215" y="1044665"/>
              <a:ext cx="3981450" cy="1501866"/>
            </a:xfrm>
            <a:prstGeom prst="rect">
              <a:avLst/>
            </a:prstGeom>
            <a:noFill/>
            <a:ln w="952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80" y="1231900"/>
            <a:ext cx="2656840" cy="51333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455" y="1231900"/>
            <a:ext cx="2809240" cy="5085715"/>
          </a:xfrm>
          <a:prstGeom prst="rect">
            <a:avLst/>
          </a:prstGeom>
        </p:spPr>
      </p:pic>
      <p:sp>
        <p:nvSpPr>
          <p:cNvPr id="34" name="矩形: 圆角 33"/>
          <p:cNvSpPr/>
          <p:nvPr/>
        </p:nvSpPr>
        <p:spPr>
          <a:xfrm>
            <a:off x="4824095" y="3971925"/>
            <a:ext cx="2600325" cy="51625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微信扫码后，选择用手机自带的浏览器打开；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72710" y="4488180"/>
            <a:ext cx="876935" cy="53721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924290" y="4488180"/>
            <a:ext cx="876935" cy="33274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: 圆角 33"/>
          <p:cNvSpPr/>
          <p:nvPr/>
        </p:nvSpPr>
        <p:spPr>
          <a:xfrm>
            <a:off x="8676640" y="4927600"/>
            <a:ext cx="2600325" cy="64833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1200" dirty="0">
                <a:solidFill>
                  <a:srgbClr val="00B050"/>
                </a:solidFill>
              </a:rPr>
              <a:t>使用浏览器打开后，选择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其他下载方式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，在弹出的提示框选择左边的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确定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按钮，进行下载。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487170" y="447040"/>
            <a:ext cx="836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 smtClean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</a:t>
            </a:r>
            <a:r>
              <a:rPr lang="zh-CN" altLang="en-US" sz="2800" b="1" spc="300" dirty="0" smtClean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衡阳群众</a:t>
            </a:r>
            <a:r>
              <a:rPr lang="en-US" altLang="zh-CN" sz="2800" b="1" spc="300" dirty="0" smtClean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2800" b="1" spc="300" dirty="0" smtClean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注册、登录、实名认证</a:t>
            </a:r>
            <a:endParaRPr lang="zh-CN" altLang="en-US" sz="2800" b="1" spc="300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9646" y="203199"/>
            <a:ext cx="1314452" cy="1028700"/>
            <a:chOff x="911224" y="2145799"/>
            <a:chExt cx="1858707" cy="3112003"/>
          </a:xfrm>
          <a:noFill/>
        </p:grpSpPr>
        <p:sp>
          <p:nvSpPr>
            <p:cNvPr id="51" name="等腰三角形 50"/>
            <p:cNvSpPr/>
            <p:nvPr/>
          </p:nvSpPr>
          <p:spPr>
            <a:xfrm rot="5400000">
              <a:off x="471902" y="2959771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52" name="等腰三角形 51"/>
            <p:cNvSpPr/>
            <p:nvPr/>
          </p:nvSpPr>
          <p:spPr>
            <a:xfrm rot="5400000">
              <a:off x="97252" y="2959772"/>
              <a:ext cx="3112002" cy="1484057"/>
            </a:xfrm>
            <a:prstGeom prst="triangle">
              <a:avLst/>
            </a:prstGeom>
            <a:grpFill/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7575" y="1189990"/>
            <a:ext cx="2837815" cy="5552440"/>
          </a:xfrm>
          <a:prstGeom prst="rect">
            <a:avLst/>
          </a:prstGeom>
        </p:spPr>
      </p:pic>
      <p:sp>
        <p:nvSpPr>
          <p:cNvPr id="34" name="矩形: 圆角 33"/>
          <p:cNvSpPr/>
          <p:nvPr/>
        </p:nvSpPr>
        <p:spPr>
          <a:xfrm>
            <a:off x="1076451" y="5809988"/>
            <a:ext cx="2600302" cy="35930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rgbClr val="00B050"/>
                </a:solidFill>
              </a:rPr>
              <a:t>1</a:t>
            </a:r>
            <a:r>
              <a:rPr lang="zh-CN" altLang="en-US" sz="1200" dirty="0">
                <a:solidFill>
                  <a:srgbClr val="00B050"/>
                </a:solidFill>
              </a:rPr>
              <a:t>、点击</a:t>
            </a:r>
            <a:r>
              <a:rPr lang="en-US" altLang="zh-CN" sz="1200" dirty="0">
                <a:solidFill>
                  <a:srgbClr val="00B050"/>
                </a:solidFill>
              </a:rPr>
              <a:t>“</a:t>
            </a:r>
            <a:r>
              <a:rPr lang="zh-CN" altLang="en-US" sz="1200" dirty="0">
                <a:solidFill>
                  <a:srgbClr val="00B050"/>
                </a:solidFill>
              </a:rPr>
              <a:t>我的</a:t>
            </a:r>
            <a:r>
              <a:rPr lang="en-US" altLang="zh-CN" sz="1200" dirty="0">
                <a:solidFill>
                  <a:srgbClr val="00B050"/>
                </a:solidFill>
              </a:rPr>
              <a:t>”</a:t>
            </a:r>
            <a:r>
              <a:rPr lang="zh-CN" altLang="en-US" sz="1200" dirty="0">
                <a:solidFill>
                  <a:srgbClr val="00B050"/>
                </a:solidFill>
              </a:rPr>
              <a:t>进入个人中心页面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6070" y="6320790"/>
            <a:ext cx="805180" cy="42926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465389" y="6239749"/>
            <a:ext cx="225945" cy="2259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1</a:t>
            </a:r>
            <a:endParaRPr lang="zh-CN" altLang="en-US" sz="1200" b="1" dirty="0"/>
          </a:p>
        </p:txBody>
      </p:sp>
      <p:sp>
        <p:nvSpPr>
          <p:cNvPr id="40" name="矩形 39"/>
          <p:cNvSpPr/>
          <p:nvPr/>
        </p:nvSpPr>
        <p:spPr>
          <a:xfrm>
            <a:off x="1597660" y="1604645"/>
            <a:ext cx="1208405" cy="42926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756535" y="1511300"/>
            <a:ext cx="226060" cy="2260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2</a:t>
            </a:r>
            <a:endParaRPr lang="zh-CN" altLang="en-US" sz="1200" b="1" dirty="0"/>
          </a:p>
        </p:txBody>
      </p:sp>
      <p:sp>
        <p:nvSpPr>
          <p:cNvPr id="42" name="矩形: 圆角 41"/>
          <p:cNvSpPr/>
          <p:nvPr/>
        </p:nvSpPr>
        <p:spPr>
          <a:xfrm>
            <a:off x="1510030" y="2125345"/>
            <a:ext cx="2298065" cy="59817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rgbClr val="00B050"/>
                </a:solidFill>
              </a:rPr>
              <a:t>2</a:t>
            </a:r>
            <a:r>
              <a:rPr lang="zh-CN" altLang="en-US" sz="1200" dirty="0">
                <a:solidFill>
                  <a:srgbClr val="00B050"/>
                </a:solidFill>
              </a:rPr>
              <a:t>、点击“请登录”进入到登录注册页面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760" y="1189990"/>
            <a:ext cx="2837815" cy="54857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17870" y="3395345"/>
            <a:ext cx="675005" cy="32766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363335" y="3315970"/>
            <a:ext cx="226060" cy="2260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3</a:t>
            </a:r>
            <a:endParaRPr lang="en-US" altLang="zh-CN" sz="1200" b="1" dirty="0"/>
          </a:p>
        </p:txBody>
      </p:sp>
      <p:sp>
        <p:nvSpPr>
          <p:cNvPr id="9" name="矩形: 圆角 41"/>
          <p:cNvSpPr/>
          <p:nvPr/>
        </p:nvSpPr>
        <p:spPr>
          <a:xfrm>
            <a:off x="4736465" y="3877945"/>
            <a:ext cx="2298065" cy="59817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1200" dirty="0">
                <a:solidFill>
                  <a:srgbClr val="00B050"/>
                </a:solidFill>
              </a:rPr>
              <a:t>3</a:t>
            </a:r>
            <a:r>
              <a:rPr lang="zh-CN" altLang="en-US" sz="1200" dirty="0">
                <a:solidFill>
                  <a:srgbClr val="00B050"/>
                </a:solidFill>
              </a:rPr>
              <a:t>、点击“去注册账号”进入到注册页面；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415" y="1189990"/>
            <a:ext cx="2847340" cy="53428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021955" y="2633345"/>
            <a:ext cx="2761615" cy="150939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366250" y="2569845"/>
            <a:ext cx="226060" cy="2260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4</a:t>
            </a:r>
            <a:endParaRPr lang="en-US" altLang="zh-CN" sz="1200" b="1" dirty="0"/>
          </a:p>
        </p:txBody>
      </p:sp>
      <p:sp>
        <p:nvSpPr>
          <p:cNvPr id="16" name="矩形: 圆角 41"/>
          <p:cNvSpPr/>
          <p:nvPr/>
        </p:nvSpPr>
        <p:spPr>
          <a:xfrm>
            <a:off x="8330565" y="5097145"/>
            <a:ext cx="2298065" cy="59817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1200" dirty="0">
                <a:solidFill>
                  <a:srgbClr val="00B050"/>
                </a:solidFill>
              </a:rPr>
              <a:t>4</a:t>
            </a:r>
            <a:r>
              <a:rPr lang="zh-CN" altLang="en-US" sz="1200" dirty="0">
                <a:solidFill>
                  <a:srgbClr val="00B050"/>
                </a:solidFill>
              </a:rPr>
              <a:t>、按照页面提示，填写相应的信息后完成注册。然后选择去登录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66250" y="4660900"/>
            <a:ext cx="647700" cy="25590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493250" y="4523740"/>
            <a:ext cx="226060" cy="2260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/>
              <a:t>4</a:t>
            </a:r>
            <a:endParaRPr lang="en-US" altLang="zh-CN" sz="1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ISLIDE.ICON" val="#109232;#171469;"/>
</p:tagLst>
</file>

<file path=ppt/tags/tag2.xml><?xml version="1.0" encoding="utf-8"?>
<p:tagLst xmlns:p="http://schemas.openxmlformats.org/presentationml/2006/main">
  <p:tag name="ISLIDE.ICON" val="#109232;#171469;"/>
</p:tagLst>
</file>

<file path=ppt/tags/tag3.xml><?xml version="1.0" encoding="utf-8"?>
<p:tagLst xmlns:p="http://schemas.openxmlformats.org/presentationml/2006/main">
  <p:tag name="ISLIDE.ICON" val="#109232;#171469;"/>
</p:tagLst>
</file>

<file path=ppt/tags/tag4.xml><?xml version="1.0" encoding="utf-8"?>
<p:tagLst xmlns:p="http://schemas.openxmlformats.org/presentationml/2006/main">
  <p:tag name="ISLIDE.ICON" val="#109232;#171469;"/>
</p:tagLst>
</file>

<file path=ppt/tags/tag5.xml><?xml version="1.0" encoding="utf-8"?>
<p:tagLst xmlns:p="http://schemas.openxmlformats.org/presentationml/2006/main">
  <p:tag name="ISLIDE.ICON" val="#109232;#171469;"/>
</p:tagLst>
</file>

<file path=ppt/tags/tag6.xml><?xml version="1.0" encoding="utf-8"?>
<p:tagLst xmlns:p="http://schemas.openxmlformats.org/presentationml/2006/main">
  <p:tag name="ISLIDE.ICON" val="#109232;#171469;"/>
</p:tagLst>
</file>

<file path=ppt/tags/tag7.xml><?xml version="1.0" encoding="utf-8"?>
<p:tagLst xmlns:p="http://schemas.openxmlformats.org/presentationml/2006/main">
  <p:tag name="ISLIDE.ICON" val="#109232;#171469;"/>
</p:tagLst>
</file>

<file path=ppt/tags/tag8.xml><?xml version="1.0" encoding="utf-8"?>
<p:tagLst xmlns:p="http://schemas.openxmlformats.org/presentationml/2006/main">
  <p:tag name="ISLIDE.ICON" val="#109232;#171469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WPS 演示</Application>
  <PresentationFormat>自定义</PresentationFormat>
  <Paragraphs>220</Paragraphs>
  <Slides>25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OPPOSans B</vt:lpstr>
      <vt:lpstr>微软雅黑</vt:lpstr>
      <vt:lpstr>阿里巴巴普惠体 B</vt:lpstr>
      <vt:lpstr>DIN</vt:lpstr>
      <vt:lpstr>微软雅黑 Light</vt:lpstr>
      <vt:lpstr>等线</vt:lpstr>
      <vt:lpstr>Arial Unicode MS</vt:lpstr>
      <vt:lpstr>等线 Light</vt:lpstr>
      <vt:lpstr>Cabin Sketch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s92</dc:title>
  <dc:creator>Bing-</dc:creator>
  <cp:lastModifiedBy>lenovo</cp:lastModifiedBy>
  <cp:revision>780</cp:revision>
  <cp:lastPrinted>2020-04-27T05:46:00Z</cp:lastPrinted>
  <dcterms:created xsi:type="dcterms:W3CDTF">2020-03-02T02:09:00Z</dcterms:created>
  <dcterms:modified xsi:type="dcterms:W3CDTF">2021-07-22T00:27:29Z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