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notesSlides/notesSlide2.xml" ContentType="application/vnd.openxmlformats-officedocument.presentationml.notesSlide+xml"/>
  <Override PartName="/ppt/tags/tag5.xml" ContentType="application/vnd.openxmlformats-officedocument.presentationml.tags+xml"/>
  <Override PartName="/ppt/notesSlides/notesSlide3.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notesSlides/notesSlide4.xml" ContentType="application/vnd.openxmlformats-officedocument.presentationml.notesSlide+xml"/>
  <Override PartName="/ppt/tags/tag8.xml" ContentType="application/vnd.openxmlformats-officedocument.presentationml.tags+xml"/>
  <Override PartName="/ppt/notesSlides/notesSlide5.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notesSlides/notesSlide6.xml" ContentType="application/vnd.openxmlformats-officedocument.presentationml.notesSlide+xml"/>
  <Override PartName="/ppt/tags/tag13.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4.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17.xml" ContentType="application/vnd.openxmlformats-officedocument.presentationml.tags+xml"/>
  <Override PartName="/ppt/notesSlides/notesSlide21.xml" ContentType="application/vnd.openxmlformats-officedocument.presentationml.notesSlide+xml"/>
  <Override PartName="/ppt/tags/tag18.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ags/tag19.xml" ContentType="application/vnd.openxmlformats-officedocument.presentationml.tags+xml"/>
  <Override PartName="/ppt/tags/tag20.xml" ContentType="application/vnd.openxmlformats-officedocument.presentationml.tag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tags/tag21.xml" ContentType="application/vnd.openxmlformats-officedocument.presentationml.tags+xml"/>
  <Override PartName="/ppt/notesSlides/notesSlide30.xml" ContentType="application/vnd.openxmlformats-officedocument.presentationml.notesSlide+xml"/>
  <Override PartName="/ppt/tags/tag22.xml" ContentType="application/vnd.openxmlformats-officedocument.presentationml.tags+xml"/>
  <Override PartName="/ppt/notesSlides/notesSlide31.xml" ContentType="application/vnd.openxmlformats-officedocument.presentationml.notesSlide+xml"/>
  <Override PartName="/ppt/tags/tag23.xml" ContentType="application/vnd.openxmlformats-officedocument.presentationml.tags+xml"/>
  <Override PartName="/ppt/notesSlides/notesSlide32.xml" ContentType="application/vnd.openxmlformats-officedocument.presentationml.notesSlide+xml"/>
  <Override PartName="/ppt/tags/tag24.xml" ContentType="application/vnd.openxmlformats-officedocument.presentationml.tags+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tags/tag28.xml" ContentType="application/vnd.openxmlformats-officedocument.presentationml.tags+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p:sldMasterIdLst>
    <p:sldMasterId id="2147483648" r:id="rId1"/>
    <p:sldMasterId id="2147483655" r:id="rId2"/>
  </p:sldMasterIdLst>
  <p:notesMasterIdLst>
    <p:notesMasterId r:id="rId52"/>
  </p:notesMasterIdLst>
  <p:handoutMasterIdLst>
    <p:handoutMasterId r:id="rId53"/>
  </p:handoutMasterIdLst>
  <p:sldIdLst>
    <p:sldId id="257" r:id="rId3"/>
    <p:sldId id="267" r:id="rId4"/>
    <p:sldId id="7751" r:id="rId5"/>
    <p:sldId id="7992" r:id="rId6"/>
    <p:sldId id="7825" r:id="rId7"/>
    <p:sldId id="7937" r:id="rId8"/>
    <p:sldId id="7800" r:id="rId9"/>
    <p:sldId id="7835" r:id="rId10"/>
    <p:sldId id="7658" r:id="rId11"/>
    <p:sldId id="7839" r:id="rId12"/>
    <p:sldId id="315" r:id="rId13"/>
    <p:sldId id="7804" r:id="rId14"/>
    <p:sldId id="7843" r:id="rId15"/>
    <p:sldId id="325" r:id="rId16"/>
    <p:sldId id="366" r:id="rId17"/>
    <p:sldId id="326" r:id="rId18"/>
    <p:sldId id="7806" r:id="rId19"/>
    <p:sldId id="330" r:id="rId20"/>
    <p:sldId id="7807" r:id="rId21"/>
    <p:sldId id="329" r:id="rId22"/>
    <p:sldId id="7808" r:id="rId23"/>
    <p:sldId id="369" r:id="rId24"/>
    <p:sldId id="373" r:id="rId25"/>
    <p:sldId id="7844" r:id="rId26"/>
    <p:sldId id="336" r:id="rId27"/>
    <p:sldId id="376" r:id="rId28"/>
    <p:sldId id="340" r:id="rId29"/>
    <p:sldId id="403" r:id="rId30"/>
    <p:sldId id="7680" r:id="rId31"/>
    <p:sldId id="407" r:id="rId32"/>
    <p:sldId id="7810" r:id="rId33"/>
    <p:sldId id="343" r:id="rId34"/>
    <p:sldId id="344" r:id="rId35"/>
    <p:sldId id="7812" r:id="rId36"/>
    <p:sldId id="374" r:id="rId37"/>
    <p:sldId id="383" r:id="rId38"/>
    <p:sldId id="7813" r:id="rId39"/>
    <p:sldId id="385" r:id="rId40"/>
    <p:sldId id="382" r:id="rId41"/>
    <p:sldId id="387" r:id="rId42"/>
    <p:sldId id="7666" r:id="rId43"/>
    <p:sldId id="388" r:id="rId44"/>
    <p:sldId id="7662" r:id="rId45"/>
    <p:sldId id="7760" r:id="rId46"/>
    <p:sldId id="7815" r:id="rId47"/>
    <p:sldId id="7761" r:id="rId48"/>
    <p:sldId id="7816" r:id="rId49"/>
    <p:sldId id="7764" r:id="rId50"/>
    <p:sldId id="353" r:id="rId51"/>
  </p:sldIdLst>
  <p:sldSz cx="12192000" cy="6858000"/>
  <p:notesSz cx="6858000" cy="9144000"/>
  <p:custDataLst>
    <p:tags r:id="rId54"/>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D702"/>
    <a:srgbClr val="1B4B77"/>
    <a:srgbClr val="000792"/>
    <a:srgbClr val="1C4A76"/>
    <a:srgbClr val="727B03"/>
    <a:srgbClr val="0722EB"/>
    <a:srgbClr val="3366FF"/>
    <a:srgbClr val="ED9739"/>
    <a:srgbClr val="ED4856"/>
    <a:srgbClr val="F6602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799B23B-EC83-4686-B30A-512413B5E67A}" styleName="浅色样式 3 - 强调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5DA37D80-6434-44D0-A028-1B22A696006F}" styleName="浅色样式 3 - 强调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073A0DAA-6AF3-43AB-8588-CEC1D06C72B9}" styleName="中度样式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764" autoAdjust="0"/>
    <p:restoredTop sz="76087" autoAdjust="0"/>
  </p:normalViewPr>
  <p:slideViewPr>
    <p:cSldViewPr snapToGrid="0">
      <p:cViewPr varScale="1">
        <p:scale>
          <a:sx n="65" d="100"/>
          <a:sy n="65" d="100"/>
        </p:scale>
        <p:origin x="691" y="38"/>
      </p:cViewPr>
      <p:guideLst/>
    </p:cSldViewPr>
  </p:slideViewPr>
  <p:notesTextViewPr>
    <p:cViewPr>
      <p:scale>
        <a:sx n="3" d="2"/>
        <a:sy n="3" d="2"/>
      </p:scale>
      <p:origin x="0" y="0"/>
    </p:cViewPr>
  </p:notesTextViewPr>
  <p:sorterViewPr>
    <p:cViewPr>
      <p:scale>
        <a:sx n="75" d="100"/>
        <a:sy n="75" d="100"/>
      </p:scale>
      <p:origin x="0" y="0"/>
    </p:cViewPr>
  </p:sorterViewPr>
  <p:notesViewPr>
    <p:cSldViewPr snapToGrid="0">
      <p:cViewPr varScale="1">
        <p:scale>
          <a:sx n="80" d="100"/>
          <a:sy n="80" d="100"/>
        </p:scale>
        <p:origin x="3204" y="9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handoutMaster" Target="handoutMasters/handoutMaster1.xml"/><Relationship Id="rId58" Type="http://schemas.openxmlformats.org/officeDocument/2006/relationships/tableStyles" Target="tableStyles.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theme" Target="theme/theme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478E0E4-DC06-4041-AFA7-BB6F527FFA3F}" type="datetimeFigureOut">
              <a:rPr lang="zh-CN" altLang="en-US" smtClean="0"/>
              <a:t>2023/5/17</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14B7432-8BB0-4EFA-A417-EFCDC17B2811}" type="slidenum">
              <a:rPr lang="zh-CN" altLang="en-US" smtClean="0"/>
              <a:t>‹#›</a:t>
            </a:fld>
            <a:endParaRPr lang="zh-CN"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86D8963-CFCD-4740-AF60-049850373CDF}" type="datetimeFigureOut">
              <a:rPr lang="zh-CN" altLang="en-US" smtClean="0"/>
              <a:t>2023/5/17</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9E6FDB6-6D2B-46C1-9FA1-D82906A37C3A}"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为解决食品化妆品过度包装问题，2021年8月10日，市场监管总局（标准委）批准发布了新版强制性国家标准《限制商品过度包装要求 食品和化妆品》（GB 23350—2021），代替GB 23350—2009，该标准将于2023年9月1日起实施。</a:t>
            </a:r>
            <a:r>
              <a:rPr lang="zh-CN" altLang="zh-CN" sz="1800" dirty="0">
                <a:effectLst/>
                <a:latin typeface="Times New Roman" panose="02020603050405020304" pitchFamily="18" charset="0"/>
                <a:ea typeface="仿宋_GB2312" panose="02010609030101010101"/>
                <a:cs typeface="仿宋_GB2312" panose="02010609030101010101"/>
              </a:rPr>
              <a:t>为促进标准实施，现对标准中有关茶叶过度包装要求进行解读。</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A7AA8F7-82BB-4CFC-AF89-2791E8C9FF6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t>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dirty="0"/>
              <a:t>GB 23350-2021一共包含六章，范围、 规范性引用文件</a:t>
            </a:r>
          </a:p>
          <a:p>
            <a:r>
              <a:rPr lang="zh-CN" altLang="en-US" dirty="0"/>
              <a:t>、术语和定义、要求、检测、判定和关于商品必要空间系数</a:t>
            </a:r>
          </a:p>
          <a:p>
            <a:r>
              <a:rPr lang="zh-CN" altLang="en-US" dirty="0"/>
              <a:t>的一个规范性附录。</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dirty="0"/>
              <a:t>（一）范围</a:t>
            </a:r>
          </a:p>
          <a:p>
            <a:r>
              <a:rPr lang="zh-CN" altLang="en-US" dirty="0"/>
              <a:t>本文件规定了限制食品和化妆品过度包装的要求、检测和判定规则。文件适用于食品和化妆品销售包装，不适用于赠品或非卖品。标准适用的商品范围包括所有销售途径且在国内销售的食品或化妆品，不适用于出口到国外的食品和化妆品。</a:t>
            </a:r>
          </a:p>
          <a:p>
            <a:r>
              <a:rPr lang="zh-CN" altLang="en-US" dirty="0"/>
              <a:t>本标准中食品范围为除了食品添加剂以外的31类食品，与国家市场监督管理总局公告2020年第8号《食品生产许可分类目录》一致。包括粮食加工品、茶叶及相关制品等。</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dirty="0"/>
              <a:t>其中，茶叶及相关制品主要分为茶叶</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茶制品、调味茶和代用茶四大类。</a:t>
            </a:r>
          </a:p>
        </p:txBody>
      </p:sp>
      <p:sp>
        <p:nvSpPr>
          <p:cNvPr id="4" name="灯片编号占位符 3"/>
          <p:cNvSpPr>
            <a:spLocks noGrp="1"/>
          </p:cNvSpPr>
          <p:nvPr>
            <p:ph type="sldNum" sz="quarter" idx="5"/>
          </p:nvPr>
        </p:nvSpPr>
        <p:spPr/>
        <p:txBody>
          <a:bodyPr/>
          <a:lstStyle/>
          <a:p>
            <a:fld id="{E9E6FDB6-6D2B-46C1-9FA1-D82906A37C3A}" type="slidenum">
              <a:rPr lang="zh-CN" altLang="en-US" smtClean="0"/>
              <a:t>13</a:t>
            </a:fld>
            <a:endParaRPr lang="zh-CN" altLang="en-US"/>
          </a:p>
        </p:txBody>
      </p:sp>
    </p:spTree>
    <p:extLst>
      <p:ext uri="{BB962C8B-B14F-4D97-AF65-F5344CB8AC3E}">
        <p14:creationId xmlns:p14="http://schemas.microsoft.com/office/powerpoint/2010/main" val="39354275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dirty="0"/>
              <a:t>（二）术语和定义</a:t>
            </a:r>
          </a:p>
          <a:p>
            <a:r>
              <a:rPr lang="zh-CN" altLang="en-US" dirty="0"/>
              <a:t>1.过度包装：包装空隙率、包装层数、包装成本超过要求的包装。指食品和化妆品的销售包装的包装空隙率、包装层数、包装成本这三个指标中任何一个指标超过标准中规定要求，即为过度包装。</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2.销售包装：以销售为主要目的，与内装物一起到达消费者手中的包装。该术语有两层含义，一是包装以销售产品为目的，具有保护、美化、宣传产品，促进销售的作用。二是该包装与食品和化妆品一起到达消费者手中，即内有食品和化妆品产品，外有包装。这个定义明确指出销售包装应具备销售目的和与内装物一起到达消费者手中。另外，销售包装具有向消费者展示和消费者识别产品的功能，所以一般具有产品标签，进行了颜色、外观等设计。比如下面的图片，左边的是销售包装，右边的为运输包装。</a:t>
            </a:r>
          </a:p>
        </p:txBody>
      </p:sp>
      <p:sp>
        <p:nvSpPr>
          <p:cNvPr id="4" name="灯片编号占位符 3"/>
          <p:cNvSpPr>
            <a:spLocks noGrp="1"/>
          </p:cNvSpPr>
          <p:nvPr>
            <p:ph type="sldNum" sz="quarter" idx="10"/>
          </p:nvPr>
        </p:nvSpPr>
        <p:spPr/>
        <p:txBody>
          <a:bodyPr/>
          <a:lstStyle/>
          <a:p>
            <a:fld id="{E9E6FDB6-6D2B-46C1-9FA1-D82906A37C3A}" type="slidenum">
              <a:rPr lang="zh-CN" altLang="en-US" smtClean="0"/>
              <a:t>15</a:t>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dirty="0"/>
              <a:t>内装物：内装物指包装件内所装的食品或化妆品</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综合商品：指包装内装有两种及两种以上食品或化妆品的商品。形成综合商品的两种及两种以上产品，必须是同为食品或同为化妆品。确定该定义的目的，是考虑到不同食品或化妆品对应必要空间系数（K）不同，计算时应分别取不同K值。</a:t>
            </a:r>
          </a:p>
        </p:txBody>
      </p:sp>
      <p:sp>
        <p:nvSpPr>
          <p:cNvPr id="4" name="灯片编号占位符 3"/>
          <p:cNvSpPr>
            <a:spLocks noGrp="1"/>
          </p:cNvSpPr>
          <p:nvPr>
            <p:ph type="sldNum" sz="quarter" idx="10"/>
          </p:nvPr>
        </p:nvSpPr>
        <p:spPr/>
        <p:txBody>
          <a:bodyPr/>
          <a:lstStyle/>
          <a:p>
            <a:fld id="{E9E6FDB6-6D2B-46C1-9FA1-D82906A37C3A}" type="slidenum">
              <a:rPr lang="zh-CN" altLang="en-US" smtClean="0"/>
              <a:t>17</a:t>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dirty="0">
                <a:solidFill>
                  <a:srgbClr val="013471"/>
                </a:solidFill>
                <a:latin typeface="思源黑体 CN Bold" panose="020B0800000000000000" pitchFamily="34" charset="-122"/>
                <a:ea typeface="思源黑体 CN Bold" panose="020B0800000000000000" pitchFamily="34" charset="-122"/>
                <a:sym typeface="+mn-ea"/>
              </a:rPr>
              <a:t>（三）要求</a:t>
            </a:r>
            <a:endParaRPr lang="en-US" altLang="zh-CN" dirty="0">
              <a:solidFill>
                <a:srgbClr val="013471"/>
              </a:solidFill>
              <a:latin typeface="思源黑体 CN Bold" panose="020B0800000000000000" pitchFamily="34" charset="-122"/>
              <a:ea typeface="思源黑体 CN Bold" panose="020B0800000000000000" pitchFamily="34" charset="-122"/>
              <a:sym typeface="+mn-ea"/>
            </a:endParaRPr>
          </a:p>
          <a:p>
            <a:r>
              <a:rPr lang="zh-CN" altLang="en-US" dirty="0">
                <a:solidFill>
                  <a:srgbClr val="013471"/>
                </a:solidFill>
                <a:latin typeface="思源黑体 CN Bold" panose="020B0800000000000000" pitchFamily="34" charset="-122"/>
                <a:ea typeface="思源黑体 CN Bold" panose="020B0800000000000000" pitchFamily="34" charset="-122"/>
                <a:sym typeface="+mn-ea"/>
              </a:rPr>
              <a:t>标准从包装成本、包装层数和包装空隙率三个方面进行了规定。</a:t>
            </a:r>
            <a:endParaRPr lang="en-US" altLang="zh-CN" dirty="0">
              <a:solidFill>
                <a:schemeClr val="accent1"/>
              </a:solidFill>
              <a:latin typeface="思源黑体 CN Bold" panose="020B0800000000000000" pitchFamily="34" charset="-122"/>
              <a:ea typeface="思源黑体 CN Bold" panose="020B0800000000000000" pitchFamily="34" charset="-122"/>
              <a:sym typeface="+mn-ea"/>
            </a:endParaRPr>
          </a:p>
          <a:p>
            <a:endParaRPr lang="zh-CN" alt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dirty="0"/>
              <a:t>1.包装空隙率</a:t>
            </a:r>
          </a:p>
          <a:p>
            <a:r>
              <a:rPr lang="zh-CN" altLang="en-US" dirty="0"/>
              <a:t>包装空隙率指包装内去除内装物占有的必要空间容积与包装总容积的比率。首先为了保护商品在储存和运输以及陈列保管的环节中不受到损坏，避免影响产品质量安全，需要必要空间保护商品，这就是必要空间容积。另外必要空间容积用内装物质量乘以商品必要空间系数来表示，这样包装内空隙体积就等于包装总容积减去必要空间容积的差，包装空隙率就等于包装内空隙体积除以包装总容积的比值。</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a:t>解读由3个部分组成，包括工作背景、标准主要内容和实施法律要求。</a:t>
            </a:r>
          </a:p>
        </p:txBody>
      </p:sp>
      <p:sp>
        <p:nvSpPr>
          <p:cNvPr id="4" name="灯片编号占位符 3"/>
          <p:cNvSpPr>
            <a:spLocks noGrp="1"/>
          </p:cNvSpPr>
          <p:nvPr>
            <p:ph type="sldNum" sz="quarter" idx="5"/>
          </p:nvPr>
        </p:nvSpPr>
        <p:spPr/>
        <p:txBody>
          <a:bodyPr/>
          <a:lstStyle/>
          <a:p>
            <a:fld id="{0FCE38D0-B6E3-F84E-8821-C9D668061264}" type="slidenum">
              <a:rPr kumimoji="1" lang="zh-CN" altLang="en-US" smtClean="0"/>
              <a:t>2</a:t>
            </a:fld>
            <a:endParaRPr kumimoji="1"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dirty="0"/>
              <a:t>商品必要空间系数，用k表示，指用于保护食品或化妆品所需空间量度的校正因子。由于内装物的形状、形态、密度不同，需要的空间量度不同，并且包装要实现保护性、便利性等功能，为此，用其净含量乘以必要的空间系数来表示内装物的体积。</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dirty="0"/>
              <a:t>食品和化妆品包装空隙率符合表1的规定。商品的形态不同，一般来说固态产品的单位是g；液态产品的单位是mL。包装空隙率根据单件净含量不同进行分别限定。包装内所有单件的净含量均小于等于1 mL或g，其包装空隙率应小于等于85%；包装内所有单件的净含量均大于1mL或g且小于等于5 mL或g	其包装空隙率应小于等于70%；包装内所有单件的净含量均大于5mL或g且小于等于15mL或g其包装空隙率应小于等于60%；包装内所有单件的净含量均大于15mL或g且小于等于30 mL或g，其包装空隙率应小于等于50%；包装内所有单件的净含量均大于30mL或g且小于等于50 mL或g，其包装空隙率应小于等于40%；包装内所有单件的净含量均大于50 mL或g，其包装空隙率应小于等于30%。单件是指具有独立包装且净含量标注明确的物品。</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单件的确定</a:t>
            </a:r>
            <a:r>
              <a:rPr dirty="0" err="1"/>
              <a:t>包括两层含义，一是独立包装，另一个则是含量标注明确，在独立包装或者销售外包装标注均可</a:t>
            </a:r>
            <a:r>
              <a:rPr dirty="0"/>
              <a:t>。</a:t>
            </a:r>
          </a:p>
        </p:txBody>
      </p:sp>
      <p:sp>
        <p:nvSpPr>
          <p:cNvPr id="4" name="灯片编号占位符 3"/>
          <p:cNvSpPr>
            <a:spLocks noGrp="1"/>
          </p:cNvSpPr>
          <p:nvPr>
            <p:ph type="sldNum" sz="quarter" idx="10"/>
          </p:nvPr>
        </p:nvSpPr>
        <p:spPr/>
        <p:txBody>
          <a:bodyPr/>
          <a:lstStyle/>
          <a:p>
            <a:fld id="{E9E6FDB6-6D2B-46C1-9FA1-D82906A37C3A}" type="slidenum">
              <a:rPr lang="zh-CN" altLang="en-US" smtClean="0"/>
              <a:t>22</a:t>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注：包装空隙率要求不适用于销售包装层数仅为一层的商品。</a:t>
            </a:r>
          </a:p>
        </p:txBody>
      </p:sp>
      <p:sp>
        <p:nvSpPr>
          <p:cNvPr id="4" name="灯片编号占位符 3"/>
          <p:cNvSpPr>
            <a:spLocks noGrp="1"/>
          </p:cNvSpPr>
          <p:nvPr>
            <p:ph type="sldNum" sz="quarter" idx="10"/>
          </p:nvPr>
        </p:nvSpPr>
        <p:spPr/>
        <p:txBody>
          <a:bodyPr/>
          <a:lstStyle/>
          <a:p>
            <a:fld id="{E9E6FDB6-6D2B-46C1-9FA1-D82906A37C3A}" type="slidenum">
              <a:rPr lang="zh-CN" altLang="en-US" smtClean="0"/>
              <a:t>23</a:t>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dirty="0"/>
              <a:t>对于综合商品的包装空隙率应以单件净含量最大的产品所对应的空隙率为准。即包装内有净含量不同的两种或两种以上产品，产品包装的空隙率应按净含量最大产品所对应的空隙率为准。例如：一种月饼产品：50g×2个, 40g×2个, 30g×4个。如每个月饼均标注净含量，以50g对应的包装空隙率为准，查表1，该月饼产品包装空隙率应≤40%；如仅在销售包装标注300g，以300g对应的包装空隙率为准，查表1，该月饼产品包装空隙率应≤30%。</a:t>
            </a:r>
          </a:p>
          <a:p>
            <a:r>
              <a:rPr lang="zh-CN" altLang="en-US" dirty="0"/>
              <a:t>例2：一种粽子产品：粽子120g×4个,咸鸭蛋45g×4个（每个产品均标注净含量）。以120g对应的包装空隙率为准，查表1，该粽子产品包装空隙率应≤30%。</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dirty="0"/>
              <a:t>抽样要求。对于同一品种、同一包装样式的食品和化妆品，抽样数量为一件。由于体积的测量是非破坏性测量，只需抽取一件食品或化妆品的销售包装进行三次测量来获得销售包装的体积。测量工具。测量用直尺、卡尺、体积测量仪等检测设备、工具应符合检测要求，精确到1 mm或1 mm3。为了保证测量结果可溯源，该条款对测量销售包装外体积所用的设备及工具的精度提出了要求，对测量工具的形式不进行规定，精度达到1mm均可；对于测量设备，标准中没有规定设备名称和型号，市场上的体积测量仪都可以用。同时为了适应技术进步和发展，体积测量仪的原理无论是3D视觉测量技术还是激光测量技术都不进行限定，只要仪器的精确到达到</a:t>
            </a:r>
            <a:r>
              <a:rPr lang="en-US" altLang="zh-CN" dirty="0"/>
              <a:t>1</a:t>
            </a:r>
            <a:r>
              <a:rPr lang="zh-CN" altLang="en-US" dirty="0"/>
              <a:t>立方毫米均可。</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dirty="0"/>
              <a:t>测量方法。对销售包装体积测量方法一共有三种方法。仪器法、手动法和其他法。第一法为仪器法，由于仪器法测量准确，所以仪器法也为体积测量的仲裁方法。销售包装体积测量方法第二法为手动法。适用于形状规则的销售包装，不适用于形状不规则的销售包装。规则的形状如长方体、正方体、圆柱体等。长方体、正方体的销售包装，直接测量其长、宽、高，重复测定三次后取平均值得到销售包装的体积；圆柱体的商品销售包装，直接用工具重复三次测定直径和高，计算销售包装的体积。销售包装体积测量方法第三法为其他法，适用于防水的销售包装体积测量。将销售包装浸入能已准确测定装水的容器中，将销售包装浸入水中后，增加的体积为商品销售包装体积，重复三次取算术平均值为商品销售包装体积。</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dirty="0"/>
              <a:t>计算方法。包装空隙率按照下面的公式进行计算，在这个公式中，微恩为商品销售包装体积；K为商品必要空间系数；微零为内装物体积；</a:t>
            </a:r>
            <a:r>
              <a:rPr lang="zh-CN" altLang="en-US" b="0" i="0" dirty="0">
                <a:solidFill>
                  <a:srgbClr val="333333"/>
                </a:solidFill>
                <a:effectLst/>
                <a:latin typeface="Arial" panose="020B0604020202020204" pitchFamily="34" charset="0"/>
              </a:rPr>
              <a:t>西格玛</a:t>
            </a:r>
            <a:r>
              <a:rPr lang="zh-CN" altLang="en-US" dirty="0"/>
              <a:t>为求和符号。</a:t>
            </a:r>
          </a:p>
          <a:p>
            <a:r>
              <a:rPr lang="zh-CN" altLang="en-US" dirty="0"/>
              <a:t>内装物体积以商品标注的净含量进行换算，1 毫升或1克内装物换算为1000 立方毫米计算。如质量500克换算成内装物体积是：500克乘以1000等于500000 立方毫米；体积300毫升换算成体积是：300毫升乘以1000=300000 立方毫米 。</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dirty="0"/>
              <a:t>在确定茶叶K值时需要特别说明的注意事项，按照附录A茶叶及其制品商品必要空间系数（K）为13。标准中其他相关条款都不适用于茶叶及其制品。茶叶制品不需借助冲调机冲调，不适用于冲调机冲调的产品条款，包括“单件净含量小于10g产品k值为同类产品的5倍”条款；充气工艺不是茶叶加工中的必要工艺，不适用充气条款；茶叶及相关制品不适用于注g 免除标识保质期的条款。</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dirty="0"/>
              <a:t>举几个例子。分别用内装30包4g茶叶的小包装长方体产品、内装1包50g茶叶和1包100g茶叶的小包装长方体产品、内装8包20g茶叶和1包圆柱体产品和内装8个100g粽子、4个60克鸭蛋、</a:t>
            </a:r>
            <a:r>
              <a:rPr lang="en-US" altLang="zh-CN" dirty="0"/>
              <a:t>120</a:t>
            </a:r>
            <a:r>
              <a:rPr lang="zh-CN" altLang="en-US" dirty="0"/>
              <a:t>g茶叶的4个商品为示例计算空隙率。</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dirty="0"/>
              <a:t>一工作背景。党的十八大以来，以习近平同志为核心的党中央站在中华民族永续发展的战略高度，大力推进发展理念、发展方式的深刻变革。习近平总书记多次强调：要坚定不移贯彻新发展理念；要注意节约环保，杜绝过度包装，避免浪费和污染环境。</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dirty="0"/>
              <a:t>例</a:t>
            </a:r>
            <a:r>
              <a:rPr lang="en-US" altLang="zh-CN" dirty="0"/>
              <a:t>1</a:t>
            </a:r>
            <a:r>
              <a:rPr lang="zh-CN" altLang="en-US" dirty="0"/>
              <a:t>销售包装为长方体的某茶叶商品，通过测量长宽高，计算出销售包装体积为</a:t>
            </a:r>
            <a:r>
              <a:rPr lang="en-US" altLang="zh-CN" dirty="0"/>
              <a:t>1998000</a:t>
            </a:r>
            <a:r>
              <a:rPr lang="zh-CN" altLang="en-US" dirty="0"/>
              <a:t>立方毫米，内装物的质量为</a:t>
            </a:r>
            <a:r>
              <a:rPr lang="en-US" altLang="zh-CN" dirty="0"/>
              <a:t>120</a:t>
            </a:r>
            <a:r>
              <a:rPr lang="zh-CN" altLang="en-US" dirty="0"/>
              <a:t>克</a:t>
            </a:r>
            <a:r>
              <a:rPr lang="en-US" altLang="zh-CN" dirty="0"/>
              <a:t>,</a:t>
            </a:r>
            <a:r>
              <a:rPr lang="zh-CN" altLang="en-US" dirty="0"/>
              <a:t> 乘以商品必要空间系数</a:t>
            </a:r>
            <a:r>
              <a:rPr lang="en-US" altLang="zh-CN" dirty="0"/>
              <a:t>13</a:t>
            </a:r>
            <a:r>
              <a:rPr lang="zh-CN" altLang="en-US" dirty="0"/>
              <a:t>换算后的体积为</a:t>
            </a:r>
            <a:r>
              <a:rPr lang="en-US" altLang="zh-CN" dirty="0"/>
              <a:t>1560000</a:t>
            </a:r>
            <a:r>
              <a:rPr lang="zh-CN" altLang="en-US" dirty="0"/>
              <a:t>立方毫米。用销售包装的体积</a:t>
            </a:r>
            <a:r>
              <a:rPr lang="en-US" altLang="zh-CN" dirty="0"/>
              <a:t>1998000</a:t>
            </a:r>
            <a:r>
              <a:rPr lang="zh-CN" altLang="en-US" dirty="0"/>
              <a:t>立方毫米减去</a:t>
            </a:r>
            <a:r>
              <a:rPr lang="en-US" altLang="zh-CN" dirty="0"/>
              <a:t>1560000</a:t>
            </a:r>
            <a:r>
              <a:rPr lang="zh-CN" altLang="en-US" dirty="0"/>
              <a:t>立方毫米，得到的差再除以销售包装体积，结果为百分之</a:t>
            </a:r>
            <a:r>
              <a:rPr lang="en-US" altLang="zh-CN" dirty="0"/>
              <a:t>21.9</a:t>
            </a:r>
            <a:r>
              <a:rPr lang="zh-CN" altLang="en-US" dirty="0"/>
              <a:t>。标准中要求单件为</a:t>
            </a:r>
            <a:r>
              <a:rPr lang="en-US" altLang="zh-CN" dirty="0"/>
              <a:t>4</a:t>
            </a:r>
            <a:r>
              <a:rPr lang="zh-CN" altLang="en-US" dirty="0"/>
              <a:t>克的商品包装空隙率小于等于百分之</a:t>
            </a:r>
            <a:r>
              <a:rPr lang="en-US" altLang="zh-CN" dirty="0"/>
              <a:t>70</a:t>
            </a:r>
            <a:r>
              <a:rPr lang="zh-CN" altLang="en-US" dirty="0"/>
              <a:t>。为此，判定该商品包装空隙率符合标准要求。</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例</a:t>
            </a:r>
            <a:r>
              <a:rPr lang="en-US" altLang="zh-CN" dirty="0"/>
              <a:t>2</a:t>
            </a:r>
            <a:r>
              <a:rPr lang="zh-CN" altLang="en-US" dirty="0"/>
              <a:t>销售包装为长方体的某茶叶商品，里面包含两个单件净含量产品，</a:t>
            </a:r>
            <a:r>
              <a:rPr lang="en-US" altLang="zh-CN" dirty="0"/>
              <a:t>1</a:t>
            </a:r>
            <a:r>
              <a:rPr lang="zh-CN" altLang="en-US" dirty="0"/>
              <a:t>个是</a:t>
            </a:r>
            <a:r>
              <a:rPr lang="en-US" altLang="zh-CN" dirty="0"/>
              <a:t>50</a:t>
            </a:r>
            <a:r>
              <a:rPr lang="zh-CN" altLang="en-US" dirty="0"/>
              <a:t>克，</a:t>
            </a:r>
            <a:r>
              <a:rPr lang="en-US" altLang="zh-CN" dirty="0"/>
              <a:t>1</a:t>
            </a:r>
            <a:r>
              <a:rPr lang="zh-CN" altLang="en-US" dirty="0"/>
              <a:t>个是</a:t>
            </a:r>
            <a:r>
              <a:rPr lang="en-US" altLang="zh-CN" dirty="0"/>
              <a:t>100</a:t>
            </a:r>
            <a:r>
              <a:rPr lang="zh-CN" altLang="en-US" dirty="0"/>
              <a:t>克。通过测量长宽高，计算出销售包装体积为</a:t>
            </a:r>
            <a:r>
              <a:rPr lang="en-US" altLang="zh-CN" dirty="0"/>
              <a:t>1998000</a:t>
            </a:r>
            <a:r>
              <a:rPr lang="zh-CN" altLang="en-US" dirty="0"/>
              <a:t>立方毫米，内装物的质量为</a:t>
            </a:r>
            <a:r>
              <a:rPr lang="en-US" altLang="zh-CN" dirty="0"/>
              <a:t>150</a:t>
            </a:r>
            <a:r>
              <a:rPr lang="zh-CN" altLang="en-US" dirty="0"/>
              <a:t>克</a:t>
            </a:r>
            <a:r>
              <a:rPr lang="en-US" altLang="zh-CN" dirty="0"/>
              <a:t>,</a:t>
            </a:r>
            <a:r>
              <a:rPr lang="zh-CN" altLang="en-US" dirty="0"/>
              <a:t> 乘以商品必要空间系数</a:t>
            </a:r>
            <a:r>
              <a:rPr lang="en-US" altLang="zh-CN" dirty="0"/>
              <a:t>13</a:t>
            </a:r>
            <a:r>
              <a:rPr lang="zh-CN" altLang="en-US" dirty="0"/>
              <a:t>换算后的体积为</a:t>
            </a:r>
            <a:r>
              <a:rPr lang="en-US" altLang="zh-CN" dirty="0"/>
              <a:t>1950000</a:t>
            </a:r>
            <a:r>
              <a:rPr lang="zh-CN" altLang="en-US" dirty="0"/>
              <a:t>立方毫米。用销售包装的体积</a:t>
            </a:r>
            <a:r>
              <a:rPr lang="en-US" altLang="zh-CN" dirty="0"/>
              <a:t>1998000</a:t>
            </a:r>
            <a:r>
              <a:rPr lang="zh-CN" altLang="en-US" dirty="0"/>
              <a:t>立方毫米减去</a:t>
            </a:r>
            <a:r>
              <a:rPr lang="en-US" altLang="zh-CN" dirty="0"/>
              <a:t>1950000</a:t>
            </a:r>
            <a:r>
              <a:rPr lang="zh-CN" altLang="en-US" dirty="0"/>
              <a:t>立方毫米，得到的差再除以销售包装体积，结果为百分之</a:t>
            </a:r>
            <a:r>
              <a:rPr lang="en-US" altLang="zh-CN" dirty="0"/>
              <a:t>24</a:t>
            </a:r>
            <a:r>
              <a:rPr lang="zh-CN" altLang="en-US" dirty="0"/>
              <a:t>。标准中要求包装空隙率以净含量大的单件计算，</a:t>
            </a:r>
            <a:r>
              <a:rPr lang="en-US" altLang="zh-CN" dirty="0"/>
              <a:t>100</a:t>
            </a:r>
            <a:r>
              <a:rPr lang="zh-CN" altLang="en-US" dirty="0"/>
              <a:t>克的单件要求商品包装空隙率小于等于百分之</a:t>
            </a:r>
            <a:r>
              <a:rPr lang="en-US" altLang="zh-CN" dirty="0"/>
              <a:t>30</a:t>
            </a:r>
            <a:r>
              <a:rPr lang="zh-CN" altLang="en-US" dirty="0"/>
              <a:t>。为此，判定该商品包装空隙率符合标准要求。</a:t>
            </a:r>
          </a:p>
          <a:p>
            <a:endParaRPr lang="zh-CN" altLang="en-US" dirty="0"/>
          </a:p>
        </p:txBody>
      </p:sp>
      <p:sp>
        <p:nvSpPr>
          <p:cNvPr id="4" name="灯片编号占位符 3"/>
          <p:cNvSpPr>
            <a:spLocks noGrp="1"/>
          </p:cNvSpPr>
          <p:nvPr>
            <p:ph type="sldNum" sz="quarter" idx="5"/>
          </p:nvPr>
        </p:nvSpPr>
        <p:spPr/>
        <p:txBody>
          <a:bodyPr/>
          <a:lstStyle/>
          <a:p>
            <a:fld id="{E9E6FDB6-6D2B-46C1-9FA1-D82906A37C3A}" type="slidenum">
              <a:rPr lang="zh-CN" altLang="en-US" smtClean="0"/>
              <a:t>31</a:t>
            </a:fld>
            <a:endParaRPr lang="zh-CN" altLang="en-US"/>
          </a:p>
        </p:txBody>
      </p:sp>
    </p:spTree>
    <p:extLst>
      <p:ext uri="{BB962C8B-B14F-4D97-AF65-F5344CB8AC3E}">
        <p14:creationId xmlns:p14="http://schemas.microsoft.com/office/powerpoint/2010/main" val="239494888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dirty="0"/>
              <a:t>例</a:t>
            </a:r>
            <a:r>
              <a:rPr lang="en-US" altLang="zh-CN" dirty="0"/>
              <a:t>3</a:t>
            </a:r>
            <a:r>
              <a:rPr lang="zh-CN" altLang="en-US" dirty="0"/>
              <a:t>销售包装为圆柱体的某茶叶商品，通过测量圆柱体的直径和高，计算出销售包装的体积为</a:t>
            </a:r>
            <a:r>
              <a:rPr lang="en-US" altLang="zh-CN" dirty="0"/>
              <a:t>4000360</a:t>
            </a:r>
            <a:r>
              <a:rPr lang="zh-CN" altLang="en-US" dirty="0"/>
              <a:t>立方毫米，内装物的质量为</a:t>
            </a:r>
            <a:r>
              <a:rPr lang="en-US" altLang="zh-CN" dirty="0"/>
              <a:t>160</a:t>
            </a:r>
            <a:r>
              <a:rPr lang="zh-CN" altLang="en-US" dirty="0"/>
              <a:t>克</a:t>
            </a:r>
            <a:r>
              <a:rPr lang="en-US" altLang="zh-CN" dirty="0"/>
              <a:t>,</a:t>
            </a:r>
            <a:r>
              <a:rPr lang="zh-CN" altLang="en-US" dirty="0"/>
              <a:t> 乘以商品必要空间系数</a:t>
            </a:r>
            <a:r>
              <a:rPr lang="en-US" altLang="zh-CN" dirty="0"/>
              <a:t>13</a:t>
            </a:r>
            <a:r>
              <a:rPr lang="zh-CN" altLang="en-US" dirty="0"/>
              <a:t>换算后的体积为</a:t>
            </a:r>
            <a:r>
              <a:rPr lang="en-US" altLang="zh-CN" dirty="0"/>
              <a:t>2080000</a:t>
            </a:r>
            <a:r>
              <a:rPr lang="zh-CN" altLang="en-US" dirty="0"/>
              <a:t>立方毫米。用销售包装的体积</a:t>
            </a:r>
            <a:r>
              <a:rPr lang="en-US" altLang="zh-CN" dirty="0"/>
              <a:t>4000360</a:t>
            </a:r>
            <a:r>
              <a:rPr lang="zh-CN" altLang="en-US" dirty="0"/>
              <a:t>立方毫米减去</a:t>
            </a:r>
            <a:r>
              <a:rPr lang="en-US" altLang="zh-CN" dirty="0"/>
              <a:t>2080000</a:t>
            </a:r>
            <a:r>
              <a:rPr lang="zh-CN" altLang="en-US" dirty="0"/>
              <a:t>立方毫米，得到的差再除以销售包装体积，结果为百分之</a:t>
            </a:r>
            <a:r>
              <a:rPr lang="en-US" altLang="zh-CN" dirty="0"/>
              <a:t>48</a:t>
            </a:r>
            <a:r>
              <a:rPr lang="zh-CN" altLang="en-US" dirty="0"/>
              <a:t>。标准中要求单件为</a:t>
            </a:r>
            <a:r>
              <a:rPr lang="en-US" altLang="zh-CN" dirty="0"/>
              <a:t>20</a:t>
            </a:r>
            <a:r>
              <a:rPr lang="zh-CN" altLang="en-US" dirty="0"/>
              <a:t>克的商品包装空隙率小于等于百分之</a:t>
            </a:r>
            <a:r>
              <a:rPr lang="en-US" altLang="zh-CN" dirty="0"/>
              <a:t>50</a:t>
            </a:r>
            <a:r>
              <a:rPr lang="zh-CN" altLang="en-US" dirty="0"/>
              <a:t>。为此，判定该商品包装空隙率符合标准要求。</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例</a:t>
            </a:r>
            <a:r>
              <a:rPr lang="en-US" altLang="zh-CN" dirty="0"/>
              <a:t>1</a:t>
            </a:r>
            <a:r>
              <a:rPr lang="zh-CN" altLang="en-US" dirty="0"/>
              <a:t>销售包装为长方体的某茶叶综合商品，通过测量长宽高，计算出销售包装体积为</a:t>
            </a:r>
            <a:r>
              <a:rPr lang="en-US" altLang="zh-CN" dirty="0"/>
              <a:t>9600000</a:t>
            </a:r>
            <a:r>
              <a:rPr lang="zh-CN" altLang="en-US" dirty="0"/>
              <a:t>立方毫米，内装物的质量为</a:t>
            </a:r>
            <a:r>
              <a:rPr lang="en-US" altLang="zh-CN" dirty="0"/>
              <a:t>860</a:t>
            </a:r>
            <a:r>
              <a:rPr lang="zh-CN" altLang="en-US" dirty="0"/>
              <a:t>克</a:t>
            </a:r>
            <a:r>
              <a:rPr lang="en-US" altLang="zh-CN" dirty="0"/>
              <a:t>,</a:t>
            </a:r>
            <a:r>
              <a:rPr lang="zh-CN" altLang="en-US" dirty="0"/>
              <a:t> 分别乘以各自产品的商品必要空间系数，粽子为</a:t>
            </a:r>
            <a:r>
              <a:rPr lang="en-US" altLang="zh-CN" dirty="0"/>
              <a:t>5</a:t>
            </a:r>
            <a:r>
              <a:rPr lang="zh-CN" altLang="en-US" dirty="0"/>
              <a:t>，咸鸭蛋为</a:t>
            </a:r>
            <a:r>
              <a:rPr lang="en-US" altLang="zh-CN" dirty="0"/>
              <a:t>4.5</a:t>
            </a:r>
            <a:r>
              <a:rPr lang="zh-CN" altLang="en-US" dirty="0"/>
              <a:t>，茶叶为</a:t>
            </a:r>
            <a:r>
              <a:rPr lang="en-US" altLang="zh-CN" dirty="0"/>
              <a:t>13</a:t>
            </a:r>
            <a:r>
              <a:rPr lang="zh-CN" altLang="en-US" dirty="0"/>
              <a:t>，换算后的体积</a:t>
            </a:r>
            <a:r>
              <a:rPr lang="en-US" altLang="zh-CN" dirty="0"/>
              <a:t>,5140000</a:t>
            </a:r>
            <a:r>
              <a:rPr lang="zh-CN" altLang="en-US" dirty="0"/>
              <a:t>立方毫米。用销售包装的体积</a:t>
            </a:r>
            <a:r>
              <a:rPr lang="en-US" altLang="zh-CN" dirty="0"/>
              <a:t>9600000</a:t>
            </a:r>
            <a:r>
              <a:rPr lang="zh-CN" altLang="en-US" dirty="0"/>
              <a:t>立方毫米减去</a:t>
            </a:r>
            <a:r>
              <a:rPr lang="en-US" altLang="zh-CN" dirty="0"/>
              <a:t>5140000</a:t>
            </a:r>
            <a:r>
              <a:rPr lang="zh-CN" altLang="en-US" dirty="0"/>
              <a:t>立方毫米，得到的差再除以销售包装体积，结果为百分之</a:t>
            </a:r>
            <a:r>
              <a:rPr lang="en-US" altLang="zh-CN" dirty="0"/>
              <a:t>46.46</a:t>
            </a:r>
            <a:r>
              <a:rPr lang="zh-CN" altLang="en-US" dirty="0"/>
              <a:t>。标准中要求单件为</a:t>
            </a:r>
            <a:r>
              <a:rPr lang="en-US" altLang="zh-CN" dirty="0"/>
              <a:t>120</a:t>
            </a:r>
            <a:r>
              <a:rPr lang="zh-CN" altLang="en-US" dirty="0"/>
              <a:t>克的商品包装空隙率小于等于百分之</a:t>
            </a:r>
            <a:r>
              <a:rPr lang="en-US" altLang="zh-CN" dirty="0"/>
              <a:t>30</a:t>
            </a:r>
            <a:r>
              <a:rPr lang="zh-CN" altLang="en-US" dirty="0"/>
              <a:t>。为此，判定该商品包装空隙率不符合标准要求。</a:t>
            </a:r>
          </a:p>
          <a:p>
            <a:endParaRPr lang="zh-CN" altLang="en-US" dirty="0"/>
          </a:p>
        </p:txBody>
      </p:sp>
      <p:sp>
        <p:nvSpPr>
          <p:cNvPr id="4" name="灯片编号占位符 3"/>
          <p:cNvSpPr>
            <a:spLocks noGrp="1"/>
          </p:cNvSpPr>
          <p:nvPr>
            <p:ph type="sldNum" sz="quarter" idx="5"/>
          </p:nvPr>
        </p:nvSpPr>
        <p:spPr/>
        <p:txBody>
          <a:bodyPr/>
          <a:lstStyle/>
          <a:p>
            <a:fld id="{E9E6FDB6-6D2B-46C1-9FA1-D82906A37C3A}" type="slidenum">
              <a:rPr lang="zh-CN" altLang="en-US" smtClean="0"/>
              <a:t>33</a:t>
            </a:fld>
            <a:endParaRPr lang="zh-CN"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2</a:t>
            </a:r>
            <a:r>
              <a:rPr lang="zh-CN" altLang="en-US" dirty="0"/>
              <a:t>包装层数要求。包装层数指完全包裹内装物的可物理拆分的包装的层数。完全包裹指的是商品不致散出的包装方式”是为了进一步说明和强调完全包裹的概念和作用，不可片面理解为只要“不致散出”就是完全包裹或完全包裹必定不致散出。要根据该包装层的结构、功能和作用正确理解其含义。</a:t>
            </a:r>
          </a:p>
        </p:txBody>
      </p:sp>
      <p:sp>
        <p:nvSpPr>
          <p:cNvPr id="4" name="灯片编号占位符 3"/>
          <p:cNvSpPr>
            <a:spLocks noGrp="1"/>
          </p:cNvSpPr>
          <p:nvPr>
            <p:ph type="sldNum" sz="quarter" idx="5"/>
          </p:nvPr>
        </p:nvSpPr>
        <p:spPr/>
        <p:txBody>
          <a:bodyPr/>
          <a:lstStyle/>
          <a:p>
            <a:fld id="{E9E6FDB6-6D2B-46C1-9FA1-D82906A37C3A}" type="slidenum">
              <a:rPr lang="zh-CN" altLang="en-US" smtClean="0"/>
              <a:t>34</a:t>
            </a:fld>
            <a:endParaRPr lang="zh-CN"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dirty="0"/>
              <a:t>标准中规定，粮食及其加工品、月饼及粽子不应超过三层，其他商品（含茶叶及其制品）不应超过四层。</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dirty="0"/>
              <a:t>包装层数计算方法。直接接触内装物的包装为第一层，依次类推，最外层包装为第N层，N即为包装的层数。</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dirty="0"/>
              <a:t>图片上的这</a:t>
            </a:r>
            <a:r>
              <a:rPr lang="en-US" altLang="zh-CN" dirty="0"/>
              <a:t>3</a:t>
            </a:r>
            <a:r>
              <a:rPr lang="zh-CN" altLang="en-US" dirty="0"/>
              <a:t>种情况，非完全包裹，均不算包装层数</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dirty="0"/>
              <a:t>直接接触内装物的属于产品固有属性的材料层（如粽叶、竹筒、天然或胶原蛋白肠衣、空心胶囊等），以及紧贴销售包装外且厚度低于0.03 mm的薄膜不计算在内。</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en-US" altLang="zh-CN" dirty="0"/>
              <a:t>3</a:t>
            </a:r>
            <a:r>
              <a:rPr lang="zh-CN" altLang="en-US" dirty="0"/>
              <a:t>包装成本要求</a:t>
            </a:r>
          </a:p>
          <a:p>
            <a:r>
              <a:rPr lang="zh-CN" altLang="en-US" dirty="0"/>
              <a:t>生产组织应采取措施，控制除直接与内装物接触的包装之外所有包装的成本不超过产品销售价格的20%。</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dirty="0"/>
              <a:t>2020年，我国发布了《中华人民共和国固体废物污染环境防治法》</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包装成本计算方法是：包装成本与产品销售价格比率等于包装成本除以产品销售价格，再乘以百分百。</a:t>
            </a:r>
          </a:p>
        </p:txBody>
      </p:sp>
      <p:sp>
        <p:nvSpPr>
          <p:cNvPr id="4" name="灯片编号占位符 3"/>
          <p:cNvSpPr>
            <a:spLocks noGrp="1"/>
          </p:cNvSpPr>
          <p:nvPr>
            <p:ph type="sldNum" sz="quarter" idx="10"/>
          </p:nvPr>
        </p:nvSpPr>
        <p:spPr/>
        <p:txBody>
          <a:bodyPr/>
          <a:lstStyle/>
          <a:p>
            <a:fld id="{E9E6FDB6-6D2B-46C1-9FA1-D82906A37C3A}" type="slidenum">
              <a:rPr lang="zh-CN" altLang="en-US" smtClean="0"/>
              <a:t>40</a:t>
            </a:fld>
            <a:endParaRPr lang="zh-CN"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（1）包装成本可以查看食品和化妆品企业与包装企业签订的包装采购价格。</a:t>
            </a:r>
          </a:p>
          <a:p>
            <a:r>
              <a:rPr lang="zh-CN" altLang="en-US" dirty="0"/>
              <a:t>（2）产品销售价格可以查看合同销售价格或市场正常销售价格。</a:t>
            </a:r>
          </a:p>
          <a:p>
            <a:r>
              <a:rPr lang="zh-CN" altLang="en-US" dirty="0"/>
              <a:t>——合同销售价格一般指食品和化妆品企业与销售企业签订的合同销售价格；</a:t>
            </a:r>
          </a:p>
          <a:p>
            <a:r>
              <a:rPr lang="zh-CN" altLang="en-US" dirty="0"/>
              <a:t>——市场正常销售价格是将“非正常”的销售价格部分去除，如商品的短期促销活动以及因各种原因的低价销售等。</a:t>
            </a:r>
          </a:p>
        </p:txBody>
      </p:sp>
      <p:sp>
        <p:nvSpPr>
          <p:cNvPr id="4" name="灯片编号占位符 3"/>
          <p:cNvSpPr>
            <a:spLocks noGrp="1"/>
          </p:cNvSpPr>
          <p:nvPr>
            <p:ph type="sldNum" sz="quarter" idx="10"/>
          </p:nvPr>
        </p:nvSpPr>
        <p:spPr/>
        <p:txBody>
          <a:bodyPr/>
          <a:lstStyle/>
          <a:p>
            <a:fld id="{E9E6FDB6-6D2B-46C1-9FA1-D82906A37C3A}" type="slidenum">
              <a:rPr lang="zh-CN" altLang="en-US" smtClean="0"/>
              <a:t>41</a:t>
            </a:fld>
            <a:endParaRPr lang="zh-CN"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dirty="0"/>
              <a:t>例如：</a:t>
            </a:r>
          </a:p>
          <a:p>
            <a:r>
              <a:rPr lang="zh-CN" altLang="en-US" dirty="0"/>
              <a:t>某茶叶商品包装采购价格（第2层及以上的包装价格）12.6元，该茶叶的合同销售价格79元。（举例仅供参考）</a:t>
            </a:r>
          </a:p>
          <a:p>
            <a:r>
              <a:rPr lang="zh-CN" altLang="en-US" dirty="0"/>
              <a:t>该茶叶包装成本与销售价格比率是百分之15.9小于百分之20 ，该包装成本合格。</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dirty="0"/>
              <a:t>（四）判定规则</a:t>
            </a:r>
          </a:p>
          <a:p>
            <a:r>
              <a:rPr lang="zh-CN" altLang="en-US" dirty="0"/>
              <a:t>包装空隙率、包装层数、包装成本有一项不合格，则判该商品的包装为过度包装。</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dirty="0"/>
              <a:t>茶叶过度包装主要关注包装空隙率、包装层数和包装成本，有一项不合格，则判定茶叶的包装为过度包装。对于一层包装茶叶产品，不需要计算空隙率，层数也小于4层，成本不需要计算，因此一层包装产品一定符合标准要求。</a:t>
            </a:r>
          </a:p>
          <a:p>
            <a:r>
              <a:rPr lang="zh-CN" altLang="en-US" dirty="0"/>
              <a:t>其中包装层数和包装成本按照之前规则判断，比较便利，包装空隙率的计算比较繁琐，可以通过以下方式对茶叶包装空隙率快速进行判定方法。</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dirty="0"/>
              <a:t>茶叶包装空隙率合格与否快速判定方法</a:t>
            </a:r>
          </a:p>
          <a:p>
            <a:r>
              <a:rPr lang="zh-CN" altLang="en-US" dirty="0"/>
              <a:t>第一步 找出茶叶总净含量。确定是否存在小包装，最小包装净含量是多少，根据最小包装净含量查表1，确定空隙率。1到5克（含</a:t>
            </a:r>
            <a:r>
              <a:rPr lang="en-US" altLang="zh-CN" dirty="0"/>
              <a:t>5</a:t>
            </a:r>
            <a:r>
              <a:rPr lang="zh-CN" altLang="en-US" dirty="0"/>
              <a:t>克）的包装空隙率要求小于等于百分之70；5到15克（含</a:t>
            </a:r>
            <a:r>
              <a:rPr lang="en-US" altLang="zh-CN" dirty="0"/>
              <a:t>15</a:t>
            </a:r>
            <a:r>
              <a:rPr lang="zh-CN" altLang="en-US" dirty="0"/>
              <a:t>克）的包装空隙率要求小于等于百分之60；15到30克（含</a:t>
            </a:r>
            <a:r>
              <a:rPr lang="en-US" altLang="zh-CN" dirty="0"/>
              <a:t>30</a:t>
            </a:r>
            <a:r>
              <a:rPr lang="zh-CN" altLang="en-US" dirty="0"/>
              <a:t>克）的包装空隙率要求小于等于百分之50；30到50克（含</a:t>
            </a:r>
            <a:r>
              <a:rPr lang="en-US" altLang="zh-CN" dirty="0"/>
              <a:t>50</a:t>
            </a:r>
            <a:r>
              <a:rPr lang="zh-CN" altLang="en-US" dirty="0"/>
              <a:t>克）的包装空隙率要求小于等于百分之40；50克以上的包装空隙率要求小于等于百分之30。</a:t>
            </a:r>
          </a:p>
          <a:p>
            <a:r>
              <a:rPr lang="zh-CN" altLang="en-US" dirty="0"/>
              <a:t>第二步 计算出允许的最大外包装体积。允许的最大外包装体积等于13乘以茶叶总净含量再除以（1减去空隙率）</a:t>
            </a:r>
          </a:p>
          <a:p>
            <a:r>
              <a:rPr lang="zh-CN" altLang="en-US" dirty="0"/>
              <a:t>第三步 测量茶叶产品的外包装体积。</a:t>
            </a:r>
          </a:p>
          <a:p>
            <a:r>
              <a:rPr lang="zh-CN" altLang="en-US" dirty="0"/>
              <a:t>第四步 将允许的最大外包装体积和实测的外包装体积进行比较，若实测外包装体积大于允许的最大外包装体积，则空隙率不符合标准要求，如果实测外包装体积小于等于允许的最大外包装体积，则空隙率合格。</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dirty="0">
                <a:solidFill>
                  <a:srgbClr val="013471"/>
                </a:solidFill>
                <a:latin typeface="思源黑体 CN Bold" panose="020B0800000000000000" pitchFamily="34" charset="-122"/>
                <a:ea typeface="思源黑体 CN Bold" panose="020B0800000000000000"/>
                <a:sym typeface="+mn-ea"/>
              </a:rPr>
              <a:t>根据上述空隙率简易判定规则，我们对于常见净含量茶叶计算出允许的最大外包装体积，具体见下表（以立方厘米计）。</a:t>
            </a:r>
            <a:endParaRPr lang="zh-CN" dirty="0">
              <a:solidFill>
                <a:schemeClr val="accent1"/>
              </a:solidFill>
              <a:latin typeface="思源黑体 CN Bold" panose="020B0800000000000000" pitchFamily="34" charset="-122"/>
              <a:ea typeface="思源黑体 CN Bold" panose="020B0800000000000000"/>
              <a:sym typeface="+mn-ea"/>
            </a:endParaRPr>
          </a:p>
          <a:p>
            <a:endParaRPr lang="zh-CN" altLang="en-US"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pPr algn="just">
              <a:lnSpc>
                <a:spcPts val="2970"/>
              </a:lnSpc>
              <a:tabLst>
                <a:tab pos="4061460" algn="l"/>
              </a:tabLst>
            </a:pPr>
            <a:r>
              <a:rPr lang="zh-CN" altLang="en-US" dirty="0"/>
              <a:t>下图是几种常见物品的体积，</a:t>
            </a:r>
            <a:r>
              <a:rPr lang="en-US" altLang="zh-CN" dirty="0"/>
              <a:t>12</a:t>
            </a:r>
            <a:r>
              <a:rPr lang="zh-CN" altLang="en-US" dirty="0"/>
              <a:t>盒</a:t>
            </a:r>
            <a:r>
              <a:rPr lang="en-US" altLang="zh-CN" sz="1800" kern="100" dirty="0">
                <a:solidFill>
                  <a:srgbClr val="000000"/>
                </a:solidFill>
                <a:effectLst/>
                <a:latin typeface="Times New Roman" panose="02020603050405020304" pitchFamily="18" charset="0"/>
                <a:ea typeface="仿宋_GB2312"/>
                <a:cs typeface="仿宋_GB2312"/>
              </a:rPr>
              <a:t>250</a:t>
            </a:r>
            <a:r>
              <a:rPr lang="zh-CN" altLang="en-US" sz="1800" kern="100" dirty="0">
                <a:solidFill>
                  <a:srgbClr val="000000"/>
                </a:solidFill>
                <a:effectLst/>
                <a:latin typeface="Times New Roman" panose="02020603050405020304" pitchFamily="18" charset="0"/>
                <a:ea typeface="仿宋_GB2312"/>
                <a:cs typeface="仿宋_GB2312"/>
              </a:rPr>
              <a:t>毫升的</a:t>
            </a:r>
            <a:r>
              <a:rPr lang="zh-CN" altLang="zh-CN" sz="1800" kern="100" dirty="0">
                <a:solidFill>
                  <a:srgbClr val="000000"/>
                </a:solidFill>
                <a:effectLst/>
                <a:latin typeface="Times New Roman" panose="02020603050405020304" pitchFamily="18" charset="0"/>
                <a:ea typeface="仿宋_GB2312"/>
                <a:cs typeface="仿宋_GB2312"/>
              </a:rPr>
              <a:t>牛奶箱体积为</a:t>
            </a:r>
            <a:r>
              <a:rPr lang="en-US" altLang="zh-CN" sz="1800" kern="100" dirty="0">
                <a:solidFill>
                  <a:srgbClr val="000000"/>
                </a:solidFill>
                <a:effectLst/>
                <a:latin typeface="Times New Roman" panose="02020603050405020304" pitchFamily="18" charset="0"/>
                <a:ea typeface="仿宋_GB2312"/>
                <a:cs typeface="仿宋_GB2312"/>
              </a:rPr>
              <a:t>6720 </a:t>
            </a:r>
            <a:r>
              <a:rPr lang="zh-CN" altLang="en-US" sz="1800" kern="100" dirty="0">
                <a:solidFill>
                  <a:srgbClr val="000000"/>
                </a:solidFill>
                <a:effectLst/>
                <a:latin typeface="Times New Roman" panose="02020603050405020304" pitchFamily="18" charset="0"/>
                <a:ea typeface="仿宋_GB2312"/>
                <a:cs typeface="仿宋_GB2312"/>
              </a:rPr>
              <a:t>立方厘米，</a:t>
            </a:r>
            <a:r>
              <a:rPr lang="en-US" altLang="zh-CN" sz="1800" kern="100" dirty="0">
                <a:solidFill>
                  <a:srgbClr val="000000"/>
                </a:solidFill>
                <a:effectLst/>
                <a:latin typeface="Times New Roman" panose="02020603050405020304" pitchFamily="18" charset="0"/>
                <a:ea typeface="仿宋_GB2312"/>
                <a:cs typeface="仿宋_GB2312"/>
              </a:rPr>
              <a:t>500</a:t>
            </a:r>
            <a:r>
              <a:rPr lang="zh-CN" altLang="zh-CN" sz="1800" kern="100" dirty="0">
                <a:solidFill>
                  <a:srgbClr val="000000"/>
                </a:solidFill>
                <a:effectLst/>
                <a:latin typeface="Times New Roman" panose="02020603050405020304" pitchFamily="18" charset="0"/>
                <a:ea typeface="仿宋_GB2312"/>
                <a:cs typeface="仿宋_GB2312"/>
              </a:rPr>
              <a:t>张</a:t>
            </a:r>
            <a:r>
              <a:rPr lang="en-US" altLang="zh-CN" sz="1800" kern="100" dirty="0">
                <a:solidFill>
                  <a:srgbClr val="000000"/>
                </a:solidFill>
                <a:effectLst/>
                <a:latin typeface="Times New Roman" panose="02020603050405020304" pitchFamily="18" charset="0"/>
                <a:ea typeface="仿宋_GB2312"/>
                <a:cs typeface="仿宋_GB2312"/>
              </a:rPr>
              <a:t>A4</a:t>
            </a:r>
            <a:r>
              <a:rPr lang="zh-CN" altLang="zh-CN" sz="1800" kern="100" dirty="0">
                <a:solidFill>
                  <a:srgbClr val="000000"/>
                </a:solidFill>
                <a:effectLst/>
                <a:latin typeface="Times New Roman" panose="02020603050405020304" pitchFamily="18" charset="0"/>
                <a:ea typeface="仿宋_GB2312"/>
                <a:cs typeface="仿宋_GB2312"/>
              </a:rPr>
              <a:t>纸的体积为</a:t>
            </a:r>
            <a:r>
              <a:rPr lang="en-US" altLang="zh-CN" sz="1800" kern="100" dirty="0">
                <a:solidFill>
                  <a:srgbClr val="000000"/>
                </a:solidFill>
                <a:effectLst/>
                <a:latin typeface="Times New Roman" panose="02020603050405020304" pitchFamily="18" charset="0"/>
                <a:ea typeface="仿宋_GB2312"/>
                <a:cs typeface="仿宋_GB2312"/>
              </a:rPr>
              <a:t>3118.50</a:t>
            </a:r>
            <a:r>
              <a:rPr lang="zh-CN" altLang="en-US" sz="1800" kern="100" dirty="0">
                <a:solidFill>
                  <a:srgbClr val="000000"/>
                </a:solidFill>
                <a:effectLst/>
                <a:latin typeface="Times New Roman" panose="02020603050405020304" pitchFamily="18" charset="0"/>
                <a:ea typeface="仿宋_GB2312"/>
                <a:cs typeface="仿宋_GB2312"/>
              </a:rPr>
              <a:t>立方厘米，一</a:t>
            </a:r>
            <a:r>
              <a:rPr lang="zh-CN" altLang="zh-CN" sz="1800" kern="100" dirty="0">
                <a:solidFill>
                  <a:srgbClr val="000000"/>
                </a:solidFill>
                <a:effectLst/>
                <a:latin typeface="Times New Roman" panose="02020603050405020304" pitchFamily="18" charset="0"/>
                <a:ea typeface="仿宋_GB2312"/>
                <a:cs typeface="仿宋_GB2312"/>
              </a:rPr>
              <a:t>包</a:t>
            </a:r>
            <a:r>
              <a:rPr lang="en-US" altLang="zh-CN" sz="1800" kern="100" dirty="0">
                <a:solidFill>
                  <a:srgbClr val="000000"/>
                </a:solidFill>
                <a:effectLst/>
                <a:latin typeface="Times New Roman" panose="02020603050405020304" pitchFamily="18" charset="0"/>
                <a:ea typeface="仿宋_GB2312"/>
                <a:cs typeface="仿宋_GB2312"/>
              </a:rPr>
              <a:t>80</a:t>
            </a:r>
            <a:r>
              <a:rPr lang="zh-CN" altLang="zh-CN" sz="1800" kern="100" dirty="0">
                <a:solidFill>
                  <a:srgbClr val="000000"/>
                </a:solidFill>
                <a:effectLst/>
                <a:latin typeface="Times New Roman" panose="02020603050405020304" pitchFamily="18" charset="0"/>
                <a:ea typeface="仿宋_GB2312"/>
                <a:cs typeface="仿宋_GB2312"/>
              </a:rPr>
              <a:t>抽湿纸巾的体积为</a:t>
            </a:r>
            <a:r>
              <a:rPr lang="en-US" altLang="zh-CN" sz="1800" kern="100" dirty="0">
                <a:solidFill>
                  <a:srgbClr val="000000"/>
                </a:solidFill>
                <a:effectLst/>
                <a:latin typeface="Times New Roman" panose="02020603050405020304" pitchFamily="18" charset="0"/>
                <a:ea typeface="仿宋_GB2312"/>
                <a:cs typeface="仿宋_GB2312"/>
              </a:rPr>
              <a:t>954 </a:t>
            </a:r>
            <a:r>
              <a:rPr lang="zh-CN" altLang="en-US" sz="1800" kern="100" dirty="0">
                <a:solidFill>
                  <a:srgbClr val="000000"/>
                </a:solidFill>
                <a:effectLst/>
                <a:latin typeface="Times New Roman" panose="02020603050405020304" pitchFamily="18" charset="0"/>
                <a:ea typeface="仿宋_GB2312"/>
                <a:cs typeface="仿宋_GB2312"/>
              </a:rPr>
              <a:t>立方厘米。</a:t>
            </a:r>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a:p>
            <a:endParaRPr lang="zh-CN" altLang="en-US"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dirty="0"/>
              <a:t>三、实施法律要求</a:t>
            </a:r>
          </a:p>
          <a:p>
            <a:r>
              <a:rPr lang="zh-CN" altLang="en-US" dirty="0"/>
              <a:t>《标准化法》第二条规定强制性标准必须执行。第二十五条规定不符合强制性标准的产品、服务，不得生产、销售、进口或者提供。</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dirty="0"/>
              <a:t>《中华人民共和国固体废物污染环境防治法》第六十八条　第二款规定生产经营者应当遵守限制商品过度包装的强制性标准，避免过度包装。县级以上地方人民政府市场监督管理部门和有关部门应当按照各自职责，加强对过度包装的监督管理。</a:t>
            </a:r>
          </a:p>
          <a:p>
            <a:r>
              <a:rPr lang="zh-CN" altLang="en-US" dirty="0"/>
              <a:t>第一百零五条规定违反本法规定，生产经营者未遵守限制商品过度包装的强制性标准的，由县级以上地方人民政府市场监督管理部门或者有关部门责令改正；拒不改正的，处二千元以上二万元以下的罚款；情节严重的，处二万元以上十万元以下的罚款。</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dirty="0"/>
              <a:t>国务院办公厅于2009年、2022年先后发布了《国务院办公厅关于治理商品过度包装工作的通知》（国办发〔2009〕5号）、《国务院办公厅关于进一步加强商品过度包装治理的通知》（国办发〔2022〕29号），明确要求各地方、各部门认真贯彻落实固体废物污染环境防治法、消费者权益保护法、标准化法、价格法等法律法规和国家有关标准，充分认识进一步加强商品过度包装治理的重要性和紧迫性。</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dirty="0"/>
              <a:t>2022年12月，中国消费者协会发布《商品过度包装问题研究和消费者感知调查报告》。报告显示，食品和化妆品领域依然存在过度包装现象。其中茶叶过度包装情况不容忽视。</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dirty="0"/>
              <a:t>习近平总书记高度重视茶产业发展，多次到茶区茶企考察调研，并强调“要统筹做好茶文化、茶产业、茶科技这篇大文章”。茶产业是我国的特色优势产业，也是重要的农业支柱产业，承担着支撑茶区经济、满足健康消费、稳定扩大就业、服务乡村振兴的重要任务。</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dirty="0"/>
              <a:t>近年来，我国茶产业蓬勃发展、日益繁荣，但也有不少商家不在品质上求突破，却在包装上下功夫，造成包装过度奢华、铺张浪费等问题。如果任由这种现象愈演愈烈，势必会影响茶产业的形象，不利于茶产业的长期健康发展。需要我们规范和制止过度包装行为，使茶叶的生产、消费与新发展理念相匹配相适应，推动茶产业发展根基更牢、底色更“绿”。</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dirty="0"/>
              <a:t>二、标准主要技术内容解读。《限制商品过度包装要求 食品和化妆品》于2009年首次制定发布，2021年修订，2022年修改，共计有2个版本1个修改单。GB 23350-2009 《限制商品过度包装要求 食品和化妆品》发布日期：2009年3月31日，实施日期：2010年4月1日。该标准现行有效，GB 23350-2021 实施后，2009版自动废止。GB 23350-2021 《限制商品过度包装要求 食品和化妆品》发布日期：2021年8月10日，实施日期：2023年9月1日。本标准设定了2年过渡期。设定过渡期的目的是：在过渡期内企业按照新标准设计新包装，同时通过合理排产，提前消化旧包装，确保9月1日前销售完毕已上市产品。9月1日后，不符合新标准的产品不允许生产、销售和进口。GB 23350-2021 《限制商品过度包装要求 食品和化妆品》第1号修改单	发布日期：2022年5月24日，实施日期：2022年8月15日。本修改单主要针对月饼和粽子产品包装，过渡期为3个月。实施日期为8月15日，实施日期前生产的月饼和粽子可销售至保质期结束。</a:t>
            </a: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userDrawn="1">
  <p:cSld name="标题幻灯片">
    <p:spTree>
      <p:nvGrpSpPr>
        <p:cNvPr id="1" name=""/>
        <p:cNvGrpSpPr/>
        <p:nvPr/>
      </p:nvGrpSpPr>
      <p:grpSpPr>
        <a:xfrm>
          <a:off x="0" y="0"/>
          <a:ext cx="0" cy="0"/>
          <a:chOff x="0" y="0"/>
          <a:chExt cx="0" cy="0"/>
        </a:xfrm>
      </p:grpSpPr>
      <p:sp>
        <p:nvSpPr>
          <p:cNvPr id="29" name="矩形 28"/>
          <p:cNvSpPr/>
          <p:nvPr userDrawn="1"/>
        </p:nvSpPr>
        <p:spPr>
          <a:xfrm>
            <a:off x="696384" y="1438093"/>
            <a:ext cx="8433102" cy="3981813"/>
          </a:xfrm>
          <a:prstGeom prst="rect">
            <a:avLst/>
          </a:prstGeom>
          <a:noFill/>
          <a:ln w="76200">
            <a:solidFill>
              <a:srgbClr val="ED48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形状 25"/>
          <p:cNvSpPr/>
          <p:nvPr userDrawn="1"/>
        </p:nvSpPr>
        <p:spPr>
          <a:xfrm>
            <a:off x="7008814" y="0"/>
            <a:ext cx="5183186" cy="6858000"/>
          </a:xfrm>
          <a:custGeom>
            <a:avLst/>
            <a:gdLst>
              <a:gd name="connsiteX0" fmla="*/ 1909729 w 5183186"/>
              <a:gd name="connsiteY0" fmla="*/ 0 h 6898034"/>
              <a:gd name="connsiteX1" fmla="*/ 5183186 w 5183186"/>
              <a:gd name="connsiteY1" fmla="*/ 0 h 6898034"/>
              <a:gd name="connsiteX2" fmla="*/ 5183186 w 5183186"/>
              <a:gd name="connsiteY2" fmla="*/ 2300585 h 6898034"/>
              <a:gd name="connsiteX3" fmla="*/ 5110029 w 5183186"/>
              <a:gd name="connsiteY3" fmla="*/ 2265344 h 6898034"/>
              <a:gd name="connsiteX4" fmla="*/ 4511674 w 5183186"/>
              <a:gd name="connsiteY4" fmla="*/ 2144541 h 6898034"/>
              <a:gd name="connsiteX5" fmla="*/ 2974456 w 5183186"/>
              <a:gd name="connsiteY5" fmla="*/ 3681759 h 6898034"/>
              <a:gd name="connsiteX6" fmla="*/ 4511674 w 5183186"/>
              <a:gd name="connsiteY6" fmla="*/ 5218977 h 6898034"/>
              <a:gd name="connsiteX7" fmla="*/ 5110029 w 5183186"/>
              <a:gd name="connsiteY7" fmla="*/ 5098175 h 6898034"/>
              <a:gd name="connsiteX8" fmla="*/ 5183186 w 5183186"/>
              <a:gd name="connsiteY8" fmla="*/ 5062933 h 6898034"/>
              <a:gd name="connsiteX9" fmla="*/ 5183186 w 5183186"/>
              <a:gd name="connsiteY9" fmla="*/ 6898034 h 6898034"/>
              <a:gd name="connsiteX10" fmla="*/ 1350089 w 5183186"/>
              <a:gd name="connsiteY10" fmla="*/ 6898034 h 6898034"/>
              <a:gd name="connsiteX11" fmla="*/ 1321439 w 5183186"/>
              <a:gd name="connsiteY11" fmla="*/ 6871995 h 6898034"/>
              <a:gd name="connsiteX12" fmla="*/ 0 w 5183186"/>
              <a:gd name="connsiteY12" fmla="*/ 3681759 h 6898034"/>
              <a:gd name="connsiteX13" fmla="*/ 1641830 w 5183186"/>
              <a:gd name="connsiteY13" fmla="*/ 200332 h 6898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183186" h="6898034">
                <a:moveTo>
                  <a:pt x="1909729" y="0"/>
                </a:moveTo>
                <a:lnTo>
                  <a:pt x="5183186" y="0"/>
                </a:lnTo>
                <a:lnTo>
                  <a:pt x="5183186" y="2300585"/>
                </a:lnTo>
                <a:lnTo>
                  <a:pt x="5110029" y="2265344"/>
                </a:lnTo>
                <a:cubicBezTo>
                  <a:pt x="4926119" y="2187556"/>
                  <a:pt x="4723920" y="2144541"/>
                  <a:pt x="4511674" y="2144541"/>
                </a:cubicBezTo>
                <a:cubicBezTo>
                  <a:pt x="3662692" y="2144541"/>
                  <a:pt x="2974456" y="2832777"/>
                  <a:pt x="2974456" y="3681759"/>
                </a:cubicBezTo>
                <a:cubicBezTo>
                  <a:pt x="2974456" y="4530741"/>
                  <a:pt x="3662692" y="5218977"/>
                  <a:pt x="4511674" y="5218977"/>
                </a:cubicBezTo>
                <a:cubicBezTo>
                  <a:pt x="4723920" y="5218977"/>
                  <a:pt x="4926119" y="5175962"/>
                  <a:pt x="5110029" y="5098175"/>
                </a:cubicBezTo>
                <a:lnTo>
                  <a:pt x="5183186" y="5062933"/>
                </a:lnTo>
                <a:lnTo>
                  <a:pt x="5183186" y="6898034"/>
                </a:lnTo>
                <a:lnTo>
                  <a:pt x="1350089" y="6898034"/>
                </a:lnTo>
                <a:lnTo>
                  <a:pt x="1321439" y="6871995"/>
                </a:lnTo>
                <a:cubicBezTo>
                  <a:pt x="504987" y="6055543"/>
                  <a:pt x="0" y="4927624"/>
                  <a:pt x="0" y="3681759"/>
                </a:cubicBezTo>
                <a:cubicBezTo>
                  <a:pt x="0" y="2280162"/>
                  <a:pt x="639124" y="1027839"/>
                  <a:pt x="1641830" y="200332"/>
                </a:cubicBezTo>
                <a:close/>
              </a:path>
            </a:pathLst>
          </a:custGeom>
          <a:blipFill>
            <a:blip r:embed="rId2"/>
            <a:stretch>
              <a:fillRect t="-6696" b="-667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79" name="任意多边形: 形状 78" hidden="1"/>
          <p:cNvSpPr/>
          <p:nvPr userDrawn="1"/>
        </p:nvSpPr>
        <p:spPr>
          <a:xfrm rot="20962973">
            <a:off x="-952612" y="-337530"/>
            <a:ext cx="5469435" cy="7765861"/>
          </a:xfrm>
          <a:custGeom>
            <a:avLst/>
            <a:gdLst>
              <a:gd name="connsiteX0" fmla="*/ 5469435 w 5469435"/>
              <a:gd name="connsiteY0" fmla="*/ 788410 h 7765861"/>
              <a:gd name="connsiteX1" fmla="*/ 5469435 w 5469435"/>
              <a:gd name="connsiteY1" fmla="*/ 7765861 h 7765861"/>
              <a:gd name="connsiteX2" fmla="*/ 0 w 5469435"/>
              <a:gd name="connsiteY2" fmla="*/ 6740593 h 7765861"/>
              <a:gd name="connsiteX3" fmla="*/ 1263552 w 5469435"/>
              <a:gd name="connsiteY3" fmla="*/ 0 h 7765861"/>
            </a:gdLst>
            <a:ahLst/>
            <a:cxnLst>
              <a:cxn ang="0">
                <a:pos x="connsiteX0" y="connsiteY0"/>
              </a:cxn>
              <a:cxn ang="0">
                <a:pos x="connsiteX1" y="connsiteY1"/>
              </a:cxn>
              <a:cxn ang="0">
                <a:pos x="connsiteX2" y="connsiteY2"/>
              </a:cxn>
              <a:cxn ang="0">
                <a:pos x="connsiteX3" y="connsiteY3"/>
              </a:cxn>
            </a:cxnLst>
            <a:rect l="l" t="t" r="r" b="b"/>
            <a:pathLst>
              <a:path w="5469435" h="7765861">
                <a:moveTo>
                  <a:pt x="5469435" y="788410"/>
                </a:moveTo>
                <a:lnTo>
                  <a:pt x="5469435" y="7765861"/>
                </a:lnTo>
                <a:lnTo>
                  <a:pt x="0" y="6740593"/>
                </a:lnTo>
                <a:lnTo>
                  <a:pt x="1263552"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占位符 13"/>
          <p:cNvSpPr>
            <a:spLocks noGrp="1"/>
          </p:cNvSpPr>
          <p:nvPr userDrawn="1">
            <p:ph type="body" sz="quarter" idx="10" hasCustomPrompt="1"/>
          </p:nvPr>
        </p:nvSpPr>
        <p:spPr>
          <a:xfrm>
            <a:off x="2805617" y="661835"/>
            <a:ext cx="6033298" cy="296271"/>
          </a:xfrm>
        </p:spPr>
        <p:txBody>
          <a:bodyPr vert="horz" anchor="ctr">
            <a:noAutofit/>
          </a:bodyPr>
          <a:lstStyle>
            <a:lvl1pPr marL="0" indent="0" algn="l">
              <a:buNone/>
              <a:defRPr sz="1400" b="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ltLang="zh-CN" dirty="0"/>
              <a:t>Signature</a:t>
            </a:r>
          </a:p>
        </p:txBody>
      </p:sp>
      <p:sp>
        <p:nvSpPr>
          <p:cNvPr id="24" name="任意多边形: 形状 23"/>
          <p:cNvSpPr/>
          <p:nvPr userDrawn="1"/>
        </p:nvSpPr>
        <p:spPr>
          <a:xfrm>
            <a:off x="7008814" y="0"/>
            <a:ext cx="5183186" cy="6858000"/>
          </a:xfrm>
          <a:custGeom>
            <a:avLst/>
            <a:gdLst>
              <a:gd name="connsiteX0" fmla="*/ 1909729 w 5183186"/>
              <a:gd name="connsiteY0" fmla="*/ 0 h 6898034"/>
              <a:gd name="connsiteX1" fmla="*/ 5183186 w 5183186"/>
              <a:gd name="connsiteY1" fmla="*/ 0 h 6898034"/>
              <a:gd name="connsiteX2" fmla="*/ 5183186 w 5183186"/>
              <a:gd name="connsiteY2" fmla="*/ 2300585 h 6898034"/>
              <a:gd name="connsiteX3" fmla="*/ 5110029 w 5183186"/>
              <a:gd name="connsiteY3" fmla="*/ 2265344 h 6898034"/>
              <a:gd name="connsiteX4" fmla="*/ 4511674 w 5183186"/>
              <a:gd name="connsiteY4" fmla="*/ 2144541 h 6898034"/>
              <a:gd name="connsiteX5" fmla="*/ 2974456 w 5183186"/>
              <a:gd name="connsiteY5" fmla="*/ 3681759 h 6898034"/>
              <a:gd name="connsiteX6" fmla="*/ 4511674 w 5183186"/>
              <a:gd name="connsiteY6" fmla="*/ 5218977 h 6898034"/>
              <a:gd name="connsiteX7" fmla="*/ 5110029 w 5183186"/>
              <a:gd name="connsiteY7" fmla="*/ 5098175 h 6898034"/>
              <a:gd name="connsiteX8" fmla="*/ 5183186 w 5183186"/>
              <a:gd name="connsiteY8" fmla="*/ 5062933 h 6898034"/>
              <a:gd name="connsiteX9" fmla="*/ 5183186 w 5183186"/>
              <a:gd name="connsiteY9" fmla="*/ 6898034 h 6898034"/>
              <a:gd name="connsiteX10" fmla="*/ 1350089 w 5183186"/>
              <a:gd name="connsiteY10" fmla="*/ 6898034 h 6898034"/>
              <a:gd name="connsiteX11" fmla="*/ 1321439 w 5183186"/>
              <a:gd name="connsiteY11" fmla="*/ 6871995 h 6898034"/>
              <a:gd name="connsiteX12" fmla="*/ 0 w 5183186"/>
              <a:gd name="connsiteY12" fmla="*/ 3681759 h 6898034"/>
              <a:gd name="connsiteX13" fmla="*/ 1641830 w 5183186"/>
              <a:gd name="connsiteY13" fmla="*/ 200332 h 6898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183186" h="6898034">
                <a:moveTo>
                  <a:pt x="1909729" y="0"/>
                </a:moveTo>
                <a:lnTo>
                  <a:pt x="5183186" y="0"/>
                </a:lnTo>
                <a:lnTo>
                  <a:pt x="5183186" y="2300585"/>
                </a:lnTo>
                <a:lnTo>
                  <a:pt x="5110029" y="2265344"/>
                </a:lnTo>
                <a:cubicBezTo>
                  <a:pt x="4926119" y="2187556"/>
                  <a:pt x="4723920" y="2144541"/>
                  <a:pt x="4511674" y="2144541"/>
                </a:cubicBezTo>
                <a:cubicBezTo>
                  <a:pt x="3662692" y="2144541"/>
                  <a:pt x="2974456" y="2832777"/>
                  <a:pt x="2974456" y="3681759"/>
                </a:cubicBezTo>
                <a:cubicBezTo>
                  <a:pt x="2974456" y="4530741"/>
                  <a:pt x="3662692" y="5218977"/>
                  <a:pt x="4511674" y="5218977"/>
                </a:cubicBezTo>
                <a:cubicBezTo>
                  <a:pt x="4723920" y="5218977"/>
                  <a:pt x="4926119" y="5175962"/>
                  <a:pt x="5110029" y="5098175"/>
                </a:cubicBezTo>
                <a:lnTo>
                  <a:pt x="5183186" y="5062933"/>
                </a:lnTo>
                <a:lnTo>
                  <a:pt x="5183186" y="6898034"/>
                </a:lnTo>
                <a:lnTo>
                  <a:pt x="1350089" y="6898034"/>
                </a:lnTo>
                <a:lnTo>
                  <a:pt x="1321439" y="6871995"/>
                </a:lnTo>
                <a:cubicBezTo>
                  <a:pt x="504987" y="6055543"/>
                  <a:pt x="0" y="4927624"/>
                  <a:pt x="0" y="3681759"/>
                </a:cubicBezTo>
                <a:cubicBezTo>
                  <a:pt x="0" y="2280162"/>
                  <a:pt x="639124" y="1027839"/>
                  <a:pt x="1641830" y="200332"/>
                </a:cubicBezTo>
                <a:close/>
              </a:path>
            </a:pathLst>
          </a:custGeom>
          <a:gradFill>
            <a:gsLst>
              <a:gs pos="100000">
                <a:srgbClr val="ED4856"/>
              </a:gs>
              <a:gs pos="0">
                <a:srgbClr val="ED9739">
                  <a:alpha val="40000"/>
                </a:srgb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9801" name="副标题 2"/>
          <p:cNvSpPr>
            <a:spLocks noGrp="1"/>
          </p:cNvSpPr>
          <p:nvPr userDrawn="1">
            <p:ph type="subTitle" idx="1"/>
          </p:nvPr>
        </p:nvSpPr>
        <p:spPr>
          <a:xfrm>
            <a:off x="975517" y="4661149"/>
            <a:ext cx="7529854" cy="413520"/>
          </a:xfrm>
        </p:spPr>
        <p:txBody>
          <a:bodyPr anchor="t">
            <a:normAutofit/>
          </a:bodyPr>
          <a:lstStyle>
            <a:lvl1pPr marL="0" indent="0" algn="l">
              <a:buNone/>
              <a:defRPr sz="16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9802" name="标题 1"/>
          <p:cNvSpPr>
            <a:spLocks noGrp="1"/>
          </p:cNvSpPr>
          <p:nvPr userDrawn="1">
            <p:ph type="ctrTitle"/>
          </p:nvPr>
        </p:nvSpPr>
        <p:spPr>
          <a:xfrm>
            <a:off x="975516" y="3976341"/>
            <a:ext cx="7529855" cy="684808"/>
          </a:xfrm>
        </p:spPr>
        <p:txBody>
          <a:bodyPr anchor="b">
            <a:normAutofit/>
          </a:bodyPr>
          <a:lstStyle>
            <a:lvl1pPr algn="l">
              <a:defRPr sz="3600">
                <a:solidFill>
                  <a:schemeClr val="tx1"/>
                </a:solidFill>
              </a:defRPr>
            </a:lvl1pPr>
          </a:lstStyle>
          <a:p>
            <a:r>
              <a:rPr lang="en-US" dirty="0"/>
              <a:t>Click to edit Master title style</a:t>
            </a:r>
            <a:endParaRPr lang="zh-CN" altLang="en-US" dirty="0"/>
          </a:p>
        </p:txBody>
      </p:sp>
      <p:sp>
        <p:nvSpPr>
          <p:cNvPr id="13" name="文本占位符 13"/>
          <p:cNvSpPr>
            <a:spLocks noGrp="1"/>
          </p:cNvSpPr>
          <p:nvPr userDrawn="1">
            <p:ph type="body" sz="quarter" idx="11" hasCustomPrompt="1"/>
          </p:nvPr>
        </p:nvSpPr>
        <p:spPr>
          <a:xfrm>
            <a:off x="975516" y="5960126"/>
            <a:ext cx="6033298" cy="296271"/>
          </a:xfrm>
        </p:spPr>
        <p:txBody>
          <a:bodyPr vert="horz" anchor="ctr">
            <a:noAutofit/>
          </a:bodyPr>
          <a:lstStyle>
            <a:lvl1pPr marL="0" indent="0" algn="l">
              <a:buNone/>
              <a:defRPr sz="1400" b="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ltLang="zh-CN" dirty="0"/>
              <a:t>Date</a:t>
            </a:r>
            <a:endParaRPr lang="zh-CN" alt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5AF1E962-CBC0-4AF7-A37A-31F553B08EB3}" type="datetimeFigureOut">
              <a:rPr lang="zh-CN" altLang="en-US" smtClean="0"/>
              <a:t>2023/5/17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B5B6739-DE17-4A30-978A-77725A05D5BC}" type="slidenum">
              <a:rPr lang="zh-CN" altLang="en-US" smtClean="0"/>
              <a:t>‹#›</a:t>
            </a:fld>
            <a:endParaRPr lang="zh-CN" alt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5AF1E962-CBC0-4AF7-A37A-31F553B08EB3}" type="datetimeFigureOut">
              <a:rPr lang="zh-CN" altLang="en-US" smtClean="0"/>
              <a:t>2023/5/17</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9B5B6739-DE17-4A30-978A-77725A05D5BC}" type="slidenum">
              <a:rPr lang="zh-CN" altLang="en-US" smtClean="0"/>
              <a:t>‹#›</a:t>
            </a:fld>
            <a:endParaRPr lang="zh-CN" altLang="en-US"/>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5AF1E962-CBC0-4AF7-A37A-31F553B08EB3}" type="datetimeFigureOut">
              <a:rPr lang="zh-CN" altLang="en-US" smtClean="0"/>
              <a:t>2023/5/17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9B5B6739-DE17-4A30-978A-77725A05D5BC}" type="slidenum">
              <a:rPr lang="zh-CN" altLang="en-US" smtClean="0"/>
              <a:t>‹#›</a:t>
            </a:fld>
            <a:endParaRPr lang="zh-CN" altLang="en-US"/>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AF1E962-CBC0-4AF7-A37A-31F553B08EB3}" type="datetimeFigureOut">
              <a:rPr lang="zh-CN" altLang="en-US" smtClean="0"/>
              <a:t>2023/5/17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9B5B6739-DE17-4A30-978A-77725A05D5BC}" type="slidenum">
              <a:rPr lang="zh-CN" altLang="en-US" smtClean="0"/>
              <a:t>‹#›</a:t>
            </a:fld>
            <a:endParaRPr lang="zh-CN" altLang="en-US"/>
          </a:p>
        </p:txBody>
      </p:sp>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3050"/>
            <a:ext cx="4011084"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AF1E962-CBC0-4AF7-A37A-31F553B08EB3}" type="datetimeFigureOut">
              <a:rPr lang="zh-CN" altLang="en-US" smtClean="0"/>
              <a:t>2023/5/17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B5B6739-DE17-4A30-978A-77725A05D5BC}" type="slidenum">
              <a:rPr lang="zh-CN" altLang="en-US" smtClean="0"/>
              <a:t>‹#›</a:t>
            </a:fld>
            <a:endParaRPr lang="zh-CN" altLang="en-US"/>
          </a:p>
        </p:txBody>
      </p:sp>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AF1E962-CBC0-4AF7-A37A-31F553B08EB3}" type="datetimeFigureOut">
              <a:rPr lang="zh-CN" altLang="en-US" smtClean="0"/>
              <a:t>2023/5/17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B5B6739-DE17-4A30-978A-77725A05D5BC}" type="slidenum">
              <a:rPr lang="zh-CN" altLang="en-US" smtClean="0"/>
              <a:t>‹#›</a:t>
            </a:fld>
            <a:endParaRPr lang="zh-CN" altLang="en-US"/>
          </a:p>
        </p:txBody>
      </p:sp>
    </p:spTree>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AF1E962-CBC0-4AF7-A37A-31F553B08EB3}" type="datetimeFigureOut">
              <a:rPr lang="zh-CN" altLang="en-US" smtClean="0"/>
              <a:t>2023/5/17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B5B6739-DE17-4A30-978A-77725A05D5BC}" type="slidenum">
              <a:rPr lang="zh-CN" altLang="en-US" smtClean="0"/>
              <a:t>‹#›</a:t>
            </a:fld>
            <a:endParaRPr lang="zh-CN" altLang="en-US"/>
          </a:p>
        </p:txBody>
      </p:sp>
    </p:spTree>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AF1E962-CBC0-4AF7-A37A-31F553B08EB3}" type="datetimeFigureOut">
              <a:rPr lang="zh-CN" altLang="en-US" smtClean="0"/>
              <a:t>2023/5/17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B5B6739-DE17-4A30-978A-77725A05D5BC}" type="slidenum">
              <a:rPr lang="zh-CN" altLang="en-US" smtClean="0"/>
              <a:t>‹#›</a:t>
            </a:fld>
            <a:endParaRPr lang="zh-CN" altLang="en-US"/>
          </a:p>
        </p:txBody>
      </p:sp>
    </p:spTree>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secHead" preserve="1" userDrawn="1">
  <p:cSld name="节标题">
    <p:spTree>
      <p:nvGrpSpPr>
        <p:cNvPr id="1" name=""/>
        <p:cNvGrpSpPr/>
        <p:nvPr/>
      </p:nvGrpSpPr>
      <p:grpSpPr>
        <a:xfrm>
          <a:off x="0" y="0"/>
          <a:ext cx="0" cy="0"/>
          <a:chOff x="0" y="0"/>
          <a:chExt cx="0" cy="0"/>
        </a:xfrm>
      </p:grpSpPr>
      <p:sp>
        <p:nvSpPr>
          <p:cNvPr id="20" name="标题 1"/>
          <p:cNvSpPr>
            <a:spLocks noGrp="1"/>
          </p:cNvSpPr>
          <p:nvPr userDrawn="1">
            <p:ph type="title"/>
          </p:nvPr>
        </p:nvSpPr>
        <p:spPr>
          <a:xfrm>
            <a:off x="5685848" y="3260725"/>
            <a:ext cx="5419185" cy="895350"/>
          </a:xfrm>
        </p:spPr>
        <p:txBody>
          <a:bodyPr anchor="b">
            <a:normAutofit/>
          </a:bodyPr>
          <a:lstStyle>
            <a:lvl1pPr algn="l">
              <a:defRPr sz="2400" b="1">
                <a:solidFill>
                  <a:schemeClr val="tx1"/>
                </a:solidFill>
              </a:defRPr>
            </a:lvl1pPr>
          </a:lstStyle>
          <a:p>
            <a:r>
              <a:rPr lang="en-US" dirty="0"/>
              <a:t>Click to edit Master title style</a:t>
            </a:r>
            <a:endParaRPr lang="zh-CN" altLang="en-US" dirty="0"/>
          </a:p>
        </p:txBody>
      </p:sp>
      <p:sp>
        <p:nvSpPr>
          <p:cNvPr id="21" name="文本占位符 2"/>
          <p:cNvSpPr>
            <a:spLocks noGrp="1"/>
          </p:cNvSpPr>
          <p:nvPr userDrawn="1">
            <p:ph type="body" idx="1"/>
          </p:nvPr>
        </p:nvSpPr>
        <p:spPr>
          <a:xfrm>
            <a:off x="5686964" y="4156075"/>
            <a:ext cx="5419185" cy="1015623"/>
          </a:xfrm>
        </p:spPr>
        <p:txBody>
          <a:bodyPr anchor="t">
            <a:normAutofit/>
          </a:bodyPr>
          <a:lstStyle>
            <a:lvl1pPr marL="0" indent="0" algn="l">
              <a:lnSpc>
                <a:spcPct val="150000"/>
              </a:lnSpc>
              <a:spcBef>
                <a:spcPts val="0"/>
              </a:spcBef>
              <a:buNone/>
              <a:defRPr sz="11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4" name="任意多边形: 形状 3"/>
          <p:cNvSpPr/>
          <p:nvPr userDrawn="1"/>
        </p:nvSpPr>
        <p:spPr>
          <a:xfrm flipH="1">
            <a:off x="0" y="0"/>
            <a:ext cx="5183186" cy="6858000"/>
          </a:xfrm>
          <a:custGeom>
            <a:avLst/>
            <a:gdLst>
              <a:gd name="connsiteX0" fmla="*/ 1909729 w 5183186"/>
              <a:gd name="connsiteY0" fmla="*/ 0 h 6898034"/>
              <a:gd name="connsiteX1" fmla="*/ 5183186 w 5183186"/>
              <a:gd name="connsiteY1" fmla="*/ 0 h 6898034"/>
              <a:gd name="connsiteX2" fmla="*/ 5183186 w 5183186"/>
              <a:gd name="connsiteY2" fmla="*/ 2300585 h 6898034"/>
              <a:gd name="connsiteX3" fmla="*/ 5110029 w 5183186"/>
              <a:gd name="connsiteY3" fmla="*/ 2265344 h 6898034"/>
              <a:gd name="connsiteX4" fmla="*/ 4511674 w 5183186"/>
              <a:gd name="connsiteY4" fmla="*/ 2144541 h 6898034"/>
              <a:gd name="connsiteX5" fmla="*/ 2974456 w 5183186"/>
              <a:gd name="connsiteY5" fmla="*/ 3681759 h 6898034"/>
              <a:gd name="connsiteX6" fmla="*/ 4511674 w 5183186"/>
              <a:gd name="connsiteY6" fmla="*/ 5218977 h 6898034"/>
              <a:gd name="connsiteX7" fmla="*/ 5110029 w 5183186"/>
              <a:gd name="connsiteY7" fmla="*/ 5098175 h 6898034"/>
              <a:gd name="connsiteX8" fmla="*/ 5183186 w 5183186"/>
              <a:gd name="connsiteY8" fmla="*/ 5062933 h 6898034"/>
              <a:gd name="connsiteX9" fmla="*/ 5183186 w 5183186"/>
              <a:gd name="connsiteY9" fmla="*/ 6898034 h 6898034"/>
              <a:gd name="connsiteX10" fmla="*/ 1350089 w 5183186"/>
              <a:gd name="connsiteY10" fmla="*/ 6898034 h 6898034"/>
              <a:gd name="connsiteX11" fmla="*/ 1321439 w 5183186"/>
              <a:gd name="connsiteY11" fmla="*/ 6871995 h 6898034"/>
              <a:gd name="connsiteX12" fmla="*/ 0 w 5183186"/>
              <a:gd name="connsiteY12" fmla="*/ 3681759 h 6898034"/>
              <a:gd name="connsiteX13" fmla="*/ 1641830 w 5183186"/>
              <a:gd name="connsiteY13" fmla="*/ 200332 h 6898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183186" h="6898034">
                <a:moveTo>
                  <a:pt x="1909729" y="0"/>
                </a:moveTo>
                <a:lnTo>
                  <a:pt x="5183186" y="0"/>
                </a:lnTo>
                <a:lnTo>
                  <a:pt x="5183186" y="2300585"/>
                </a:lnTo>
                <a:lnTo>
                  <a:pt x="5110029" y="2265344"/>
                </a:lnTo>
                <a:cubicBezTo>
                  <a:pt x="4926119" y="2187556"/>
                  <a:pt x="4723920" y="2144541"/>
                  <a:pt x="4511674" y="2144541"/>
                </a:cubicBezTo>
                <a:cubicBezTo>
                  <a:pt x="3662692" y="2144541"/>
                  <a:pt x="2974456" y="2832777"/>
                  <a:pt x="2974456" y="3681759"/>
                </a:cubicBezTo>
                <a:cubicBezTo>
                  <a:pt x="2974456" y="4530741"/>
                  <a:pt x="3662692" y="5218977"/>
                  <a:pt x="4511674" y="5218977"/>
                </a:cubicBezTo>
                <a:cubicBezTo>
                  <a:pt x="4723920" y="5218977"/>
                  <a:pt x="4926119" y="5175962"/>
                  <a:pt x="5110029" y="5098175"/>
                </a:cubicBezTo>
                <a:lnTo>
                  <a:pt x="5183186" y="5062933"/>
                </a:lnTo>
                <a:lnTo>
                  <a:pt x="5183186" y="6898034"/>
                </a:lnTo>
                <a:lnTo>
                  <a:pt x="1350089" y="6898034"/>
                </a:lnTo>
                <a:lnTo>
                  <a:pt x="1321439" y="6871995"/>
                </a:lnTo>
                <a:cubicBezTo>
                  <a:pt x="504987" y="6055543"/>
                  <a:pt x="0" y="4927624"/>
                  <a:pt x="0" y="3681759"/>
                </a:cubicBezTo>
                <a:cubicBezTo>
                  <a:pt x="0" y="2280162"/>
                  <a:pt x="639124" y="1027839"/>
                  <a:pt x="1641830" y="200332"/>
                </a:cubicBezTo>
                <a:close/>
              </a:path>
            </a:pathLst>
          </a:custGeom>
          <a:blipFill>
            <a:blip r:embed="rId2"/>
            <a:stretch>
              <a:fillRect t="-6696" b="-667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 name="任意多边形: 形状 4"/>
          <p:cNvSpPr/>
          <p:nvPr userDrawn="1"/>
        </p:nvSpPr>
        <p:spPr>
          <a:xfrm flipH="1">
            <a:off x="0" y="0"/>
            <a:ext cx="5183186" cy="6858000"/>
          </a:xfrm>
          <a:custGeom>
            <a:avLst/>
            <a:gdLst>
              <a:gd name="connsiteX0" fmla="*/ 1909729 w 5183186"/>
              <a:gd name="connsiteY0" fmla="*/ 0 h 6898034"/>
              <a:gd name="connsiteX1" fmla="*/ 5183186 w 5183186"/>
              <a:gd name="connsiteY1" fmla="*/ 0 h 6898034"/>
              <a:gd name="connsiteX2" fmla="*/ 5183186 w 5183186"/>
              <a:gd name="connsiteY2" fmla="*/ 2300585 h 6898034"/>
              <a:gd name="connsiteX3" fmla="*/ 5110029 w 5183186"/>
              <a:gd name="connsiteY3" fmla="*/ 2265344 h 6898034"/>
              <a:gd name="connsiteX4" fmla="*/ 4511674 w 5183186"/>
              <a:gd name="connsiteY4" fmla="*/ 2144541 h 6898034"/>
              <a:gd name="connsiteX5" fmla="*/ 2974456 w 5183186"/>
              <a:gd name="connsiteY5" fmla="*/ 3681759 h 6898034"/>
              <a:gd name="connsiteX6" fmla="*/ 4511674 w 5183186"/>
              <a:gd name="connsiteY6" fmla="*/ 5218977 h 6898034"/>
              <a:gd name="connsiteX7" fmla="*/ 5110029 w 5183186"/>
              <a:gd name="connsiteY7" fmla="*/ 5098175 h 6898034"/>
              <a:gd name="connsiteX8" fmla="*/ 5183186 w 5183186"/>
              <a:gd name="connsiteY8" fmla="*/ 5062933 h 6898034"/>
              <a:gd name="connsiteX9" fmla="*/ 5183186 w 5183186"/>
              <a:gd name="connsiteY9" fmla="*/ 6898034 h 6898034"/>
              <a:gd name="connsiteX10" fmla="*/ 1350089 w 5183186"/>
              <a:gd name="connsiteY10" fmla="*/ 6898034 h 6898034"/>
              <a:gd name="connsiteX11" fmla="*/ 1321439 w 5183186"/>
              <a:gd name="connsiteY11" fmla="*/ 6871995 h 6898034"/>
              <a:gd name="connsiteX12" fmla="*/ 0 w 5183186"/>
              <a:gd name="connsiteY12" fmla="*/ 3681759 h 6898034"/>
              <a:gd name="connsiteX13" fmla="*/ 1641830 w 5183186"/>
              <a:gd name="connsiteY13" fmla="*/ 200332 h 6898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183186" h="6898034">
                <a:moveTo>
                  <a:pt x="1909729" y="0"/>
                </a:moveTo>
                <a:lnTo>
                  <a:pt x="5183186" y="0"/>
                </a:lnTo>
                <a:lnTo>
                  <a:pt x="5183186" y="2300585"/>
                </a:lnTo>
                <a:lnTo>
                  <a:pt x="5110029" y="2265344"/>
                </a:lnTo>
                <a:cubicBezTo>
                  <a:pt x="4926119" y="2187556"/>
                  <a:pt x="4723920" y="2144541"/>
                  <a:pt x="4511674" y="2144541"/>
                </a:cubicBezTo>
                <a:cubicBezTo>
                  <a:pt x="3662692" y="2144541"/>
                  <a:pt x="2974456" y="2832777"/>
                  <a:pt x="2974456" y="3681759"/>
                </a:cubicBezTo>
                <a:cubicBezTo>
                  <a:pt x="2974456" y="4530741"/>
                  <a:pt x="3662692" y="5218977"/>
                  <a:pt x="4511674" y="5218977"/>
                </a:cubicBezTo>
                <a:cubicBezTo>
                  <a:pt x="4723920" y="5218977"/>
                  <a:pt x="4926119" y="5175962"/>
                  <a:pt x="5110029" y="5098175"/>
                </a:cubicBezTo>
                <a:lnTo>
                  <a:pt x="5183186" y="5062933"/>
                </a:lnTo>
                <a:lnTo>
                  <a:pt x="5183186" y="6898034"/>
                </a:lnTo>
                <a:lnTo>
                  <a:pt x="1350089" y="6898034"/>
                </a:lnTo>
                <a:lnTo>
                  <a:pt x="1321439" y="6871995"/>
                </a:lnTo>
                <a:cubicBezTo>
                  <a:pt x="504987" y="6055543"/>
                  <a:pt x="0" y="4927624"/>
                  <a:pt x="0" y="3681759"/>
                </a:cubicBezTo>
                <a:cubicBezTo>
                  <a:pt x="0" y="2280162"/>
                  <a:pt x="639124" y="1027839"/>
                  <a:pt x="1641830" y="200332"/>
                </a:cubicBezTo>
                <a:close/>
              </a:path>
            </a:pathLst>
          </a:custGeom>
          <a:gradFill>
            <a:gsLst>
              <a:gs pos="100000">
                <a:srgbClr val="ED4856"/>
              </a:gs>
              <a:gs pos="0">
                <a:srgbClr val="ED9739">
                  <a:alpha val="40000"/>
                </a:srgb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Tree>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6489D9C7-5DC6-4263-87FF-7C99F6FB63C3}" type="datetime1">
              <a:rPr lang="zh-CN" altLang="en-US" smtClean="0"/>
              <a:t>2023/5/17</a:t>
            </a:fld>
            <a:endParaRPr lang="zh-CN" altLang="en-US"/>
          </a:p>
        </p:txBody>
      </p:sp>
      <p:sp>
        <p:nvSpPr>
          <p:cNvPr id="4" name="页脚占位符 3"/>
          <p:cNvSpPr>
            <a:spLocks noGrp="1"/>
          </p:cNvSpPr>
          <p:nvPr>
            <p:ph type="ftr" sz="quarter" idx="11"/>
          </p:nvPr>
        </p:nvSpPr>
        <p:spPr/>
        <p:txBody>
          <a:bodyPr/>
          <a:lstStyle/>
          <a:p>
            <a:r>
              <a:rPr lang="en-US" altLang="zh-CN"/>
              <a:t>www.islide.cc</a:t>
            </a:r>
            <a:endParaRPr lang="zh-CN" altLang="en-US" dirty="0"/>
          </a:p>
        </p:txBody>
      </p:sp>
      <p:sp>
        <p:nvSpPr>
          <p:cNvPr id="5" name="灯片编号占位符 4"/>
          <p:cNvSpPr>
            <a:spLocks noGrp="1"/>
          </p:cNvSpPr>
          <p:nvPr>
            <p:ph type="sldNum" sz="quarter" idx="12"/>
          </p:nvPr>
        </p:nvSpPr>
        <p:spPr/>
        <p:txBody>
          <a:bodyPr/>
          <a:lstStyle/>
          <a:p>
            <a:fld id="{5DD3DB80-B894-403A-B48E-6FDC1A72010E}" type="slidenum">
              <a:rPr lang="zh-CN" altLang="en-US" smtClean="0"/>
              <a:t>‹#›</a:t>
            </a:fld>
            <a:endParaRPr lang="zh-CN" altLang="en-US"/>
          </a:p>
        </p:txBody>
      </p:sp>
      <p:sp>
        <p:nvSpPr>
          <p:cNvPr id="6" name="标题 5"/>
          <p:cNvSpPr>
            <a:spLocks noGrp="1"/>
          </p:cNvSpPr>
          <p:nvPr>
            <p:ph type="title"/>
          </p:nvPr>
        </p:nvSpPr>
        <p:spPr/>
        <p:txBody>
          <a:bodyPr/>
          <a:lstStyle>
            <a:lvl1pPr>
              <a:defRPr/>
            </a:lvl1pPr>
          </a:lstStyle>
          <a:p>
            <a:r>
              <a:rPr lang="en-US" altLang="zh-CN" dirty="0"/>
              <a:t>Click to edit Master title style</a:t>
            </a:r>
            <a:endParaRPr lang="zh-CN" altLang="en-US" dirty="0"/>
          </a:p>
        </p:txBody>
      </p:sp>
      <p:sp>
        <p:nvSpPr>
          <p:cNvPr id="8" name="内容占位符 7"/>
          <p:cNvSpPr>
            <a:spLocks noGrp="1"/>
          </p:cNvSpPr>
          <p:nvPr>
            <p:ph sz="quarter" idx="13"/>
          </p:nvPr>
        </p:nvSpPr>
        <p:spPr>
          <a:xfrm>
            <a:off x="669925" y="1130299"/>
            <a:ext cx="10850563" cy="5006975"/>
          </a:xfrm>
        </p:spPr>
        <p:txBody>
          <a:bodyPr/>
          <a:lstStyle>
            <a:lvl1pPr>
              <a:defRPr/>
            </a:lvl1pPr>
            <a:lvl2pPr>
              <a:defRPr/>
            </a:lvl2pPr>
            <a:lvl3pPr>
              <a:defRPr/>
            </a:lvl3pPr>
            <a:lvl4pPr>
              <a:defRPr/>
            </a:lvl4pPr>
            <a:lvl5pPr>
              <a:defRPr/>
            </a:lvl5pPr>
          </a:lstStyle>
          <a:p>
            <a:pPr lvl="0"/>
            <a:r>
              <a:rPr lang="en-US" altLang="zh-CN" dirty="0"/>
              <a:t>Edit Master text styles</a:t>
            </a:r>
          </a:p>
          <a:p>
            <a:pPr lvl="1"/>
            <a:r>
              <a:rPr lang="en-US" altLang="zh-CN" dirty="0"/>
              <a:t>Second level</a:t>
            </a:r>
          </a:p>
          <a:p>
            <a:pPr lvl="2"/>
            <a:r>
              <a:rPr lang="en-US" altLang="zh-CN" dirty="0"/>
              <a:t>Third level</a:t>
            </a:r>
          </a:p>
          <a:p>
            <a:pPr lvl="3"/>
            <a:r>
              <a:rPr lang="en-US" altLang="zh-CN" dirty="0"/>
              <a:t>Fourth level</a:t>
            </a:r>
          </a:p>
          <a:p>
            <a:pPr lvl="4"/>
            <a:r>
              <a:rPr lang="en-US" altLang="zh-CN" dirty="0"/>
              <a:t>Fifth level</a:t>
            </a:r>
            <a:endParaRPr lang="zh-CN" alt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userDrawn="1">
  <p:cSld name="仅标题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ltLang="zh-CN" dirty="0"/>
              <a:t>Click to edit Master title style</a:t>
            </a:r>
            <a:endParaRPr lang="en-US" dirty="0"/>
          </a:p>
        </p:txBody>
      </p:sp>
      <p:sp>
        <p:nvSpPr>
          <p:cNvPr id="3" name="Date Placeholder 2"/>
          <p:cNvSpPr>
            <a:spLocks noGrp="1"/>
          </p:cNvSpPr>
          <p:nvPr>
            <p:ph type="dt" sz="half" idx="10"/>
          </p:nvPr>
        </p:nvSpPr>
        <p:spPr/>
        <p:txBody>
          <a:bodyPr/>
          <a:lstStyle/>
          <a:p>
            <a:fld id="{6489D9C7-5DC6-4263-87FF-7C99F6FB63C3}" type="datetime1">
              <a:rPr lang="zh-CN" altLang="en-US" smtClean="0"/>
              <a:t>2023/5/17</a:t>
            </a:fld>
            <a:endParaRPr lang="zh-CN" altLang="en-US"/>
          </a:p>
        </p:txBody>
      </p:sp>
      <p:sp>
        <p:nvSpPr>
          <p:cNvPr id="4" name="Footer Placeholder 3"/>
          <p:cNvSpPr>
            <a:spLocks noGrp="1"/>
          </p:cNvSpPr>
          <p:nvPr>
            <p:ph type="ftr" sz="quarter" idx="11"/>
          </p:nvPr>
        </p:nvSpPr>
        <p:spPr/>
        <p:txBody>
          <a:bodyPr/>
          <a:lstStyle/>
          <a:p>
            <a:r>
              <a:rPr lang="en-US" altLang="zh-CN"/>
              <a:t>www.islide.cc</a:t>
            </a:r>
            <a:endParaRPr lang="zh-CN" altLang="en-US" dirty="0"/>
          </a:p>
        </p:txBody>
      </p:sp>
      <p:sp>
        <p:nvSpPr>
          <p:cNvPr id="5" name="Slide Number Placeholder 4"/>
          <p:cNvSpPr>
            <a:spLocks noGrp="1"/>
          </p:cNvSpPr>
          <p:nvPr>
            <p:ph type="sldNum" sz="quarter" idx="12"/>
          </p:nvPr>
        </p:nvSpPr>
        <p:spPr/>
        <p:txBody>
          <a:bodyPr/>
          <a:lstStyle/>
          <a:p>
            <a:fld id="{5DD3DB80-B894-403A-B48E-6FDC1A72010E}"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末尾幻灯片">
    <p:spTree>
      <p:nvGrpSpPr>
        <p:cNvPr id="1" name=""/>
        <p:cNvGrpSpPr/>
        <p:nvPr/>
      </p:nvGrpSpPr>
      <p:grpSpPr>
        <a:xfrm>
          <a:off x="0" y="0"/>
          <a:ext cx="0" cy="0"/>
          <a:chOff x="0" y="0"/>
          <a:chExt cx="0" cy="0"/>
        </a:xfrm>
      </p:grpSpPr>
      <p:sp>
        <p:nvSpPr>
          <p:cNvPr id="8" name="矩形 7"/>
          <p:cNvSpPr/>
          <p:nvPr userDrawn="1"/>
        </p:nvSpPr>
        <p:spPr>
          <a:xfrm flipH="1">
            <a:off x="3087386" y="1438094"/>
            <a:ext cx="8433102" cy="3981813"/>
          </a:xfrm>
          <a:prstGeom prst="rect">
            <a:avLst/>
          </a:prstGeom>
          <a:noFill/>
          <a:ln w="76200">
            <a:solidFill>
              <a:srgbClr val="ED48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zh-CN" altLang="en-US"/>
          </a:p>
        </p:txBody>
      </p:sp>
      <p:grpSp>
        <p:nvGrpSpPr>
          <p:cNvPr id="2" name="组合 1"/>
          <p:cNvGrpSpPr/>
          <p:nvPr userDrawn="1"/>
        </p:nvGrpSpPr>
        <p:grpSpPr>
          <a:xfrm flipH="1">
            <a:off x="0" y="12299"/>
            <a:ext cx="5183186" cy="6858000"/>
            <a:chOff x="7008814" y="0"/>
            <a:chExt cx="5183186" cy="6858000"/>
          </a:xfrm>
        </p:grpSpPr>
        <p:sp>
          <p:nvSpPr>
            <p:cNvPr id="5" name="任意多边形: 形状 4"/>
            <p:cNvSpPr/>
            <p:nvPr userDrawn="1"/>
          </p:nvSpPr>
          <p:spPr>
            <a:xfrm>
              <a:off x="7008814" y="0"/>
              <a:ext cx="5183186" cy="6858000"/>
            </a:xfrm>
            <a:custGeom>
              <a:avLst/>
              <a:gdLst>
                <a:gd name="connsiteX0" fmla="*/ 1909729 w 5183186"/>
                <a:gd name="connsiteY0" fmla="*/ 0 h 6898034"/>
                <a:gd name="connsiteX1" fmla="*/ 5183186 w 5183186"/>
                <a:gd name="connsiteY1" fmla="*/ 0 h 6898034"/>
                <a:gd name="connsiteX2" fmla="*/ 5183186 w 5183186"/>
                <a:gd name="connsiteY2" fmla="*/ 2300585 h 6898034"/>
                <a:gd name="connsiteX3" fmla="*/ 5110029 w 5183186"/>
                <a:gd name="connsiteY3" fmla="*/ 2265344 h 6898034"/>
                <a:gd name="connsiteX4" fmla="*/ 4511674 w 5183186"/>
                <a:gd name="connsiteY4" fmla="*/ 2144541 h 6898034"/>
                <a:gd name="connsiteX5" fmla="*/ 2974456 w 5183186"/>
                <a:gd name="connsiteY5" fmla="*/ 3681759 h 6898034"/>
                <a:gd name="connsiteX6" fmla="*/ 4511674 w 5183186"/>
                <a:gd name="connsiteY6" fmla="*/ 5218977 h 6898034"/>
                <a:gd name="connsiteX7" fmla="*/ 5110029 w 5183186"/>
                <a:gd name="connsiteY7" fmla="*/ 5098175 h 6898034"/>
                <a:gd name="connsiteX8" fmla="*/ 5183186 w 5183186"/>
                <a:gd name="connsiteY8" fmla="*/ 5062933 h 6898034"/>
                <a:gd name="connsiteX9" fmla="*/ 5183186 w 5183186"/>
                <a:gd name="connsiteY9" fmla="*/ 6898034 h 6898034"/>
                <a:gd name="connsiteX10" fmla="*/ 1350089 w 5183186"/>
                <a:gd name="connsiteY10" fmla="*/ 6898034 h 6898034"/>
                <a:gd name="connsiteX11" fmla="*/ 1321439 w 5183186"/>
                <a:gd name="connsiteY11" fmla="*/ 6871995 h 6898034"/>
                <a:gd name="connsiteX12" fmla="*/ 0 w 5183186"/>
                <a:gd name="connsiteY12" fmla="*/ 3681759 h 6898034"/>
                <a:gd name="connsiteX13" fmla="*/ 1641830 w 5183186"/>
                <a:gd name="connsiteY13" fmla="*/ 200332 h 6898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183186" h="6898034">
                  <a:moveTo>
                    <a:pt x="1909729" y="0"/>
                  </a:moveTo>
                  <a:lnTo>
                    <a:pt x="5183186" y="0"/>
                  </a:lnTo>
                  <a:lnTo>
                    <a:pt x="5183186" y="2300585"/>
                  </a:lnTo>
                  <a:lnTo>
                    <a:pt x="5110029" y="2265344"/>
                  </a:lnTo>
                  <a:cubicBezTo>
                    <a:pt x="4926119" y="2187556"/>
                    <a:pt x="4723920" y="2144541"/>
                    <a:pt x="4511674" y="2144541"/>
                  </a:cubicBezTo>
                  <a:cubicBezTo>
                    <a:pt x="3662692" y="2144541"/>
                    <a:pt x="2974456" y="2832777"/>
                    <a:pt x="2974456" y="3681759"/>
                  </a:cubicBezTo>
                  <a:cubicBezTo>
                    <a:pt x="2974456" y="4530741"/>
                    <a:pt x="3662692" y="5218977"/>
                    <a:pt x="4511674" y="5218977"/>
                  </a:cubicBezTo>
                  <a:cubicBezTo>
                    <a:pt x="4723920" y="5218977"/>
                    <a:pt x="4926119" y="5175962"/>
                    <a:pt x="5110029" y="5098175"/>
                  </a:cubicBezTo>
                  <a:lnTo>
                    <a:pt x="5183186" y="5062933"/>
                  </a:lnTo>
                  <a:lnTo>
                    <a:pt x="5183186" y="6898034"/>
                  </a:lnTo>
                  <a:lnTo>
                    <a:pt x="1350089" y="6898034"/>
                  </a:lnTo>
                  <a:lnTo>
                    <a:pt x="1321439" y="6871995"/>
                  </a:lnTo>
                  <a:cubicBezTo>
                    <a:pt x="504987" y="6055543"/>
                    <a:pt x="0" y="4927624"/>
                    <a:pt x="0" y="3681759"/>
                  </a:cubicBezTo>
                  <a:cubicBezTo>
                    <a:pt x="0" y="2280162"/>
                    <a:pt x="639124" y="1027839"/>
                    <a:pt x="1641830" y="200332"/>
                  </a:cubicBezTo>
                  <a:close/>
                </a:path>
              </a:pathLst>
            </a:custGeom>
            <a:blipFill>
              <a:blip r:embed="rId2"/>
              <a:stretch>
                <a:fillRect t="-6696" b="-667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7" name="任意多边形: 形状 6"/>
            <p:cNvSpPr/>
            <p:nvPr userDrawn="1"/>
          </p:nvSpPr>
          <p:spPr>
            <a:xfrm>
              <a:off x="7008814" y="0"/>
              <a:ext cx="5183186" cy="6858000"/>
            </a:xfrm>
            <a:custGeom>
              <a:avLst/>
              <a:gdLst>
                <a:gd name="connsiteX0" fmla="*/ 1909729 w 5183186"/>
                <a:gd name="connsiteY0" fmla="*/ 0 h 6898034"/>
                <a:gd name="connsiteX1" fmla="*/ 5183186 w 5183186"/>
                <a:gd name="connsiteY1" fmla="*/ 0 h 6898034"/>
                <a:gd name="connsiteX2" fmla="*/ 5183186 w 5183186"/>
                <a:gd name="connsiteY2" fmla="*/ 2300585 h 6898034"/>
                <a:gd name="connsiteX3" fmla="*/ 5110029 w 5183186"/>
                <a:gd name="connsiteY3" fmla="*/ 2265344 h 6898034"/>
                <a:gd name="connsiteX4" fmla="*/ 4511674 w 5183186"/>
                <a:gd name="connsiteY4" fmla="*/ 2144541 h 6898034"/>
                <a:gd name="connsiteX5" fmla="*/ 2974456 w 5183186"/>
                <a:gd name="connsiteY5" fmla="*/ 3681759 h 6898034"/>
                <a:gd name="connsiteX6" fmla="*/ 4511674 w 5183186"/>
                <a:gd name="connsiteY6" fmla="*/ 5218977 h 6898034"/>
                <a:gd name="connsiteX7" fmla="*/ 5110029 w 5183186"/>
                <a:gd name="connsiteY7" fmla="*/ 5098175 h 6898034"/>
                <a:gd name="connsiteX8" fmla="*/ 5183186 w 5183186"/>
                <a:gd name="connsiteY8" fmla="*/ 5062933 h 6898034"/>
                <a:gd name="connsiteX9" fmla="*/ 5183186 w 5183186"/>
                <a:gd name="connsiteY9" fmla="*/ 6898034 h 6898034"/>
                <a:gd name="connsiteX10" fmla="*/ 1350089 w 5183186"/>
                <a:gd name="connsiteY10" fmla="*/ 6898034 h 6898034"/>
                <a:gd name="connsiteX11" fmla="*/ 1321439 w 5183186"/>
                <a:gd name="connsiteY11" fmla="*/ 6871995 h 6898034"/>
                <a:gd name="connsiteX12" fmla="*/ 0 w 5183186"/>
                <a:gd name="connsiteY12" fmla="*/ 3681759 h 6898034"/>
                <a:gd name="connsiteX13" fmla="*/ 1641830 w 5183186"/>
                <a:gd name="connsiteY13" fmla="*/ 200332 h 6898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183186" h="6898034">
                  <a:moveTo>
                    <a:pt x="1909729" y="0"/>
                  </a:moveTo>
                  <a:lnTo>
                    <a:pt x="5183186" y="0"/>
                  </a:lnTo>
                  <a:lnTo>
                    <a:pt x="5183186" y="2300585"/>
                  </a:lnTo>
                  <a:lnTo>
                    <a:pt x="5110029" y="2265344"/>
                  </a:lnTo>
                  <a:cubicBezTo>
                    <a:pt x="4926119" y="2187556"/>
                    <a:pt x="4723920" y="2144541"/>
                    <a:pt x="4511674" y="2144541"/>
                  </a:cubicBezTo>
                  <a:cubicBezTo>
                    <a:pt x="3662692" y="2144541"/>
                    <a:pt x="2974456" y="2832777"/>
                    <a:pt x="2974456" y="3681759"/>
                  </a:cubicBezTo>
                  <a:cubicBezTo>
                    <a:pt x="2974456" y="4530741"/>
                    <a:pt x="3662692" y="5218977"/>
                    <a:pt x="4511674" y="5218977"/>
                  </a:cubicBezTo>
                  <a:cubicBezTo>
                    <a:pt x="4723920" y="5218977"/>
                    <a:pt x="4926119" y="5175962"/>
                    <a:pt x="5110029" y="5098175"/>
                  </a:cubicBezTo>
                  <a:lnTo>
                    <a:pt x="5183186" y="5062933"/>
                  </a:lnTo>
                  <a:lnTo>
                    <a:pt x="5183186" y="6898034"/>
                  </a:lnTo>
                  <a:lnTo>
                    <a:pt x="1350089" y="6898034"/>
                  </a:lnTo>
                  <a:lnTo>
                    <a:pt x="1321439" y="6871995"/>
                  </a:lnTo>
                  <a:cubicBezTo>
                    <a:pt x="504987" y="6055543"/>
                    <a:pt x="0" y="4927624"/>
                    <a:pt x="0" y="3681759"/>
                  </a:cubicBezTo>
                  <a:cubicBezTo>
                    <a:pt x="0" y="2280162"/>
                    <a:pt x="639124" y="1027839"/>
                    <a:pt x="1641830" y="200332"/>
                  </a:cubicBezTo>
                  <a:close/>
                </a:path>
              </a:pathLst>
            </a:custGeom>
            <a:gradFill>
              <a:gsLst>
                <a:gs pos="100000">
                  <a:srgbClr val="ED4856"/>
                </a:gs>
                <a:gs pos="0">
                  <a:srgbClr val="ED9739">
                    <a:alpha val="40000"/>
                  </a:srgb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13" name="标题 1"/>
          <p:cNvSpPr>
            <a:spLocks noGrp="1"/>
          </p:cNvSpPr>
          <p:nvPr userDrawn="1">
            <p:ph type="ctrTitle" hasCustomPrompt="1"/>
          </p:nvPr>
        </p:nvSpPr>
        <p:spPr>
          <a:xfrm>
            <a:off x="671511" y="1962377"/>
            <a:ext cx="10600643" cy="1621509"/>
          </a:xfrm>
        </p:spPr>
        <p:txBody>
          <a:bodyPr anchor="b">
            <a:normAutofit/>
          </a:bodyPr>
          <a:lstStyle>
            <a:lvl1pPr marL="0" indent="0" algn="r">
              <a:buFont typeface="Arial" panose="020B0604020202020204" pitchFamily="34" charset="0"/>
              <a:buNone/>
              <a:defRPr sz="3200">
                <a:solidFill>
                  <a:schemeClr val="tx1"/>
                </a:solidFill>
              </a:defRPr>
            </a:lvl1pPr>
          </a:lstStyle>
          <a:p>
            <a:r>
              <a:rPr lang="en-US" altLang="zh-CN" dirty="0"/>
              <a:t>Conclusion</a:t>
            </a:r>
            <a:endParaRPr lang="zh-CN" altLang="en-US" dirty="0"/>
          </a:p>
        </p:txBody>
      </p:sp>
      <p:sp>
        <p:nvSpPr>
          <p:cNvPr id="15" name="文本占位符 62"/>
          <p:cNvSpPr>
            <a:spLocks noGrp="1"/>
          </p:cNvSpPr>
          <p:nvPr userDrawn="1">
            <p:ph type="body" sz="quarter" idx="18" hasCustomPrompt="1"/>
          </p:nvPr>
        </p:nvSpPr>
        <p:spPr>
          <a:xfrm>
            <a:off x="671511" y="4268613"/>
            <a:ext cx="10600643" cy="310871"/>
          </a:xfrm>
        </p:spPr>
        <p:txBody>
          <a:bodyPr vert="horz" lIns="91440" tIns="45720" rIns="91440" bIns="45720" rtlCol="0">
            <a:normAutofit/>
          </a:bodyPr>
          <a:lstStyle>
            <a:lvl1pPr marL="0" indent="0" algn="r">
              <a:buNone/>
              <a:defRPr lang="zh-CN" altLang="en-US" sz="1400" smtClean="0">
                <a:solidFill>
                  <a:schemeClr val="tx1"/>
                </a:solidFill>
              </a:defRPr>
            </a:lvl1pPr>
            <a:lvl2pPr>
              <a:defRPr lang="zh-CN" altLang="en-US" sz="2000" smtClean="0"/>
            </a:lvl2pPr>
            <a:lvl3pPr>
              <a:defRPr lang="zh-CN" altLang="en-US" sz="1800" smtClean="0"/>
            </a:lvl3pPr>
            <a:lvl4pPr>
              <a:defRPr lang="zh-CN" altLang="en-US" sz="1600" smtClean="0"/>
            </a:lvl4pPr>
            <a:lvl5pPr>
              <a:defRPr lang="zh-CN" altLang="en-US" sz="1600"/>
            </a:lvl5pPr>
          </a:lstStyle>
          <a:p>
            <a:pPr marL="228600" marR="0" lvl="0" indent="-228600" fontAlgn="auto">
              <a:spcAft>
                <a:spcPts val="0"/>
              </a:spcAft>
              <a:buClrTx/>
              <a:buSzTx/>
            </a:pPr>
            <a:r>
              <a:rPr lang="en-US" altLang="zh-CN" dirty="0"/>
              <a:t>Data</a:t>
            </a:r>
          </a:p>
        </p:txBody>
      </p:sp>
      <p:sp>
        <p:nvSpPr>
          <p:cNvPr id="6" name="文本占位符 13"/>
          <p:cNvSpPr>
            <a:spLocks noGrp="1"/>
          </p:cNvSpPr>
          <p:nvPr>
            <p:ph type="body" sz="quarter" idx="10" hasCustomPrompt="1"/>
          </p:nvPr>
        </p:nvSpPr>
        <p:spPr>
          <a:xfrm>
            <a:off x="671513" y="3972342"/>
            <a:ext cx="10600643" cy="296271"/>
          </a:xfrm>
        </p:spPr>
        <p:txBody>
          <a:bodyPr vert="horz" anchor="ctr">
            <a:noAutofit/>
          </a:bodyPr>
          <a:lstStyle>
            <a:lvl1pPr marL="0" indent="0" algn="r">
              <a:buNone/>
              <a:defRPr sz="1400" b="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ltLang="zh-CN" dirty="0"/>
              <a:t>Signature</a:t>
            </a:r>
          </a:p>
        </p:txBody>
      </p:sp>
    </p:spTree>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6"/>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5AF1E962-CBC0-4AF7-A37A-31F553B08EB3}" type="datetimeFigureOut">
              <a:rPr lang="zh-CN" altLang="en-US" smtClean="0"/>
              <a:t>2023/5/17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B5B6739-DE17-4A30-978A-77725A05D5BC}" type="slidenum">
              <a:rPr lang="zh-CN" altLang="en-US" smtClean="0"/>
              <a:t>‹#›</a:t>
            </a:fld>
            <a:endParaRPr lang="zh-CN" altLang="en-US"/>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AF1E962-CBC0-4AF7-A37A-31F553B08EB3}" type="datetimeFigureOut">
              <a:rPr lang="zh-CN" altLang="en-US" smtClean="0"/>
              <a:t>2023/5/17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B5B6739-DE17-4A30-978A-77725A05D5BC}" type="slidenum">
              <a:rPr lang="zh-CN" altLang="en-US" smtClean="0"/>
              <a:t>‹#›</a:t>
            </a:fld>
            <a:endParaRPr lang="zh-CN" altLang="en-US"/>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5AF1E962-CBC0-4AF7-A37A-31F553B08EB3}" type="datetimeFigureOut">
              <a:rPr lang="zh-CN" altLang="en-US" smtClean="0"/>
              <a:t>2023/5/17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B5B6739-DE17-4A30-978A-77725A05D5BC}" type="slidenum">
              <a:rPr lang="zh-CN" altLang="en-US" smtClean="0"/>
              <a:t>‹#›</a:t>
            </a:fld>
            <a:endParaRPr lang="zh-CN" altLang="en-US"/>
          </a:p>
        </p:txBody>
      </p:sp>
    </p:spTree>
  </p:cSld>
  <p:clrMapOvr>
    <a:masterClrMapping/>
  </p:clrMapOvr>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theme" Target="../theme/theme2.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slideLayout" Target="../slideLayouts/slideLayout18.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69924" y="1"/>
            <a:ext cx="10850563" cy="1028699"/>
          </a:xfrm>
          <a:prstGeom prst="rect">
            <a:avLst/>
          </a:prstGeom>
        </p:spPr>
        <p:txBody>
          <a:bodyPr vert="horz" lIns="91440" tIns="45720" rIns="91440" bIns="45720" rtlCol="0" anchor="b">
            <a:normAutofit/>
          </a:bodyPr>
          <a:lstStyle/>
          <a:p>
            <a:r>
              <a:rPr lang="en-US" altLang="zh-CN" dirty="0"/>
              <a:t>Click to edit Master title style</a:t>
            </a:r>
            <a:endParaRPr lang="zh-CN" altLang="en-US" dirty="0"/>
          </a:p>
        </p:txBody>
      </p:sp>
      <p:sp>
        <p:nvSpPr>
          <p:cNvPr id="3" name="文本占位符 2"/>
          <p:cNvSpPr>
            <a:spLocks noGrp="1"/>
          </p:cNvSpPr>
          <p:nvPr>
            <p:ph type="body" idx="1"/>
          </p:nvPr>
        </p:nvSpPr>
        <p:spPr>
          <a:xfrm>
            <a:off x="669924" y="1123950"/>
            <a:ext cx="10850563" cy="5019675"/>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zh-CN" altLang="en-US" dirty="0"/>
          </a:p>
        </p:txBody>
      </p:sp>
      <p:cxnSp>
        <p:nvCxnSpPr>
          <p:cNvPr id="7" name="直接连接符 6"/>
          <p:cNvCxnSpPr/>
          <p:nvPr userDrawn="1"/>
        </p:nvCxnSpPr>
        <p:spPr>
          <a:xfrm>
            <a:off x="669924" y="1028700"/>
            <a:ext cx="10850563" cy="0"/>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8" name="日期占位符 3"/>
          <p:cNvSpPr>
            <a:spLocks noGrp="1"/>
          </p:cNvSpPr>
          <p:nvPr>
            <p:ph type="dt" sz="half" idx="2"/>
          </p:nvPr>
        </p:nvSpPr>
        <p:spPr>
          <a:xfrm>
            <a:off x="5401732" y="6240463"/>
            <a:ext cx="1388536" cy="206381"/>
          </a:xfrm>
          <a:prstGeom prst="rect">
            <a:avLst/>
          </a:prstGeom>
        </p:spPr>
        <p:txBody>
          <a:bodyPr vert="horz" lIns="91440" tIns="45720" rIns="91440" bIns="45720" rtlCol="0" anchor="ctr"/>
          <a:lstStyle>
            <a:lvl1pPr algn="ctr">
              <a:defRPr sz="1000">
                <a:solidFill>
                  <a:schemeClr val="tx1">
                    <a:lumMod val="50000"/>
                    <a:lumOff val="50000"/>
                  </a:schemeClr>
                </a:solidFill>
              </a:defRPr>
            </a:lvl1pPr>
          </a:lstStyle>
          <a:p>
            <a:fld id="{6489D9C7-5DC6-4263-87FF-7C99F6FB63C3}" type="datetime1">
              <a:rPr lang="zh-CN" altLang="en-US" smtClean="0"/>
              <a:t>2023/5/17</a:t>
            </a:fld>
            <a:endParaRPr lang="zh-CN" altLang="en-US"/>
          </a:p>
        </p:txBody>
      </p:sp>
      <p:sp>
        <p:nvSpPr>
          <p:cNvPr id="9" name="页脚占位符 4"/>
          <p:cNvSpPr>
            <a:spLocks noGrp="1"/>
          </p:cNvSpPr>
          <p:nvPr>
            <p:ph type="ftr" sz="quarter" idx="3"/>
          </p:nvPr>
        </p:nvSpPr>
        <p:spPr>
          <a:xfrm>
            <a:off x="669924" y="6240463"/>
            <a:ext cx="4140201" cy="206381"/>
          </a:xfrm>
          <a:prstGeom prst="rect">
            <a:avLst/>
          </a:prstGeom>
        </p:spPr>
        <p:txBody>
          <a:bodyPr vert="horz" lIns="91440" tIns="45720" rIns="91440" bIns="45720" rtlCol="0" anchor="ctr"/>
          <a:lstStyle>
            <a:lvl1pPr algn="l">
              <a:defRPr sz="1000">
                <a:solidFill>
                  <a:schemeClr val="tx1">
                    <a:lumMod val="50000"/>
                    <a:lumOff val="50000"/>
                  </a:schemeClr>
                </a:solidFill>
              </a:defRPr>
            </a:lvl1pPr>
          </a:lstStyle>
          <a:p>
            <a:r>
              <a:rPr lang="en-US" altLang="zh-CN" dirty="0"/>
              <a:t>www.islide.cc</a:t>
            </a:r>
            <a:endParaRPr lang="zh-CN" altLang="en-US" dirty="0"/>
          </a:p>
        </p:txBody>
      </p:sp>
      <p:sp>
        <p:nvSpPr>
          <p:cNvPr id="10" name="灯片编号占位符 5"/>
          <p:cNvSpPr>
            <a:spLocks noGrp="1"/>
          </p:cNvSpPr>
          <p:nvPr>
            <p:ph type="sldNum" sz="quarter" idx="4"/>
          </p:nvPr>
        </p:nvSpPr>
        <p:spPr>
          <a:xfrm>
            <a:off x="8610599" y="6240463"/>
            <a:ext cx="2909888" cy="206381"/>
          </a:xfrm>
          <a:prstGeom prst="rect">
            <a:avLst/>
          </a:prstGeom>
        </p:spPr>
        <p:txBody>
          <a:bodyPr vert="horz" lIns="91440" tIns="45720" rIns="91440" bIns="45720" rtlCol="0" anchor="ctr"/>
          <a:lstStyle>
            <a:lvl1pPr algn="r">
              <a:defRPr sz="1000">
                <a:solidFill>
                  <a:schemeClr val="tx1">
                    <a:lumMod val="50000"/>
                    <a:lumOff val="50000"/>
                  </a:schemeClr>
                </a:solidFill>
              </a:defRPr>
            </a:lvl1pPr>
          </a:lstStyle>
          <a:p>
            <a:fld id="{5DD3DB80-B894-403A-B48E-6FDC1A72010E}"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Lst>
  <p:hf hdr="0" dt="0"/>
  <p:txStyles>
    <p:title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F1E962-CBC0-4AF7-A37A-31F553B08EB3}" type="datetimeFigureOut">
              <a:rPr lang="zh-CN" altLang="en-US" smtClean="0"/>
              <a:t>2023/5/17</a:t>
            </a:fld>
            <a:endParaRPr lang="zh-CN" altLang="en-US"/>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5B6739-DE17-4A30-978A-77725A05D5BC}"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56" r:id="rId1"/>
    <p:sldLayoutId id="2147483657" r:id="rId2"/>
    <p:sldLayoutId id="2147483658" r:id="rId3"/>
    <p:sldLayoutId id="2147483659" r:id="rId4"/>
    <p:sldLayoutId id="2147483660" r:id="rId5"/>
    <p:sldLayoutId id="2147483661" r:id="rId6"/>
    <p:sldLayoutId id="2147483662" r:id="rId7"/>
    <p:sldLayoutId id="2147483663" r:id="rId8"/>
    <p:sldLayoutId id="2147483664" r:id="rId9"/>
    <p:sldLayoutId id="2147483665" r:id="rId10"/>
    <p:sldLayoutId id="2147483666" r:id="rId11"/>
    <p:sldLayoutId id="2147483667" r:id="rId12"/>
  </p:sldLayoutIdLst>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png"/><Relationship Id="rId3" Type="http://schemas.microsoft.com/office/2007/relationships/media" Target="../media/media1.mp3"/><Relationship Id="rId7" Type="http://schemas.openxmlformats.org/officeDocument/2006/relationships/image" Target="../media/image2.pn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notesSlide" Target="../notesSlides/notesSlide1.xml"/><Relationship Id="rId5" Type="http://schemas.openxmlformats.org/officeDocument/2006/relationships/slideLayout" Target="../slideLayouts/slideLayout13.xml"/><Relationship Id="rId4" Type="http://schemas.openxmlformats.org/officeDocument/2006/relationships/audio" Target="../media/media1.mp3"/></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3.png"/><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17.png"/><Relationship Id="rId5" Type="http://schemas.openxmlformats.org/officeDocument/2006/relationships/image" Target="../media/image2.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image" Target="../media/image2.png"/><Relationship Id="rId3" Type="http://schemas.microsoft.com/office/2007/relationships/media" Target="../media/media11.mp3"/><Relationship Id="rId7" Type="http://schemas.openxmlformats.org/officeDocument/2006/relationships/image" Target="../media/image18.png"/><Relationship Id="rId2" Type="http://schemas.openxmlformats.org/officeDocument/2006/relationships/tags" Target="../tags/tag16.xml"/><Relationship Id="rId1" Type="http://schemas.openxmlformats.org/officeDocument/2006/relationships/tags" Target="../tags/tag15.xml"/><Relationship Id="rId6" Type="http://schemas.openxmlformats.org/officeDocument/2006/relationships/notesSlide" Target="../notesSlides/notesSlide11.xml"/><Relationship Id="rId5" Type="http://schemas.openxmlformats.org/officeDocument/2006/relationships/slideLayout" Target="../slideLayouts/slideLayout4.xml"/><Relationship Id="rId10" Type="http://schemas.openxmlformats.org/officeDocument/2006/relationships/image" Target="../media/image3.png"/><Relationship Id="rId4" Type="http://schemas.openxmlformats.org/officeDocument/2006/relationships/audio" Target="../media/media11.mp3"/><Relationship Id="rId9" Type="http://schemas.openxmlformats.org/officeDocument/2006/relationships/hyperlink" Target="file:///D:\2022&#24180;&#24037;&#20316;\GB%2023350%20&#38480;&#21046;&#21830;&#21697;&#36807;&#24230;&#21253;&#35013;&#35201;&#27714;%20&#26376;&#39292;&#21644;&#31933;&#23376;\GB%2023350%20&#23459;&#36143;&#26377;&#20851;%202022&#24180;7&#26376;\&#12298;&#38480;&#21046;&#21830;&#21697;&#36807;&#24230;&#21253;&#35013;&#35201;&#27714;%20%20&#39135;&#21697;&#21644;&#21270;&#22918;&#21697;&#12299;&#26631;&#20934;&#35299;&#35835;&#21450;&#30456;&#20851;&#25991;&#20214;20220718\&#39135;&#21697;&#29983;&#20135;&#35768;&#21487;&#20998;&#31867;&#30446;&#24405;.docx" TargetMode="Externa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4.xml"/><Relationship Id="rId7" Type="http://schemas.openxmlformats.org/officeDocument/2006/relationships/image" Target="../media/image2.png"/><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4.xml"/><Relationship Id="rId7" Type="http://schemas.openxmlformats.org/officeDocument/2006/relationships/image" Target="../media/image23.png"/><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image" Target="../media/image22.png"/><Relationship Id="rId5" Type="http://schemas.openxmlformats.org/officeDocument/2006/relationships/image" Target="../media/image21.png"/><Relationship Id="rId10" Type="http://schemas.openxmlformats.org/officeDocument/2006/relationships/image" Target="../media/image3.png"/><Relationship Id="rId4" Type="http://schemas.openxmlformats.org/officeDocument/2006/relationships/notesSlide" Target="../notesSlides/notesSlide15.xml"/><Relationship Id="rId9" Type="http://schemas.openxmlformats.org/officeDocument/2006/relationships/image" Target="../media/image24.jpeg"/></Relationships>
</file>

<file path=ppt/slides/_rels/slide1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slideLayout" Target="../slideLayouts/slideLayout4.xml"/><Relationship Id="rId7" Type="http://schemas.openxmlformats.org/officeDocument/2006/relationships/image" Target="../media/image27.png"/><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image" Target="../media/image26.png"/><Relationship Id="rId11" Type="http://schemas.openxmlformats.org/officeDocument/2006/relationships/image" Target="../media/image3.png"/><Relationship Id="rId5" Type="http://schemas.openxmlformats.org/officeDocument/2006/relationships/image" Target="../media/image25.jpeg"/><Relationship Id="rId10" Type="http://schemas.openxmlformats.org/officeDocument/2006/relationships/image" Target="../media/image2.png"/><Relationship Id="rId4" Type="http://schemas.openxmlformats.org/officeDocument/2006/relationships/notesSlide" Target="../notesSlides/notesSlide16.xml"/><Relationship Id="rId9" Type="http://schemas.openxmlformats.org/officeDocument/2006/relationships/image" Target="../media/image29.png"/></Relationships>
</file>

<file path=ppt/slides/_rels/slide17.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slideLayout" Target="../slideLayouts/slideLayout4.xml"/><Relationship Id="rId7" Type="http://schemas.openxmlformats.org/officeDocument/2006/relationships/image" Target="../media/image31.jpeg"/><Relationship Id="rId2" Type="http://schemas.openxmlformats.org/officeDocument/2006/relationships/audio" Target="../media/media17.mp3"/><Relationship Id="rId1" Type="http://schemas.microsoft.com/office/2007/relationships/media" Target="../media/media17.mp3"/><Relationship Id="rId6" Type="http://schemas.openxmlformats.org/officeDocument/2006/relationships/image" Target="../media/image30.jpeg"/><Relationship Id="rId5" Type="http://schemas.openxmlformats.org/officeDocument/2006/relationships/image" Target="../media/image2.png"/><Relationship Id="rId4" Type="http://schemas.openxmlformats.org/officeDocument/2006/relationships/notesSlide" Target="../notesSlides/notesSlide17.xml"/><Relationship Id="rId9"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8.mp3"/><Relationship Id="rId1" Type="http://schemas.microsoft.com/office/2007/relationships/media" Target="../media/media18.mp3"/><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3.png"/><Relationship Id="rId2" Type="http://schemas.openxmlformats.org/officeDocument/2006/relationships/audio" Target="../media/media19.mp3"/><Relationship Id="rId1" Type="http://schemas.microsoft.com/office/2007/relationships/media" Target="../media/media19.mp3"/><Relationship Id="rId6" Type="http://schemas.openxmlformats.org/officeDocument/2006/relationships/slide" Target="slide21.xml"/><Relationship Id="rId5" Type="http://schemas.openxmlformats.org/officeDocument/2006/relationships/image" Target="../media/image2.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2.mp3"/><Relationship Id="rId7" Type="http://schemas.openxmlformats.org/officeDocument/2006/relationships/image" Target="../media/image5.svg"/><Relationship Id="rId2" Type="http://schemas.microsoft.com/office/2007/relationships/media" Target="../media/media2.mp3"/><Relationship Id="rId1" Type="http://schemas.openxmlformats.org/officeDocument/2006/relationships/tags" Target="../tags/tag4.xml"/><Relationship Id="rId6" Type="http://schemas.openxmlformats.org/officeDocument/2006/relationships/image" Target="../media/image4.png"/><Relationship Id="rId5" Type="http://schemas.openxmlformats.org/officeDocument/2006/relationships/notesSlide" Target="../notesSlides/notesSlide2.xml"/><Relationship Id="rId4"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4.xml"/><Relationship Id="rId7" Type="http://schemas.openxmlformats.org/officeDocument/2006/relationships/image" Target="../media/image35.png"/><Relationship Id="rId2" Type="http://schemas.openxmlformats.org/officeDocument/2006/relationships/audio" Target="../media/media20.mp3"/><Relationship Id="rId1" Type="http://schemas.microsoft.com/office/2007/relationships/media" Target="../media/media20.mp3"/><Relationship Id="rId6" Type="http://schemas.openxmlformats.org/officeDocument/2006/relationships/image" Target="../media/image34.png"/><Relationship Id="rId5" Type="http://schemas.openxmlformats.org/officeDocument/2006/relationships/image" Target="../media/image33.png"/><Relationship Id="rId10" Type="http://schemas.openxmlformats.org/officeDocument/2006/relationships/image" Target="../media/image3.png"/><Relationship Id="rId4" Type="http://schemas.openxmlformats.org/officeDocument/2006/relationships/notesSlide" Target="../notesSlides/notesSlide20.xml"/><Relationship Id="rId9" Type="http://schemas.openxmlformats.org/officeDocument/2006/relationships/image" Target="../media/image36.png"/></Relationships>
</file>

<file path=ppt/slides/_rels/slide21.xml.rels><?xml version="1.0" encoding="UTF-8" standalone="yes"?>
<Relationships xmlns="http://schemas.openxmlformats.org/package/2006/relationships"><Relationship Id="rId3" Type="http://schemas.openxmlformats.org/officeDocument/2006/relationships/audio" Target="../media/media21.mp3"/><Relationship Id="rId7" Type="http://schemas.openxmlformats.org/officeDocument/2006/relationships/image" Target="../media/image3.png"/><Relationship Id="rId2" Type="http://schemas.microsoft.com/office/2007/relationships/media" Target="../media/media21.mp3"/><Relationship Id="rId1" Type="http://schemas.openxmlformats.org/officeDocument/2006/relationships/tags" Target="../tags/tag17.xml"/><Relationship Id="rId6" Type="http://schemas.openxmlformats.org/officeDocument/2006/relationships/image" Target="../media/image2.png"/><Relationship Id="rId5" Type="http://schemas.openxmlformats.org/officeDocument/2006/relationships/notesSlide" Target="../notesSlides/notesSlide21.xml"/><Relationship Id="rId4"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audio" Target="../media/media22.mp3"/><Relationship Id="rId7" Type="http://schemas.openxmlformats.org/officeDocument/2006/relationships/image" Target="../media/image37.png"/><Relationship Id="rId2" Type="http://schemas.microsoft.com/office/2007/relationships/media" Target="../media/media22.mp3"/><Relationship Id="rId1" Type="http://schemas.openxmlformats.org/officeDocument/2006/relationships/tags" Target="../tags/tag18.xml"/><Relationship Id="rId6" Type="http://schemas.openxmlformats.org/officeDocument/2006/relationships/image" Target="../media/image2.png"/><Relationship Id="rId5" Type="http://schemas.openxmlformats.org/officeDocument/2006/relationships/notesSlide" Target="../notesSlides/notesSlide22.xml"/><Relationship Id="rId4" Type="http://schemas.openxmlformats.org/officeDocument/2006/relationships/slideLayout" Target="../slideLayouts/slideLayout4.xml"/><Relationship Id="rId9" Type="http://schemas.openxmlformats.org/officeDocument/2006/relationships/image" Target="../media/image3.png"/></Relationships>
</file>

<file path=ppt/slides/_rels/slide23.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slideLayout" Target="../slideLayouts/slideLayout4.xml"/><Relationship Id="rId7" Type="http://schemas.openxmlformats.org/officeDocument/2006/relationships/image" Target="../media/image40.png"/><Relationship Id="rId2" Type="http://schemas.openxmlformats.org/officeDocument/2006/relationships/audio" Target="../media/media23.mp3"/><Relationship Id="rId1" Type="http://schemas.microsoft.com/office/2007/relationships/media" Target="../media/media23.mp3"/><Relationship Id="rId6" Type="http://schemas.openxmlformats.org/officeDocument/2006/relationships/image" Target="../media/image2.png"/><Relationship Id="rId5" Type="http://schemas.openxmlformats.org/officeDocument/2006/relationships/image" Target="../media/image39.png"/><Relationship Id="rId4" Type="http://schemas.openxmlformats.org/officeDocument/2006/relationships/notesSlide" Target="../notesSlides/notesSlide23.xml"/><Relationship Id="rId9"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4.mp3"/><Relationship Id="rId1" Type="http://schemas.microsoft.com/office/2007/relationships/media" Target="../media/media24.mp3"/><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slideLayout" Target="../slideLayouts/slideLayout4.xml"/><Relationship Id="rId7" Type="http://schemas.openxmlformats.org/officeDocument/2006/relationships/image" Target="../media/image44.png"/><Relationship Id="rId2" Type="http://schemas.openxmlformats.org/officeDocument/2006/relationships/audio" Target="../media/media25.mp3"/><Relationship Id="rId1" Type="http://schemas.microsoft.com/office/2007/relationships/media" Target="../media/media25.mp3"/><Relationship Id="rId6" Type="http://schemas.openxmlformats.org/officeDocument/2006/relationships/image" Target="../media/image43.png"/><Relationship Id="rId5" Type="http://schemas.openxmlformats.org/officeDocument/2006/relationships/image" Target="../media/image42.png"/><Relationship Id="rId10" Type="http://schemas.openxmlformats.org/officeDocument/2006/relationships/image" Target="../media/image3.png"/><Relationship Id="rId4" Type="http://schemas.openxmlformats.org/officeDocument/2006/relationships/notesSlide" Target="../notesSlides/notesSlide25.xml"/><Relationship Id="rId9" Type="http://schemas.openxmlformats.org/officeDocument/2006/relationships/image" Target="../media/image2.png"/></Relationships>
</file>

<file path=ppt/slides/_rels/slide2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4.xml"/><Relationship Id="rId7" Type="http://schemas.openxmlformats.org/officeDocument/2006/relationships/image" Target="../media/image48.png"/><Relationship Id="rId2" Type="http://schemas.openxmlformats.org/officeDocument/2006/relationships/audio" Target="../media/media26.mp3"/><Relationship Id="rId1" Type="http://schemas.microsoft.com/office/2007/relationships/media" Target="../media/media26.mp3"/><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notesSlide" Target="../notesSlides/notesSlide26.xml"/><Relationship Id="rId9" Type="http://schemas.openxmlformats.org/officeDocument/2006/relationships/image" Target="../media/image3.png"/></Relationships>
</file>

<file path=ppt/slides/_rels/slide2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4.xml"/><Relationship Id="rId7" Type="http://schemas.openxmlformats.org/officeDocument/2006/relationships/image" Target="../media/image2.png"/><Relationship Id="rId2" Type="http://schemas.openxmlformats.org/officeDocument/2006/relationships/audio" Target="../media/media27.mp3"/><Relationship Id="rId1" Type="http://schemas.microsoft.com/office/2007/relationships/media" Target="../media/media27.mp3"/><Relationship Id="rId6" Type="http://schemas.openxmlformats.org/officeDocument/2006/relationships/image" Target="../media/image49.png"/><Relationship Id="rId5" Type="http://schemas.openxmlformats.org/officeDocument/2006/relationships/image" Target="../media/image480.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8" Type="http://schemas.openxmlformats.org/officeDocument/2006/relationships/image" Target="../media/image49.jpeg"/><Relationship Id="rId3" Type="http://schemas.microsoft.com/office/2007/relationships/media" Target="../media/media28.mp3"/><Relationship Id="rId7" Type="http://schemas.openxmlformats.org/officeDocument/2006/relationships/image" Target="../media/image2.png"/><Relationship Id="rId2" Type="http://schemas.openxmlformats.org/officeDocument/2006/relationships/tags" Target="../tags/tag20.xml"/><Relationship Id="rId1" Type="http://schemas.openxmlformats.org/officeDocument/2006/relationships/tags" Target="../tags/tag19.xml"/><Relationship Id="rId6" Type="http://schemas.openxmlformats.org/officeDocument/2006/relationships/notesSlide" Target="../notesSlides/notesSlide28.xml"/><Relationship Id="rId5" Type="http://schemas.openxmlformats.org/officeDocument/2006/relationships/slideLayout" Target="../slideLayouts/slideLayout4.xml"/><Relationship Id="rId10" Type="http://schemas.openxmlformats.org/officeDocument/2006/relationships/image" Target="../media/image3.png"/><Relationship Id="rId4" Type="http://schemas.openxmlformats.org/officeDocument/2006/relationships/audio" Target="../media/media28.mp3"/><Relationship Id="rId9" Type="http://schemas.openxmlformats.org/officeDocument/2006/relationships/image" Target="../media/image50.jpe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9.mp3"/><Relationship Id="rId1" Type="http://schemas.microsoft.com/office/2007/relationships/media" Target="../media/media29.mp3"/><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3.mp3"/><Relationship Id="rId7" Type="http://schemas.openxmlformats.org/officeDocument/2006/relationships/image" Target="../media/image6.png"/><Relationship Id="rId2" Type="http://schemas.microsoft.com/office/2007/relationships/media" Target="../media/media3.mp3"/><Relationship Id="rId1" Type="http://schemas.openxmlformats.org/officeDocument/2006/relationships/tags" Target="../tags/tag5.xml"/><Relationship Id="rId6" Type="http://schemas.openxmlformats.org/officeDocument/2006/relationships/image" Target="../media/image2.png"/><Relationship Id="rId5" Type="http://schemas.openxmlformats.org/officeDocument/2006/relationships/notesSlide" Target="../notesSlides/notesSlide3.xml"/><Relationship Id="rId4"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30.mp3"/><Relationship Id="rId7" Type="http://schemas.openxmlformats.org/officeDocument/2006/relationships/image" Target="../media/image51.png"/><Relationship Id="rId2" Type="http://schemas.microsoft.com/office/2007/relationships/media" Target="../media/media30.mp3"/><Relationship Id="rId1" Type="http://schemas.openxmlformats.org/officeDocument/2006/relationships/tags" Target="../tags/tag21.xml"/><Relationship Id="rId6" Type="http://schemas.openxmlformats.org/officeDocument/2006/relationships/tags" Target="../tags/tag21.xml"/><Relationship Id="rId5" Type="http://schemas.openxmlformats.org/officeDocument/2006/relationships/notesSlide" Target="../notesSlides/notesSlide30.xml"/><Relationship Id="rId4" Type="http://schemas.openxmlformats.org/officeDocument/2006/relationships/slideLayout" Target="../slideLayouts/slideLayout4.xml"/><Relationship Id="rId9" Type="http://schemas.openxmlformats.org/officeDocument/2006/relationships/image" Target="../media/image3.png"/></Relationships>
</file>

<file path=ppt/slides/_rels/slide3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31.mp3"/><Relationship Id="rId7" Type="http://schemas.openxmlformats.org/officeDocument/2006/relationships/image" Target="../media/image50.png"/><Relationship Id="rId2" Type="http://schemas.microsoft.com/office/2007/relationships/media" Target="../media/media31.mp3"/><Relationship Id="rId1" Type="http://schemas.openxmlformats.org/officeDocument/2006/relationships/tags" Target="../tags/tag22.xml"/><Relationship Id="rId6" Type="http://schemas.openxmlformats.org/officeDocument/2006/relationships/tags" Target="../tags/tag22.xml"/><Relationship Id="rId5" Type="http://schemas.openxmlformats.org/officeDocument/2006/relationships/notesSlide" Target="../notesSlides/notesSlide31.xml"/><Relationship Id="rId4" Type="http://schemas.openxmlformats.org/officeDocument/2006/relationships/slideLayout" Target="../slideLayouts/slideLayout4.xml"/><Relationship Id="rId9" Type="http://schemas.openxmlformats.org/officeDocument/2006/relationships/image" Target="../media/image3.png"/></Relationships>
</file>

<file path=ppt/slides/_rels/slide3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32.mp3"/><Relationship Id="rId7" Type="http://schemas.openxmlformats.org/officeDocument/2006/relationships/image" Target="../media/image52.png"/><Relationship Id="rId2" Type="http://schemas.microsoft.com/office/2007/relationships/media" Target="../media/media32.mp3"/><Relationship Id="rId1" Type="http://schemas.openxmlformats.org/officeDocument/2006/relationships/tags" Target="../tags/tag23.xml"/><Relationship Id="rId6" Type="http://schemas.openxmlformats.org/officeDocument/2006/relationships/tags" Target="../tags/tag23.xml"/><Relationship Id="rId5" Type="http://schemas.openxmlformats.org/officeDocument/2006/relationships/notesSlide" Target="../notesSlides/notesSlide32.xml"/><Relationship Id="rId4" Type="http://schemas.openxmlformats.org/officeDocument/2006/relationships/slideLayout" Target="../slideLayouts/slideLayout4.xml"/><Relationship Id="rId9" Type="http://schemas.openxmlformats.org/officeDocument/2006/relationships/image" Target="../media/image3.png"/></Relationships>
</file>

<file path=ppt/slides/_rels/slide3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33.mp3"/><Relationship Id="rId7" Type="http://schemas.openxmlformats.org/officeDocument/2006/relationships/image" Target="../media/image53.png"/><Relationship Id="rId2" Type="http://schemas.microsoft.com/office/2007/relationships/media" Target="../media/media33.mp3"/><Relationship Id="rId1" Type="http://schemas.openxmlformats.org/officeDocument/2006/relationships/tags" Target="../tags/tag24.xml"/><Relationship Id="rId6" Type="http://schemas.openxmlformats.org/officeDocument/2006/relationships/tags" Target="../tags/tag24.xml"/><Relationship Id="rId5" Type="http://schemas.openxmlformats.org/officeDocument/2006/relationships/notesSlide" Target="../notesSlides/notesSlide33.xml"/><Relationship Id="rId4" Type="http://schemas.openxmlformats.org/officeDocument/2006/relationships/slideLayout" Target="../slideLayouts/slideLayout4.xml"/><Relationship Id="rId9" Type="http://schemas.openxmlformats.org/officeDocument/2006/relationships/image" Target="../media/image3.png"/></Relationships>
</file>

<file path=ppt/slides/_rels/slide34.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slideLayout" Target="../slideLayouts/slideLayout4.xml"/><Relationship Id="rId7" Type="http://schemas.openxmlformats.org/officeDocument/2006/relationships/image" Target="../media/image2.png"/><Relationship Id="rId2" Type="http://schemas.openxmlformats.org/officeDocument/2006/relationships/audio" Target="../media/media34.mp3"/><Relationship Id="rId1" Type="http://schemas.microsoft.com/office/2007/relationships/media" Target="../media/media34.mp3"/><Relationship Id="rId6" Type="http://schemas.openxmlformats.org/officeDocument/2006/relationships/image" Target="../media/image40.png"/><Relationship Id="rId5" Type="http://schemas.openxmlformats.org/officeDocument/2006/relationships/image" Target="../media/image54.png"/><Relationship Id="rId4" Type="http://schemas.openxmlformats.org/officeDocument/2006/relationships/notesSlide" Target="../notesSlides/notesSlide34.xml"/><Relationship Id="rId9" Type="http://schemas.openxmlformats.org/officeDocument/2006/relationships/image" Target="../media/image3.png"/></Relationships>
</file>

<file path=ppt/slides/_rels/slide3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4.xml"/><Relationship Id="rId7" Type="http://schemas.openxmlformats.org/officeDocument/2006/relationships/image" Target="../media/image2.png"/><Relationship Id="rId2" Type="http://schemas.openxmlformats.org/officeDocument/2006/relationships/audio" Target="../media/media35.mp3"/><Relationship Id="rId1" Type="http://schemas.microsoft.com/office/2007/relationships/media" Target="../media/media35.mp3"/><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4.xml"/><Relationship Id="rId7" Type="http://schemas.openxmlformats.org/officeDocument/2006/relationships/image" Target="../media/image59.jpeg"/><Relationship Id="rId2" Type="http://schemas.openxmlformats.org/officeDocument/2006/relationships/audio" Target="../media/media36.mp3"/><Relationship Id="rId1" Type="http://schemas.microsoft.com/office/2007/relationships/media" Target="../media/media36.mp3"/><Relationship Id="rId6" Type="http://schemas.openxmlformats.org/officeDocument/2006/relationships/image" Target="../media/image58.jpeg"/><Relationship Id="rId5" Type="http://schemas.openxmlformats.org/officeDocument/2006/relationships/image" Target="../media/image2.pn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4.xml"/><Relationship Id="rId7" Type="http://schemas.openxmlformats.org/officeDocument/2006/relationships/image" Target="../media/image62.png"/><Relationship Id="rId2" Type="http://schemas.openxmlformats.org/officeDocument/2006/relationships/audio" Target="../media/media37.mp3"/><Relationship Id="rId1" Type="http://schemas.microsoft.com/office/2007/relationships/media" Target="../media/media37.mp3"/><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notesSlide" Target="../notesSlides/notesSlide37.xml"/><Relationship Id="rId9" Type="http://schemas.openxmlformats.org/officeDocument/2006/relationships/image" Target="../media/image3.png"/></Relationships>
</file>

<file path=ppt/slides/_rels/slide38.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65.jpeg"/><Relationship Id="rId3" Type="http://schemas.openxmlformats.org/officeDocument/2006/relationships/tags" Target="../tags/tag27.xml"/><Relationship Id="rId7" Type="http://schemas.openxmlformats.org/officeDocument/2006/relationships/notesSlide" Target="../notesSlides/notesSlide38.xml"/><Relationship Id="rId12" Type="http://schemas.openxmlformats.org/officeDocument/2006/relationships/image" Target="../media/image64.jpeg"/><Relationship Id="rId2" Type="http://schemas.openxmlformats.org/officeDocument/2006/relationships/tags" Target="../tags/tag26.xml"/><Relationship Id="rId1" Type="http://schemas.openxmlformats.org/officeDocument/2006/relationships/tags" Target="../tags/tag25.xml"/><Relationship Id="rId6" Type="http://schemas.openxmlformats.org/officeDocument/2006/relationships/slideLayout" Target="../slideLayouts/slideLayout4.xml"/><Relationship Id="rId11" Type="http://schemas.openxmlformats.org/officeDocument/2006/relationships/hyperlink" Target="https://image.baidu.com/search/detail?ct=503316480&amp;z=0&amp;tn=baiduimagedetail&amp;ipn=d&amp;word=%E9%A3%9F%E5%93%81%20%20%E8%83%B6%E5%9B%8A%E5%8C%85%E8%A3%85&amp;step_word=&amp;ie=utf-8&amp;in=&amp;cl=2&amp;lm=-1&amp;st=-1&amp;hd=0&amp;latest=0&amp;copyright=0&amp;cs=3654609275,4207767910&amp;os=3431637636,1821043134&amp;simid=3401104845,266386557&amp;pn=366&amp;rn=1&amp;di=90650&amp;ln=1247&amp;fr=&amp;fmq=1590367954953_R&amp;ic=0&amp;s=undefined&amp;se=&amp;sme=&amp;tab=0&amp;width=&amp;height=&amp;face=undefined&amp;is=0,0&amp;istype=2&amp;ist=&amp;jit=&amp;bdtype=15&amp;spn=0&amp;pi=0&amp;gsm=14a&amp;objurl=http%3A%2F%2Fcbu01.alicdn.com%2Fimg%2Fibank%2F2016%2F567%2F546%2F3174645765_2088150359.400x400.jpg&amp;rpstart=0&amp;rpnum=0&amp;adpicid=0&amp;force=undefined" TargetMode="External"/><Relationship Id="rId5" Type="http://schemas.openxmlformats.org/officeDocument/2006/relationships/audio" Target="../media/media38.mp3"/><Relationship Id="rId10" Type="http://schemas.openxmlformats.org/officeDocument/2006/relationships/image" Target="../media/image63.jpeg"/><Relationship Id="rId4" Type="http://schemas.microsoft.com/office/2007/relationships/media" Target="../media/media38.mp3"/><Relationship Id="rId9" Type="http://schemas.openxmlformats.org/officeDocument/2006/relationships/image" Target="../media/image2.png"/><Relationship Id="rId14" Type="http://schemas.openxmlformats.org/officeDocument/2006/relationships/image" Target="../media/image3.pn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3.png"/><Relationship Id="rId2" Type="http://schemas.openxmlformats.org/officeDocument/2006/relationships/audio" Target="../media/media39.mp3"/><Relationship Id="rId1" Type="http://schemas.microsoft.com/office/2007/relationships/media" Target="../media/media39.mp3"/><Relationship Id="rId6" Type="http://schemas.openxmlformats.org/officeDocument/2006/relationships/image" Target="../media/image2.png"/><Relationship Id="rId5" Type="http://schemas.openxmlformats.org/officeDocument/2006/relationships/image" Target="../media/image66.png"/><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microsoft.com/office/2007/relationships/media" Target="../media/media4.mp3"/><Relationship Id="rId7" Type="http://schemas.openxmlformats.org/officeDocument/2006/relationships/image" Target="../media/image2.png"/><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notesSlide" Target="../notesSlides/notesSlide4.xml"/><Relationship Id="rId5" Type="http://schemas.openxmlformats.org/officeDocument/2006/relationships/slideLayout" Target="../slideLayouts/slideLayout4.xml"/><Relationship Id="rId10" Type="http://schemas.openxmlformats.org/officeDocument/2006/relationships/image" Target="../media/image3.png"/><Relationship Id="rId4" Type="http://schemas.openxmlformats.org/officeDocument/2006/relationships/audio" Target="../media/media4.mp3"/><Relationship Id="rId9" Type="http://schemas.openxmlformats.org/officeDocument/2006/relationships/image" Target="../media/image8.png"/></Relationships>
</file>

<file path=ppt/slides/_rels/slide4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4.xml"/><Relationship Id="rId7" Type="http://schemas.openxmlformats.org/officeDocument/2006/relationships/image" Target="../media/image2.png"/><Relationship Id="rId2" Type="http://schemas.openxmlformats.org/officeDocument/2006/relationships/audio" Target="../media/media40.mp3"/><Relationship Id="rId1" Type="http://schemas.microsoft.com/office/2007/relationships/media" Target="../media/media40.mp3"/><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1.mp3"/><Relationship Id="rId1" Type="http://schemas.microsoft.com/office/2007/relationships/media" Target="../media/media41.mp3"/><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3.png"/><Relationship Id="rId2" Type="http://schemas.openxmlformats.org/officeDocument/2006/relationships/audio" Target="../media/media42.mp3"/><Relationship Id="rId1" Type="http://schemas.microsoft.com/office/2007/relationships/media" Target="../media/media42.mp3"/><Relationship Id="rId6" Type="http://schemas.openxmlformats.org/officeDocument/2006/relationships/image" Target="../media/image2.png"/><Relationship Id="rId5" Type="http://schemas.openxmlformats.org/officeDocument/2006/relationships/image" Target="../media/image71.png"/><Relationship Id="rId4"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3.mp3"/><Relationship Id="rId1" Type="http://schemas.microsoft.com/office/2007/relationships/media" Target="../media/media43.mp3"/><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4.mp3"/><Relationship Id="rId1" Type="http://schemas.microsoft.com/office/2007/relationships/media" Target="../media/media44.mp3"/><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5.mp3"/><Relationship Id="rId1" Type="http://schemas.microsoft.com/office/2007/relationships/media" Target="../media/media45.mp3"/><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3" Type="http://schemas.openxmlformats.org/officeDocument/2006/relationships/audio" Target="../media/media46.mp3"/><Relationship Id="rId7" Type="http://schemas.openxmlformats.org/officeDocument/2006/relationships/image" Target="../media/image3.png"/><Relationship Id="rId2" Type="http://schemas.microsoft.com/office/2007/relationships/media" Target="../media/media46.mp3"/><Relationship Id="rId1" Type="http://schemas.openxmlformats.org/officeDocument/2006/relationships/tags" Target="../tags/tag28.xml"/><Relationship Id="rId6" Type="http://schemas.openxmlformats.org/officeDocument/2006/relationships/image" Target="../media/image2.png"/><Relationship Id="rId5" Type="http://schemas.openxmlformats.org/officeDocument/2006/relationships/notesSlide" Target="../notesSlides/notesSlide46.xml"/><Relationship Id="rId4"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8" Type="http://schemas.openxmlformats.org/officeDocument/2006/relationships/image" Target="../media/image69.jpeg"/><Relationship Id="rId3" Type="http://schemas.openxmlformats.org/officeDocument/2006/relationships/slideLayout" Target="../slideLayouts/slideLayout4.xml"/><Relationship Id="rId7" Type="http://schemas.openxmlformats.org/officeDocument/2006/relationships/image" Target="../media/image68.jpeg"/><Relationship Id="rId2" Type="http://schemas.openxmlformats.org/officeDocument/2006/relationships/audio" Target="../media/media47.mp3"/><Relationship Id="rId1" Type="http://schemas.microsoft.com/office/2007/relationships/media" Target="../media/media47.mp3"/><Relationship Id="rId6" Type="http://schemas.openxmlformats.org/officeDocument/2006/relationships/image" Target="../media/image67.jpeg"/><Relationship Id="rId5" Type="http://schemas.openxmlformats.org/officeDocument/2006/relationships/image" Target="../media/image2.png"/><Relationship Id="rId4" Type="http://schemas.openxmlformats.org/officeDocument/2006/relationships/notesSlide" Target="../notesSlides/notesSlide47.xml"/><Relationship Id="rId9" Type="http://schemas.openxmlformats.org/officeDocument/2006/relationships/image" Target="../media/image3.png"/></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3.png"/><Relationship Id="rId2" Type="http://schemas.openxmlformats.org/officeDocument/2006/relationships/audio" Target="../media/media48.mp3"/><Relationship Id="rId1" Type="http://schemas.microsoft.com/office/2007/relationships/media" Target="../media/media48.mp3"/><Relationship Id="rId6" Type="http://schemas.openxmlformats.org/officeDocument/2006/relationships/image" Target="../media/image70.jpeg"/><Relationship Id="rId5" Type="http://schemas.openxmlformats.org/officeDocument/2006/relationships/image" Target="../media/image2.png"/><Relationship Id="rId4"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3.png"/><Relationship Id="rId2" Type="http://schemas.openxmlformats.org/officeDocument/2006/relationships/audio" Target="../media/media49.mp3"/><Relationship Id="rId1" Type="http://schemas.microsoft.com/office/2007/relationships/media" Target="../media/media49.mp3"/><Relationship Id="rId6" Type="http://schemas.openxmlformats.org/officeDocument/2006/relationships/image" Target="../media/image2.png"/><Relationship Id="rId5" Type="http://schemas.openxmlformats.org/officeDocument/2006/relationships/image" Target="../media/image72.png"/><Relationship Id="rId4"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audio" Target="../media/media5.mp3"/><Relationship Id="rId7" Type="http://schemas.openxmlformats.org/officeDocument/2006/relationships/image" Target="../media/image9.png"/><Relationship Id="rId2" Type="http://schemas.microsoft.com/office/2007/relationships/media" Target="../media/media5.mp3"/><Relationship Id="rId1" Type="http://schemas.openxmlformats.org/officeDocument/2006/relationships/tags" Target="../tags/tag8.xml"/><Relationship Id="rId6" Type="http://schemas.openxmlformats.org/officeDocument/2006/relationships/image" Target="../media/image2.png"/><Relationship Id="rId5" Type="http://schemas.openxmlformats.org/officeDocument/2006/relationships/notesSlide" Target="../notesSlides/notesSlide5.xml"/><Relationship Id="rId4" Type="http://schemas.openxmlformats.org/officeDocument/2006/relationships/slideLayout" Target="../slideLayouts/slideLayout4.xml"/><Relationship Id="rId9" Type="http://schemas.openxmlformats.org/officeDocument/2006/relationships/image" Target="../media/image3.png"/></Relationships>
</file>

<file path=ppt/slides/_rels/slide6.xml.rels><?xml version="1.0" encoding="UTF-8" standalone="yes"?>
<Relationships xmlns="http://schemas.openxmlformats.org/package/2006/relationships"><Relationship Id="rId8" Type="http://schemas.openxmlformats.org/officeDocument/2006/relationships/notesSlide" Target="../notesSlides/notesSlide6.xml"/><Relationship Id="rId3" Type="http://schemas.openxmlformats.org/officeDocument/2006/relationships/audio" Target="../media/media6.mp3"/><Relationship Id="rId7" Type="http://schemas.openxmlformats.org/officeDocument/2006/relationships/slideLayout" Target="../slideLayouts/slideLayout4.xml"/><Relationship Id="rId2" Type="http://schemas.microsoft.com/office/2007/relationships/media" Target="../media/media6.mp3"/><Relationship Id="rId1" Type="http://schemas.openxmlformats.org/officeDocument/2006/relationships/tags" Target="../tags/tag9.xml"/><Relationship Id="rId6" Type="http://schemas.openxmlformats.org/officeDocument/2006/relationships/tags" Target="../tags/tag12.xml"/><Relationship Id="rId11" Type="http://schemas.openxmlformats.org/officeDocument/2006/relationships/image" Target="../media/image3.png"/><Relationship Id="rId5" Type="http://schemas.openxmlformats.org/officeDocument/2006/relationships/tags" Target="../tags/tag11.xml"/><Relationship Id="rId10" Type="http://schemas.openxmlformats.org/officeDocument/2006/relationships/image" Target="../media/image11.png"/><Relationship Id="rId4" Type="http://schemas.openxmlformats.org/officeDocument/2006/relationships/tags" Target="../tags/tag10.xml"/><Relationship Id="rId9" Type="http://schemas.openxmlformats.org/officeDocument/2006/relationships/image" Target="../media/image2.png"/></Relationships>
</file>

<file path=ppt/slides/_rels/slide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7.mp3"/><Relationship Id="rId7" Type="http://schemas.openxmlformats.org/officeDocument/2006/relationships/image" Target="../media/image13.png"/><Relationship Id="rId2" Type="http://schemas.microsoft.com/office/2007/relationships/media" Target="../media/media7.mp3"/><Relationship Id="rId1" Type="http://schemas.openxmlformats.org/officeDocument/2006/relationships/tags" Target="../tags/tag13.xml"/><Relationship Id="rId6" Type="http://schemas.openxmlformats.org/officeDocument/2006/relationships/image" Target="../media/image12.png"/><Relationship Id="rId5" Type="http://schemas.openxmlformats.org/officeDocument/2006/relationships/notesSlide" Target="../notesSlides/notesSlide7.xml"/><Relationship Id="rId4" Type="http://schemas.openxmlformats.org/officeDocument/2006/relationships/slideLayout" Target="../slideLayouts/slideLayout4.xml"/><Relationship Id="rId9" Type="http://schemas.openxmlformats.org/officeDocument/2006/relationships/image" Target="../media/image3.png"/></Relationships>
</file>

<file path=ppt/slides/_rels/slide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4.xml"/><Relationship Id="rId7" Type="http://schemas.openxmlformats.org/officeDocument/2006/relationships/image" Target="../media/image16.png"/><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notesSlide" Target="../notesSlides/notesSlide8.xml"/><Relationship Id="rId9"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audio" Target="../media/media9.mp3"/><Relationship Id="rId7" Type="http://schemas.openxmlformats.org/officeDocument/2006/relationships/image" Target="../media/image3.png"/><Relationship Id="rId2" Type="http://schemas.microsoft.com/office/2007/relationships/media" Target="../media/media9.mp3"/><Relationship Id="rId1" Type="http://schemas.openxmlformats.org/officeDocument/2006/relationships/tags" Target="../tags/tag14.xml"/><Relationship Id="rId6" Type="http://schemas.openxmlformats.org/officeDocument/2006/relationships/image" Target="../media/image2.png"/><Relationship Id="rId5" Type="http://schemas.openxmlformats.org/officeDocument/2006/relationships/notesSlide" Target="../notesSlides/notesSlide9.xml"/><Relationship Id="rId4"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矩形 3"/>
          <p:cNvPicPr>
            <a:picLocks noChangeArrowheads="1"/>
          </p:cNvPicPr>
          <p:nvPr>
            <p:custDataLst>
              <p:tags r:id="rId2"/>
            </p:custDataLst>
          </p:nvPr>
        </p:nvPicPr>
        <p:blipFill>
          <a:blip r:embed="rId7" cstate="print"/>
          <a:srcRect/>
          <a:stretch>
            <a:fillRect/>
          </a:stretch>
        </p:blipFill>
        <p:spPr bwMode="auto">
          <a:xfrm>
            <a:off x="0" y="1557020"/>
            <a:ext cx="12191365" cy="2481580"/>
          </a:xfrm>
          <a:prstGeom prst="rect">
            <a:avLst/>
          </a:prstGeom>
          <a:noFill/>
          <a:ln w="9525">
            <a:noFill/>
            <a:miter lim="800000"/>
            <a:headEnd/>
            <a:tailEnd/>
          </a:ln>
        </p:spPr>
      </p:pic>
      <p:sp>
        <p:nvSpPr>
          <p:cNvPr id="2054" name="WordArt 14"/>
          <p:cNvSpPr>
            <a:spLocks noChangeArrowheads="1" noChangeShapeType="1"/>
          </p:cNvSpPr>
          <p:nvPr/>
        </p:nvSpPr>
        <p:spPr bwMode="auto">
          <a:xfrm>
            <a:off x="1625600" y="65088"/>
            <a:ext cx="4325938" cy="169862"/>
          </a:xfrm>
          <a:prstGeom prst="rect">
            <a:avLst/>
          </a:prstGeom>
        </p:spPr>
        <p:txBody>
          <a:bodyPr wrap="none" fromWordArt="1">
            <a:prstTxWarp prst="textPlain">
              <a:avLst>
                <a:gd name="adj" fmla="val 50000"/>
              </a:avLst>
            </a:prstTxWarp>
          </a:bodyPr>
          <a:lstStyle/>
          <a:p>
            <a:pPr algn="ctr"/>
            <a:endParaRPr lang="zh-CN" altLang="en-US" b="1" kern="10">
              <a:ln w="9525">
                <a:noFill/>
                <a:round/>
              </a:ln>
              <a:solidFill>
                <a:prstClr val="black"/>
              </a:solidFill>
              <a:effectLst>
                <a:outerShdw dist="45791" dir="2021404" algn="ctr" rotWithShape="0">
                  <a:srgbClr val="B2B2B2">
                    <a:alpha val="75000"/>
                  </a:srgbClr>
                </a:outerShdw>
              </a:effectLst>
              <a:latin typeface="Times New Roman" panose="02020603050405020304" pitchFamily="18" charset="0"/>
              <a:ea typeface="黑体" panose="02010609060101010101" charset="-122"/>
              <a:cs typeface="Times New Roman" panose="02020603050405020304" pitchFamily="18" charset="0"/>
            </a:endParaRPr>
          </a:p>
        </p:txBody>
      </p:sp>
      <p:sp>
        <p:nvSpPr>
          <p:cNvPr id="2055" name="TextBox 2"/>
          <p:cNvSpPr txBox="1">
            <a:spLocks noChangeArrowheads="1"/>
          </p:cNvSpPr>
          <p:nvPr/>
        </p:nvSpPr>
        <p:spPr bwMode="auto">
          <a:xfrm>
            <a:off x="387985" y="1741170"/>
            <a:ext cx="11455400" cy="2862322"/>
          </a:xfrm>
          <a:prstGeom prst="rect">
            <a:avLst/>
          </a:prstGeom>
          <a:noFill/>
          <a:ln w="9525">
            <a:noFill/>
            <a:miter lim="800000"/>
          </a:ln>
        </p:spPr>
        <p:txBody>
          <a:bodyPr wrap="square">
            <a:spAutoFit/>
          </a:bodyPr>
          <a:lstStyle/>
          <a:p>
            <a:pPr algn="ctr">
              <a:lnSpc>
                <a:spcPct val="100000"/>
              </a:lnSpc>
            </a:pPr>
            <a:r>
              <a:rPr lang="en-US" altLang="zh-CN" sz="4400" b="1" dirty="0">
                <a:solidFill>
                  <a:schemeClr val="bg1"/>
                </a:solidFill>
                <a:latin typeface="微软雅黑" panose="020B0503020204020204" pitchFamily="34" charset="-122"/>
                <a:ea typeface="微软雅黑" panose="020B0503020204020204" pitchFamily="34" charset="-122"/>
              </a:rPr>
              <a:t>GB 23350-2021</a:t>
            </a:r>
          </a:p>
          <a:p>
            <a:pPr algn="ctr">
              <a:lnSpc>
                <a:spcPct val="100000"/>
              </a:lnSpc>
            </a:pPr>
            <a:r>
              <a:rPr lang="en-US" altLang="zh-CN" sz="4400" b="1" dirty="0">
                <a:solidFill>
                  <a:schemeClr val="bg1"/>
                </a:solidFill>
                <a:latin typeface="微软雅黑" panose="020B0503020204020204" pitchFamily="34" charset="-122"/>
                <a:ea typeface="微软雅黑" panose="020B0503020204020204" pitchFamily="34" charset="-122"/>
              </a:rPr>
              <a:t>《</a:t>
            </a:r>
            <a:r>
              <a:rPr lang="zh-CN" altLang="en-US" sz="4400" b="1" dirty="0">
                <a:solidFill>
                  <a:schemeClr val="bg1"/>
                </a:solidFill>
                <a:latin typeface="微软雅黑" panose="020B0503020204020204" pitchFamily="34" charset="-122"/>
                <a:ea typeface="微软雅黑" panose="020B0503020204020204" pitchFamily="34" charset="-122"/>
              </a:rPr>
              <a:t>限制商品过度包装要求 食品和化妆品</a:t>
            </a:r>
            <a:r>
              <a:rPr lang="en-US" altLang="zh-CN" sz="4400" b="1" dirty="0">
                <a:solidFill>
                  <a:schemeClr val="bg1"/>
                </a:solidFill>
                <a:latin typeface="微软雅黑" panose="020B0503020204020204" pitchFamily="34" charset="-122"/>
                <a:ea typeface="微软雅黑" panose="020B0503020204020204" pitchFamily="34" charset="-122"/>
              </a:rPr>
              <a:t>》</a:t>
            </a:r>
          </a:p>
          <a:p>
            <a:pPr algn="ctr">
              <a:lnSpc>
                <a:spcPct val="100000"/>
              </a:lnSpc>
            </a:pPr>
            <a:r>
              <a:rPr lang="en-US" altLang="zh-CN" sz="4400" b="1" dirty="0">
                <a:solidFill>
                  <a:schemeClr val="bg1"/>
                </a:solidFill>
                <a:latin typeface="微软雅黑" panose="020B0503020204020204" pitchFamily="34" charset="-122"/>
                <a:ea typeface="微软雅黑" panose="020B0503020204020204" pitchFamily="34" charset="-122"/>
              </a:rPr>
              <a:t>        ——</a:t>
            </a:r>
            <a:r>
              <a:rPr lang="zh-CN" altLang="en-US" sz="4400" b="1" dirty="0">
                <a:solidFill>
                  <a:schemeClr val="bg1"/>
                </a:solidFill>
                <a:latin typeface="微软雅黑" panose="020B0503020204020204" pitchFamily="34" charset="-122"/>
                <a:ea typeface="微软雅黑" panose="020B0503020204020204" pitchFamily="34" charset="-122"/>
              </a:rPr>
              <a:t>限制</a:t>
            </a:r>
            <a:r>
              <a:rPr lang="zh-CN" altLang="zh-CN" sz="4400" b="1" dirty="0">
                <a:solidFill>
                  <a:schemeClr val="bg1"/>
                </a:solidFill>
                <a:latin typeface="微软雅黑" panose="020B0503020204020204" pitchFamily="34" charset="-122"/>
                <a:ea typeface="微软雅黑" panose="020B0503020204020204" pitchFamily="34" charset="-122"/>
              </a:rPr>
              <a:t>茶叶过度包装有关要求</a:t>
            </a:r>
            <a:r>
              <a:rPr lang="zh-CN" altLang="en-US" sz="4400" b="1" dirty="0">
                <a:solidFill>
                  <a:schemeClr val="bg1"/>
                </a:solidFill>
                <a:latin typeface="微软雅黑" panose="020B0503020204020204" pitchFamily="34" charset="-122"/>
                <a:ea typeface="微软雅黑" panose="020B0503020204020204" pitchFamily="34" charset="-122"/>
                <a:sym typeface="+mn-ea"/>
              </a:rPr>
              <a:t>解读</a:t>
            </a:r>
            <a:endParaRPr lang="zh-CN" altLang="en-US" sz="4400" b="1" dirty="0">
              <a:solidFill>
                <a:schemeClr val="bg1"/>
              </a:solidFill>
              <a:latin typeface="微软雅黑" panose="020B0503020204020204" pitchFamily="34" charset="-122"/>
              <a:ea typeface="微软雅黑" panose="020B0503020204020204" pitchFamily="34" charset="-122"/>
            </a:endParaRPr>
          </a:p>
          <a:p>
            <a:pPr algn="l">
              <a:lnSpc>
                <a:spcPct val="100000"/>
              </a:lnSpc>
            </a:pPr>
            <a:endParaRPr lang="zh-CN" altLang="en-US" sz="4800" b="1" dirty="0">
              <a:solidFill>
                <a:schemeClr val="bg1"/>
              </a:solidFill>
              <a:latin typeface="Times New Roman" panose="02020603050405020304" pitchFamily="18" charset="0"/>
              <a:ea typeface="黑体" panose="02010609060101010101" charset="-122"/>
              <a:cs typeface="Times New Roman" panose="02020603050405020304" pitchFamily="18" charset="0"/>
            </a:endParaRPr>
          </a:p>
        </p:txBody>
      </p:sp>
      <p:pic>
        <p:nvPicPr>
          <p:cNvPr id="4" name="页码1">
            <a:hlinkClick r:id="" action="ppaction://media"/>
            <a:extLst>
              <a:ext uri="{FF2B5EF4-FFF2-40B4-BE49-F238E27FC236}">
                <a16:creationId xmlns:a16="http://schemas.microsoft.com/office/drawing/2014/main" id="{8BB3F18B-6210-201A-9481-F45B8C9F7C87}"/>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446600" y="6103571"/>
            <a:ext cx="487363" cy="487363"/>
          </a:xfrm>
          <a:prstGeom prst="rect">
            <a:avLst/>
          </a:prstGeom>
        </p:spPr>
      </p:pic>
    </p:spTree>
    <p:custDataLst>
      <p:tags r:id="rId1"/>
    </p:custDataLst>
  </p:cSld>
  <p:clrMapOvr>
    <a:masterClrMapping/>
  </p:clrMapOvr>
  <p:transition advTm="3247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75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430" objId="4"/>
        <p14:stopEvt time="32301" objId="4"/>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5DD3DB80-B894-403A-B48E-6FDC1A72010E}" type="slidenum">
              <a:rPr lang="zh-CN" altLang="en-US" smtClean="0"/>
              <a:t>10</a:t>
            </a:fld>
            <a:endParaRPr lang="zh-CN" altLang="en-US"/>
          </a:p>
        </p:txBody>
      </p:sp>
      <p:pic>
        <p:nvPicPr>
          <p:cNvPr id="5" name="矩形 3"/>
          <p:cNvPicPr>
            <a:picLocks noChangeArrowheads="1"/>
          </p:cNvPicPr>
          <p:nvPr/>
        </p:nvPicPr>
        <p:blipFill>
          <a:blip r:embed="rId5" cstate="print"/>
          <a:srcRect/>
          <a:stretch>
            <a:fillRect/>
          </a:stretch>
        </p:blipFill>
        <p:spPr bwMode="auto">
          <a:xfrm>
            <a:off x="0" y="1"/>
            <a:ext cx="12192000" cy="1068403"/>
          </a:xfrm>
          <a:prstGeom prst="rect">
            <a:avLst/>
          </a:prstGeom>
          <a:noFill/>
          <a:ln w="9525">
            <a:noFill/>
            <a:miter lim="800000"/>
            <a:headEnd/>
            <a:tailEnd/>
          </a:ln>
        </p:spPr>
      </p:pic>
      <p:sp>
        <p:nvSpPr>
          <p:cNvPr id="8" name="标题 1"/>
          <p:cNvSpPr>
            <a:spLocks noGrp="1"/>
          </p:cNvSpPr>
          <p:nvPr>
            <p:ph type="title"/>
          </p:nvPr>
        </p:nvSpPr>
        <p:spPr>
          <a:xfrm>
            <a:off x="545634" y="177822"/>
            <a:ext cx="10354417" cy="712759"/>
          </a:xfrm>
        </p:spPr>
        <p:txBody>
          <a:bodyPr>
            <a:noAutofit/>
          </a:bodyPr>
          <a:lstStyle/>
          <a:p>
            <a:br>
              <a:rPr lang="zh-CN" altLang="en-US" sz="3200" dirty="0">
                <a:solidFill>
                  <a:schemeClr val="bg1"/>
                </a:solidFill>
                <a:latin typeface="黑体" panose="02010609060101010101" charset="-122"/>
                <a:ea typeface="黑体" panose="02010609060101010101" charset="-122"/>
              </a:rPr>
            </a:br>
            <a:r>
              <a:rPr lang="zh-CN" altLang="en-US" sz="3200" dirty="0">
                <a:solidFill>
                  <a:schemeClr val="bg1"/>
                </a:solidFill>
                <a:latin typeface="黑体" panose="02010609060101010101" charset="-122"/>
                <a:ea typeface="黑体" panose="02010609060101010101" charset="-122"/>
              </a:rPr>
              <a:t> 二、标准主要技术内容解读</a:t>
            </a:r>
          </a:p>
        </p:txBody>
      </p:sp>
      <p:pic>
        <p:nvPicPr>
          <p:cNvPr id="13" name="图片 12" descr="文本, 信件&#10;&#10;描述已自动生成"/>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11032" y="1066309"/>
            <a:ext cx="4609455" cy="5791690"/>
          </a:xfrm>
          <a:prstGeom prst="rect">
            <a:avLst/>
          </a:prstGeom>
        </p:spPr>
      </p:pic>
      <p:sp>
        <p:nvSpPr>
          <p:cNvPr id="14" name="文本框 13"/>
          <p:cNvSpPr txBox="1"/>
          <p:nvPr/>
        </p:nvSpPr>
        <p:spPr>
          <a:xfrm>
            <a:off x="1008772" y="1493309"/>
            <a:ext cx="6093724" cy="5908040"/>
          </a:xfrm>
          <a:prstGeom prst="rect">
            <a:avLst/>
          </a:prstGeom>
          <a:noFill/>
        </p:spPr>
        <p:txBody>
          <a:bodyPr wrap="square">
            <a:spAutoFit/>
          </a:bodyPr>
          <a:lstStyle/>
          <a:p>
            <a:pPr indent="457200">
              <a:lnSpc>
                <a:spcPct val="150000"/>
              </a:lnSpc>
              <a:spcBef>
                <a:spcPts val="0"/>
              </a:spcBef>
              <a:buClrTx/>
              <a:buSzTx/>
              <a:buFontTx/>
            </a:pPr>
            <a:r>
              <a:rPr lang="en-US" altLang="zh-CN" sz="2800" dirty="0">
                <a:latin typeface="+mn-ea"/>
              </a:rPr>
              <a:t>1 </a:t>
            </a:r>
            <a:r>
              <a:rPr lang="zh-CN" altLang="en-US" sz="2800" dirty="0">
                <a:latin typeface="+mn-ea"/>
              </a:rPr>
              <a:t>范围</a:t>
            </a:r>
            <a:endParaRPr lang="en-US" altLang="zh-CN" sz="2800" dirty="0">
              <a:latin typeface="+mn-ea"/>
            </a:endParaRPr>
          </a:p>
          <a:p>
            <a:pPr indent="457200">
              <a:lnSpc>
                <a:spcPct val="150000"/>
              </a:lnSpc>
              <a:spcBef>
                <a:spcPts val="0"/>
              </a:spcBef>
              <a:buClrTx/>
              <a:buSzTx/>
              <a:buFontTx/>
            </a:pPr>
            <a:r>
              <a:rPr lang="en-US" altLang="zh-CN" sz="2800" dirty="0">
                <a:latin typeface="+mn-ea"/>
              </a:rPr>
              <a:t>2 </a:t>
            </a:r>
            <a:r>
              <a:rPr lang="zh-CN" altLang="en-US" sz="2800" dirty="0">
                <a:latin typeface="+mn-ea"/>
              </a:rPr>
              <a:t>规范性引用文件</a:t>
            </a:r>
            <a:endParaRPr lang="en-US" altLang="zh-CN" sz="2800" dirty="0">
              <a:latin typeface="+mn-ea"/>
            </a:endParaRPr>
          </a:p>
          <a:p>
            <a:pPr indent="457200">
              <a:lnSpc>
                <a:spcPct val="150000"/>
              </a:lnSpc>
              <a:spcBef>
                <a:spcPts val="0"/>
              </a:spcBef>
              <a:buClrTx/>
              <a:buSzTx/>
              <a:buFontTx/>
            </a:pPr>
            <a:r>
              <a:rPr lang="en-US" altLang="zh-CN" sz="2800" dirty="0">
                <a:latin typeface="+mn-ea"/>
              </a:rPr>
              <a:t>3 </a:t>
            </a:r>
            <a:r>
              <a:rPr lang="zh-CN" altLang="en-US" sz="2800" dirty="0">
                <a:latin typeface="+mn-ea"/>
              </a:rPr>
              <a:t>术语和定义</a:t>
            </a:r>
            <a:endParaRPr lang="en-US" altLang="zh-CN" sz="2800" dirty="0">
              <a:latin typeface="+mn-ea"/>
            </a:endParaRPr>
          </a:p>
          <a:p>
            <a:pPr indent="457200">
              <a:lnSpc>
                <a:spcPct val="150000"/>
              </a:lnSpc>
              <a:spcBef>
                <a:spcPts val="0"/>
              </a:spcBef>
              <a:buClrTx/>
              <a:buSzTx/>
              <a:buFontTx/>
            </a:pPr>
            <a:r>
              <a:rPr lang="en-US" altLang="zh-CN" sz="2800" dirty="0">
                <a:latin typeface="+mn-ea"/>
              </a:rPr>
              <a:t>4 </a:t>
            </a:r>
            <a:r>
              <a:rPr lang="zh-CN" altLang="en-US" sz="2800" dirty="0">
                <a:latin typeface="+mn-ea"/>
              </a:rPr>
              <a:t>要求</a:t>
            </a:r>
            <a:endParaRPr lang="en-US" altLang="zh-CN" sz="2800" dirty="0">
              <a:latin typeface="+mn-ea"/>
            </a:endParaRPr>
          </a:p>
          <a:p>
            <a:pPr indent="457200">
              <a:lnSpc>
                <a:spcPct val="150000"/>
              </a:lnSpc>
              <a:spcBef>
                <a:spcPts val="0"/>
              </a:spcBef>
              <a:buClrTx/>
              <a:buSzTx/>
              <a:buFontTx/>
            </a:pPr>
            <a:r>
              <a:rPr lang="en-US" altLang="zh-CN" sz="2800" dirty="0">
                <a:latin typeface="+mn-ea"/>
              </a:rPr>
              <a:t>5 </a:t>
            </a:r>
            <a:r>
              <a:rPr lang="zh-CN" altLang="en-US" sz="2800" dirty="0">
                <a:latin typeface="+mn-ea"/>
              </a:rPr>
              <a:t>检测</a:t>
            </a:r>
            <a:endParaRPr lang="en-US" altLang="zh-CN" sz="2800" dirty="0">
              <a:latin typeface="+mn-ea"/>
            </a:endParaRPr>
          </a:p>
          <a:p>
            <a:pPr indent="457200">
              <a:lnSpc>
                <a:spcPct val="150000"/>
              </a:lnSpc>
              <a:spcBef>
                <a:spcPts val="0"/>
              </a:spcBef>
              <a:buClrTx/>
              <a:buSzTx/>
              <a:buFontTx/>
            </a:pPr>
            <a:r>
              <a:rPr lang="en-US" altLang="zh-CN" sz="2800" dirty="0">
                <a:latin typeface="+mn-ea"/>
              </a:rPr>
              <a:t>6 </a:t>
            </a:r>
            <a:r>
              <a:rPr lang="zh-CN" altLang="en-US" sz="2800" dirty="0">
                <a:latin typeface="+mn-ea"/>
              </a:rPr>
              <a:t>判定</a:t>
            </a:r>
          </a:p>
          <a:p>
            <a:pPr indent="457200">
              <a:lnSpc>
                <a:spcPct val="150000"/>
              </a:lnSpc>
              <a:spcBef>
                <a:spcPts val="0"/>
              </a:spcBef>
              <a:buClrTx/>
              <a:buSzTx/>
              <a:buFontTx/>
            </a:pPr>
            <a:endParaRPr lang="en-US" altLang="zh-CN" sz="2800" dirty="0">
              <a:latin typeface="+mn-ea"/>
            </a:endParaRPr>
          </a:p>
          <a:p>
            <a:pPr indent="457200">
              <a:lnSpc>
                <a:spcPct val="150000"/>
              </a:lnSpc>
              <a:spcBef>
                <a:spcPts val="0"/>
              </a:spcBef>
              <a:buClrTx/>
              <a:buSzTx/>
              <a:buFontTx/>
            </a:pPr>
            <a:r>
              <a:rPr lang="zh-CN" altLang="en-US" sz="2800" dirty="0">
                <a:latin typeface="+mn-ea"/>
              </a:rPr>
              <a:t>附录</a:t>
            </a:r>
            <a:r>
              <a:rPr lang="en-US" altLang="zh-CN" sz="2800" dirty="0">
                <a:latin typeface="+mn-ea"/>
              </a:rPr>
              <a:t>A </a:t>
            </a:r>
            <a:r>
              <a:rPr lang="zh-CN" altLang="en-US" sz="2800" dirty="0">
                <a:latin typeface="+mn-ea"/>
              </a:rPr>
              <a:t>商品必要空间系数</a:t>
            </a:r>
            <a:endParaRPr lang="en-US" altLang="zh-CN" sz="2800" dirty="0">
              <a:latin typeface="+mn-ea"/>
            </a:endParaRPr>
          </a:p>
          <a:p>
            <a:pPr indent="457200">
              <a:lnSpc>
                <a:spcPct val="150000"/>
              </a:lnSpc>
              <a:spcBef>
                <a:spcPts val="0"/>
              </a:spcBef>
              <a:buClrTx/>
              <a:buSzTx/>
              <a:buFontTx/>
            </a:pPr>
            <a:endParaRPr lang="zh-CN" altLang="en-US" sz="2800" dirty="0">
              <a:latin typeface="+mn-ea"/>
            </a:endParaRPr>
          </a:p>
        </p:txBody>
      </p:sp>
      <p:sp>
        <p:nvSpPr>
          <p:cNvPr id="6" name="卷形: 垂直 5"/>
          <p:cNvSpPr/>
          <p:nvPr/>
        </p:nvSpPr>
        <p:spPr>
          <a:xfrm>
            <a:off x="671513" y="1066309"/>
            <a:ext cx="5568006" cy="5791690"/>
          </a:xfrm>
          <a:prstGeom prst="verticalScroll">
            <a:avLst/>
          </a:prstGeom>
          <a:noFill/>
          <a:ln>
            <a:solidFill>
              <a:srgbClr val="1C4A76"/>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页码10">
            <a:hlinkClick r:id="" action="ppaction://media"/>
            <a:extLst>
              <a:ext uri="{FF2B5EF4-FFF2-40B4-BE49-F238E27FC236}">
                <a16:creationId xmlns:a16="http://schemas.microsoft.com/office/drawing/2014/main" id="{2B4D0F7C-41B3-20B7-B906-24A95CA2FBB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22161" y="6099971"/>
            <a:ext cx="487363" cy="487363"/>
          </a:xfrm>
          <a:prstGeom prst="rect">
            <a:avLst/>
          </a:prstGeom>
        </p:spPr>
      </p:pic>
    </p:spTree>
  </p:cSld>
  <p:clrMapOvr>
    <a:masterClrMapping/>
  </p:clrMapOvr>
  <p:transition advTm="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31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5DD3DB80-B894-403A-B48E-6FDC1A72010E}" type="slidenum">
              <a:rPr lang="zh-CN" altLang="en-US" smtClean="0"/>
              <a:t>11</a:t>
            </a:fld>
            <a:endParaRPr lang="zh-CN" altLang="en-US" dirty="0"/>
          </a:p>
        </p:txBody>
      </p:sp>
      <p:sp>
        <p:nvSpPr>
          <p:cNvPr id="6" name="文本框 5"/>
          <p:cNvSpPr txBox="1"/>
          <p:nvPr/>
        </p:nvSpPr>
        <p:spPr>
          <a:xfrm>
            <a:off x="198582" y="1106039"/>
            <a:ext cx="11333527" cy="1048172"/>
          </a:xfrm>
          <a:prstGeom prst="rect">
            <a:avLst/>
          </a:prstGeom>
          <a:noFill/>
        </p:spPr>
        <p:txBody>
          <a:bodyPr wrap="square" rtlCol="0">
            <a:spAutoFit/>
          </a:bodyPr>
          <a:lstStyle/>
          <a:p>
            <a:pPr indent="457200">
              <a:lnSpc>
                <a:spcPct val="150000"/>
              </a:lnSpc>
              <a:spcBef>
                <a:spcPts val="0"/>
              </a:spcBef>
              <a:buClrTx/>
              <a:buSzTx/>
              <a:buFontTx/>
            </a:pPr>
            <a:r>
              <a:rPr lang="zh-CN" altLang="en-US" sz="2200" dirty="0">
                <a:latin typeface="思源黑体 CN Bold" panose="020B0800000000000000" pitchFamily="34" charset="-122"/>
                <a:ea typeface="思源黑体 CN Bold" panose="020B0800000000000000" pitchFamily="34" charset="-122"/>
              </a:rPr>
              <a:t>本文件规定了限制食品和化妆品过度包装的要求、检测和判定规则。</a:t>
            </a:r>
          </a:p>
          <a:p>
            <a:pPr indent="457200">
              <a:lnSpc>
                <a:spcPct val="150000"/>
              </a:lnSpc>
              <a:spcBef>
                <a:spcPts val="0"/>
              </a:spcBef>
              <a:buClrTx/>
              <a:buSzTx/>
              <a:buFontTx/>
            </a:pPr>
            <a:r>
              <a:rPr lang="zh-CN" altLang="en-US" sz="2200" dirty="0">
                <a:latin typeface="思源黑体 CN Bold" panose="020B0800000000000000" pitchFamily="34" charset="-122"/>
                <a:ea typeface="思源黑体 CN Bold" panose="020B0800000000000000" pitchFamily="34" charset="-122"/>
              </a:rPr>
              <a:t>本文件适用于食品和化妆品销售包装，不适用于赠品或非卖品。</a:t>
            </a:r>
            <a:endParaRPr lang="en-US" altLang="zh-CN" sz="2200" dirty="0">
              <a:solidFill>
                <a:schemeClr val="accent2">
                  <a:lumMod val="60000"/>
                  <a:lumOff val="40000"/>
                </a:schemeClr>
              </a:solidFill>
              <a:latin typeface="思源黑体 CN Bold" panose="020B0800000000000000" pitchFamily="34" charset="-122"/>
              <a:ea typeface="思源黑体 CN Bold" panose="020B0800000000000000" pitchFamily="34" charset="-122"/>
            </a:endParaRPr>
          </a:p>
        </p:txBody>
      </p:sp>
      <p:pic>
        <p:nvPicPr>
          <p:cNvPr id="3" name="图片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8582" y="2642894"/>
            <a:ext cx="2682553" cy="3966695"/>
          </a:xfrm>
          <a:prstGeom prst="rect">
            <a:avLst/>
          </a:prstGeom>
        </p:spPr>
      </p:pic>
      <p:pic>
        <p:nvPicPr>
          <p:cNvPr id="10" name="矩形 3"/>
          <p:cNvPicPr>
            <a:picLocks noChangeArrowheads="1"/>
          </p:cNvPicPr>
          <p:nvPr/>
        </p:nvPicPr>
        <p:blipFill>
          <a:blip r:embed="rId8" cstate="print"/>
          <a:srcRect/>
          <a:stretch>
            <a:fillRect/>
          </a:stretch>
        </p:blipFill>
        <p:spPr bwMode="auto">
          <a:xfrm>
            <a:off x="0" y="0"/>
            <a:ext cx="12192000" cy="1058779"/>
          </a:xfrm>
          <a:prstGeom prst="rect">
            <a:avLst/>
          </a:prstGeom>
          <a:noFill/>
          <a:ln w="9525">
            <a:noFill/>
            <a:miter lim="800000"/>
            <a:headEnd/>
            <a:tailEnd/>
          </a:ln>
        </p:spPr>
      </p:pic>
      <p:sp>
        <p:nvSpPr>
          <p:cNvPr id="11" name="标题 1"/>
          <p:cNvSpPr>
            <a:spLocks noGrp="1"/>
          </p:cNvSpPr>
          <p:nvPr>
            <p:ph type="title"/>
          </p:nvPr>
        </p:nvSpPr>
        <p:spPr>
          <a:xfrm>
            <a:off x="688138" y="153759"/>
            <a:ext cx="10354417" cy="712759"/>
          </a:xfrm>
        </p:spPr>
        <p:txBody>
          <a:bodyPr>
            <a:noAutofit/>
          </a:bodyPr>
          <a:lstStyle/>
          <a:p>
            <a:br>
              <a:rPr lang="zh-CN" altLang="en-US" sz="3200" dirty="0">
                <a:solidFill>
                  <a:schemeClr val="bg1"/>
                </a:solidFill>
                <a:latin typeface="黑体" panose="02010609060101010101" charset="-122"/>
                <a:ea typeface="黑体" panose="02010609060101010101" charset="-122"/>
              </a:rPr>
            </a:br>
            <a:r>
              <a:rPr lang="zh-CN" altLang="en-US" sz="3200" dirty="0">
                <a:solidFill>
                  <a:schemeClr val="bg1"/>
                </a:solidFill>
                <a:latin typeface="黑体" panose="02010609060101010101" charset="-122"/>
                <a:ea typeface="黑体" panose="02010609060101010101" charset="-122"/>
              </a:rPr>
              <a:t>（一）范围</a:t>
            </a:r>
          </a:p>
        </p:txBody>
      </p:sp>
      <p:sp>
        <p:nvSpPr>
          <p:cNvPr id="8" name="文本框 7"/>
          <p:cNvSpPr txBox="1"/>
          <p:nvPr>
            <p:custDataLst>
              <p:tags r:id="rId1"/>
            </p:custDataLst>
          </p:nvPr>
        </p:nvSpPr>
        <p:spPr>
          <a:xfrm>
            <a:off x="2797426" y="2324900"/>
            <a:ext cx="9013295" cy="738664"/>
          </a:xfrm>
          <a:prstGeom prst="rect">
            <a:avLst/>
          </a:prstGeom>
          <a:noFill/>
        </p:spPr>
        <p:txBody>
          <a:bodyPr wrap="square" rtlCol="0">
            <a:spAutoFit/>
          </a:bodyPr>
          <a:lstStyle/>
          <a:p>
            <a:pPr algn="ctr">
              <a:lnSpc>
                <a:spcPct val="80000"/>
              </a:lnSpc>
              <a:spcBef>
                <a:spcPts val="0"/>
              </a:spcBef>
              <a:spcAft>
                <a:spcPts val="1200"/>
              </a:spcAft>
              <a:buClr>
                <a:srgbClr val="C00000"/>
              </a:buClr>
              <a:buSzTx/>
            </a:pPr>
            <a:r>
              <a:rPr lang="en-US" altLang="zh-CN" sz="2400" dirty="0">
                <a:latin typeface="+mj-ea"/>
                <a:ea typeface="+mj-ea"/>
              </a:rPr>
              <a:t>31</a:t>
            </a:r>
            <a:r>
              <a:rPr lang="zh-CN" altLang="en-US" sz="2400" dirty="0">
                <a:latin typeface="+mj-ea"/>
                <a:ea typeface="+mj-ea"/>
              </a:rPr>
              <a:t>类食品详表</a:t>
            </a:r>
            <a:endParaRPr lang="en-US" altLang="zh-CN" sz="2400" dirty="0">
              <a:latin typeface="+mj-ea"/>
              <a:ea typeface="+mj-ea"/>
            </a:endParaRPr>
          </a:p>
          <a:p>
            <a:pPr algn="ctr">
              <a:lnSpc>
                <a:spcPct val="80000"/>
              </a:lnSpc>
              <a:spcBef>
                <a:spcPts val="0"/>
              </a:spcBef>
              <a:spcAft>
                <a:spcPts val="1200"/>
              </a:spcAft>
              <a:buClr>
                <a:srgbClr val="C00000"/>
              </a:buClr>
              <a:buSzTx/>
            </a:pPr>
            <a:r>
              <a:rPr lang="zh-CN" altLang="en-US" sz="1600" dirty="0">
                <a:latin typeface="思源黑体 CN Bold" panose="020B0800000000000000" pitchFamily="34" charset="-122"/>
                <a:ea typeface="思源黑体 CN Bold" panose="020B0800000000000000" pitchFamily="34" charset="-122"/>
                <a:hlinkClick r:id="rId9" action="ppaction://hlinkfile"/>
              </a:rPr>
              <a:t>与</a:t>
            </a:r>
            <a:r>
              <a:rPr lang="en-US" altLang="zh-CN" sz="1600" dirty="0">
                <a:latin typeface="思源黑体 CN Bold" panose="020B0800000000000000" pitchFamily="34" charset="-122"/>
                <a:ea typeface="思源黑体 CN Bold" panose="020B0800000000000000" pitchFamily="34" charset="-122"/>
                <a:hlinkClick r:id="rId9" action="ppaction://hlinkfile"/>
              </a:rPr>
              <a:t>《</a:t>
            </a:r>
            <a:r>
              <a:rPr lang="zh-CN" altLang="en-US" sz="1600" dirty="0">
                <a:latin typeface="思源黑体 CN Bold" panose="020B0800000000000000" pitchFamily="34" charset="-122"/>
                <a:ea typeface="思源黑体 CN Bold" panose="020B0800000000000000" pitchFamily="34" charset="-122"/>
                <a:hlinkClick r:id="rId9" action="ppaction://hlinkfile"/>
              </a:rPr>
              <a:t>食品生产许可分类目录</a:t>
            </a:r>
            <a:r>
              <a:rPr lang="en-US" altLang="zh-CN" sz="1600" dirty="0">
                <a:latin typeface="思源黑体 CN Bold" panose="020B0800000000000000" pitchFamily="34" charset="-122"/>
                <a:ea typeface="思源黑体 CN Bold" panose="020B0800000000000000" pitchFamily="34" charset="-122"/>
                <a:hlinkClick r:id="rId9" action="ppaction://hlinkfile"/>
              </a:rPr>
              <a:t>》</a:t>
            </a:r>
            <a:r>
              <a:rPr lang="zh-CN" altLang="en-US" sz="1600" dirty="0">
                <a:latin typeface="思源黑体 CN Bold" panose="020B0800000000000000" pitchFamily="34" charset="-122"/>
                <a:ea typeface="思源黑体 CN Bold" panose="020B0800000000000000" pitchFamily="34" charset="-122"/>
              </a:rPr>
              <a:t>（国家市场监督管理总局公告</a:t>
            </a:r>
            <a:r>
              <a:rPr lang="en-US" altLang="zh-CN" sz="1600" dirty="0">
                <a:latin typeface="思源黑体 CN Bold" panose="020B0800000000000000" pitchFamily="34" charset="-122"/>
                <a:ea typeface="思源黑体 CN Bold" panose="020B0800000000000000" pitchFamily="34" charset="-122"/>
              </a:rPr>
              <a:t>2020</a:t>
            </a:r>
            <a:r>
              <a:rPr lang="zh-CN" altLang="en-US" sz="1600" dirty="0">
                <a:latin typeface="思源黑体 CN Bold" panose="020B0800000000000000" pitchFamily="34" charset="-122"/>
                <a:ea typeface="思源黑体 CN Bold" panose="020B0800000000000000" pitchFamily="34" charset="-122"/>
              </a:rPr>
              <a:t>年第</a:t>
            </a:r>
            <a:r>
              <a:rPr lang="en-US" altLang="zh-CN" sz="1600" dirty="0">
                <a:latin typeface="思源黑体 CN Bold" panose="020B0800000000000000" pitchFamily="34" charset="-122"/>
                <a:ea typeface="思源黑体 CN Bold" panose="020B0800000000000000" pitchFamily="34" charset="-122"/>
              </a:rPr>
              <a:t>8</a:t>
            </a:r>
            <a:r>
              <a:rPr lang="zh-CN" altLang="en-US" sz="1600" dirty="0">
                <a:latin typeface="思源黑体 CN Bold" panose="020B0800000000000000" pitchFamily="34" charset="-122"/>
                <a:ea typeface="思源黑体 CN Bold" panose="020B0800000000000000" pitchFamily="34" charset="-122"/>
              </a:rPr>
              <a:t>号）一致</a:t>
            </a:r>
            <a:endParaRPr lang="en-US" altLang="zh-CN" sz="1600" dirty="0">
              <a:latin typeface="思源黑体 CN Bold" panose="020B0800000000000000" pitchFamily="34" charset="-122"/>
              <a:ea typeface="思源黑体 CN Bold" panose="020B0800000000000000" pitchFamily="34" charset="-122"/>
            </a:endParaRPr>
          </a:p>
        </p:txBody>
      </p:sp>
      <p:graphicFrame>
        <p:nvGraphicFramePr>
          <p:cNvPr id="7" name="表格 12"/>
          <p:cNvGraphicFramePr>
            <a:graphicFrameLocks noGrp="1"/>
          </p:cNvGraphicFramePr>
          <p:nvPr>
            <p:custDataLst>
              <p:tags r:id="rId2"/>
            </p:custDataLst>
          </p:nvPr>
        </p:nvGraphicFramePr>
        <p:xfrm>
          <a:off x="3106270" y="3226309"/>
          <a:ext cx="8982736" cy="3383280"/>
        </p:xfrm>
        <a:graphic>
          <a:graphicData uri="http://schemas.openxmlformats.org/drawingml/2006/table">
            <a:tbl>
              <a:tblPr firstRow="1" bandRow="1">
                <a:tableStyleId>{8799B23B-EC83-4686-B30A-512413B5E67A}</a:tableStyleId>
              </a:tblPr>
              <a:tblGrid>
                <a:gridCol w="1122842">
                  <a:extLst>
                    <a:ext uri="{9D8B030D-6E8A-4147-A177-3AD203B41FA5}">
                      <a16:colId xmlns:a16="http://schemas.microsoft.com/office/drawing/2014/main" val="20000"/>
                    </a:ext>
                  </a:extLst>
                </a:gridCol>
                <a:gridCol w="1122842">
                  <a:extLst>
                    <a:ext uri="{9D8B030D-6E8A-4147-A177-3AD203B41FA5}">
                      <a16:colId xmlns:a16="http://schemas.microsoft.com/office/drawing/2014/main" val="20001"/>
                    </a:ext>
                  </a:extLst>
                </a:gridCol>
                <a:gridCol w="1122842">
                  <a:extLst>
                    <a:ext uri="{9D8B030D-6E8A-4147-A177-3AD203B41FA5}">
                      <a16:colId xmlns:a16="http://schemas.microsoft.com/office/drawing/2014/main" val="20002"/>
                    </a:ext>
                  </a:extLst>
                </a:gridCol>
                <a:gridCol w="1122842">
                  <a:extLst>
                    <a:ext uri="{9D8B030D-6E8A-4147-A177-3AD203B41FA5}">
                      <a16:colId xmlns:a16="http://schemas.microsoft.com/office/drawing/2014/main" val="20003"/>
                    </a:ext>
                  </a:extLst>
                </a:gridCol>
                <a:gridCol w="1122842">
                  <a:extLst>
                    <a:ext uri="{9D8B030D-6E8A-4147-A177-3AD203B41FA5}">
                      <a16:colId xmlns:a16="http://schemas.microsoft.com/office/drawing/2014/main" val="20004"/>
                    </a:ext>
                  </a:extLst>
                </a:gridCol>
                <a:gridCol w="1122842">
                  <a:extLst>
                    <a:ext uri="{9D8B030D-6E8A-4147-A177-3AD203B41FA5}">
                      <a16:colId xmlns:a16="http://schemas.microsoft.com/office/drawing/2014/main" val="20005"/>
                    </a:ext>
                  </a:extLst>
                </a:gridCol>
                <a:gridCol w="1122842">
                  <a:extLst>
                    <a:ext uri="{9D8B030D-6E8A-4147-A177-3AD203B41FA5}">
                      <a16:colId xmlns:a16="http://schemas.microsoft.com/office/drawing/2014/main" val="20006"/>
                    </a:ext>
                  </a:extLst>
                </a:gridCol>
                <a:gridCol w="1122842">
                  <a:extLst>
                    <a:ext uri="{9D8B030D-6E8A-4147-A177-3AD203B41FA5}">
                      <a16:colId xmlns:a16="http://schemas.microsoft.com/office/drawing/2014/main" val="20007"/>
                    </a:ext>
                  </a:extLst>
                </a:gridCol>
              </a:tblGrid>
              <a:tr h="912253">
                <a:tc>
                  <a:txBody>
                    <a:bodyPr/>
                    <a:lstStyle/>
                    <a:p>
                      <a:pPr algn="ctr"/>
                      <a:r>
                        <a:rPr lang="zh-CN" altLang="en-US" b="0" dirty="0"/>
                        <a:t>粮食加工品</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b="0" dirty="0">
                          <a:solidFill>
                            <a:schemeClr val="bg1"/>
                          </a:solidFill>
                        </a:rPr>
                        <a:t>食用、油油脂及其制品</a:t>
                      </a:r>
                    </a:p>
                  </a:txBody>
                  <a:tcPr>
                    <a:solidFill>
                      <a:srgbClr val="1C4A76"/>
                    </a:solidFill>
                  </a:tcPr>
                </a:tc>
                <a:tc>
                  <a:txBody>
                    <a:bodyPr/>
                    <a:lstStyle/>
                    <a:p>
                      <a:pPr algn="ctr"/>
                      <a:r>
                        <a:rPr lang="zh-CN" altLang="en-US" b="0" dirty="0"/>
                        <a:t>调味品</a:t>
                      </a:r>
                    </a:p>
                  </a:txBody>
                  <a:tcPr/>
                </a:tc>
                <a:tc>
                  <a:txBody>
                    <a:bodyPr/>
                    <a:lstStyle/>
                    <a:p>
                      <a:pPr algn="ctr"/>
                      <a:r>
                        <a:rPr lang="zh-CN" altLang="en-US" sz="1800" b="0" kern="1200" dirty="0">
                          <a:solidFill>
                            <a:schemeClr val="bg1"/>
                          </a:solidFill>
                          <a:latin typeface="+mn-lt"/>
                          <a:ea typeface="+mn-ea"/>
                          <a:cs typeface="+mn-cs"/>
                        </a:rPr>
                        <a:t>肉制品</a:t>
                      </a:r>
                    </a:p>
                  </a:txBody>
                  <a:tcPr>
                    <a:solidFill>
                      <a:srgbClr val="1C4A76"/>
                    </a:solidFill>
                  </a:tcPr>
                </a:tc>
                <a:tc>
                  <a:txBody>
                    <a:bodyPr/>
                    <a:lstStyle/>
                    <a:p>
                      <a:pPr algn="ctr"/>
                      <a:r>
                        <a:rPr lang="zh-CN" altLang="en-US" b="0" dirty="0"/>
                        <a:t>乳制品</a:t>
                      </a:r>
                    </a:p>
                  </a:txBody>
                  <a:tcPr/>
                </a:tc>
                <a:tc>
                  <a:txBody>
                    <a:bodyPr/>
                    <a:lstStyle/>
                    <a:p>
                      <a:pPr algn="ctr"/>
                      <a:r>
                        <a:rPr lang="zh-CN" altLang="en-US" sz="1800" b="0" kern="1200" dirty="0">
                          <a:solidFill>
                            <a:schemeClr val="bg1"/>
                          </a:solidFill>
                          <a:latin typeface="+mn-lt"/>
                          <a:ea typeface="+mn-ea"/>
                          <a:cs typeface="+mn-cs"/>
                        </a:rPr>
                        <a:t>饮料</a:t>
                      </a:r>
                    </a:p>
                  </a:txBody>
                  <a:tcPr>
                    <a:solidFill>
                      <a:srgbClr val="1C4A76"/>
                    </a:solidFill>
                  </a:tcPr>
                </a:tc>
                <a:tc>
                  <a:txBody>
                    <a:bodyPr/>
                    <a:lstStyle/>
                    <a:p>
                      <a:pPr algn="ctr"/>
                      <a:r>
                        <a:rPr lang="zh-CN" altLang="en-US" b="0" dirty="0"/>
                        <a:t>方便食品</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1800" b="0" kern="1200" dirty="0">
                          <a:solidFill>
                            <a:schemeClr val="bg1"/>
                          </a:solidFill>
                          <a:latin typeface="+mn-lt"/>
                          <a:ea typeface="+mn-ea"/>
                          <a:cs typeface="+mn-cs"/>
                        </a:rPr>
                        <a:t>饼干</a:t>
                      </a:r>
                    </a:p>
                    <a:p>
                      <a:pPr algn="ctr"/>
                      <a:endParaRPr lang="zh-CN" altLang="en-US" sz="1800" b="0" kern="1200" dirty="0">
                        <a:solidFill>
                          <a:schemeClr val="bg1"/>
                        </a:solidFill>
                        <a:latin typeface="+mn-lt"/>
                        <a:ea typeface="+mn-ea"/>
                        <a:cs typeface="+mn-cs"/>
                      </a:endParaRPr>
                    </a:p>
                  </a:txBody>
                  <a:tcPr>
                    <a:solidFill>
                      <a:srgbClr val="1C4A76"/>
                    </a:solidFill>
                  </a:tcPr>
                </a:tc>
                <a:extLst>
                  <a:ext uri="{0D108BD9-81ED-4DB2-BD59-A6C34878D82A}">
                    <a16:rowId xmlns:a16="http://schemas.microsoft.com/office/drawing/2014/main" val="10000"/>
                  </a:ext>
                </a:extLst>
              </a:tr>
              <a:tr h="638577">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1800" b="0" kern="1200" dirty="0">
                          <a:solidFill>
                            <a:schemeClr val="bg1"/>
                          </a:solidFill>
                          <a:latin typeface="+mn-lt"/>
                          <a:ea typeface="+mn-ea"/>
                          <a:cs typeface="+mn-cs"/>
                        </a:rPr>
                        <a:t>罐头</a:t>
                      </a:r>
                    </a:p>
                  </a:txBody>
                  <a:tcPr>
                    <a:solidFill>
                      <a:srgbClr val="1C4A76"/>
                    </a:solidFill>
                  </a:tcPr>
                </a:tc>
                <a:tc>
                  <a:txBody>
                    <a:bodyPr/>
                    <a:lstStyle/>
                    <a:p>
                      <a:pPr algn="ctr"/>
                      <a:r>
                        <a:rPr lang="zh-CN" altLang="en-US" b="0" dirty="0"/>
                        <a:t>冷冻饮品</a:t>
                      </a:r>
                    </a:p>
                  </a:txBody>
                  <a:tcP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1800" b="0" kern="1200" dirty="0">
                          <a:solidFill>
                            <a:schemeClr val="bg1"/>
                          </a:solidFill>
                          <a:latin typeface="+mn-lt"/>
                          <a:ea typeface="+mn-ea"/>
                          <a:cs typeface="+mn-cs"/>
                        </a:rPr>
                        <a:t>速冻食品</a:t>
                      </a:r>
                    </a:p>
                  </a:txBody>
                  <a:tcPr>
                    <a:solidFill>
                      <a:srgbClr val="1C4A76"/>
                    </a:solidFill>
                  </a:tcPr>
                </a:tc>
                <a:tc>
                  <a:txBody>
                    <a:bodyPr/>
                    <a:lstStyle/>
                    <a:p>
                      <a:pPr algn="ctr"/>
                      <a:r>
                        <a:rPr lang="zh-CN" altLang="en-US" b="0" dirty="0"/>
                        <a:t>薯类和膨化食品</a:t>
                      </a:r>
                    </a:p>
                  </a:txBody>
                  <a:tcP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1800" b="0" kern="1200" dirty="0">
                          <a:solidFill>
                            <a:schemeClr val="bg1"/>
                          </a:solidFill>
                          <a:latin typeface="+mn-lt"/>
                          <a:ea typeface="+mn-ea"/>
                          <a:cs typeface="+mn-cs"/>
                        </a:rPr>
                        <a:t>糖果制品</a:t>
                      </a:r>
                    </a:p>
                  </a:txBody>
                  <a:tcPr>
                    <a:solidFill>
                      <a:srgbClr val="1C4A76"/>
                    </a:solidFill>
                  </a:tcPr>
                </a:tc>
                <a:tc>
                  <a:txBody>
                    <a:bodyPr/>
                    <a:lstStyle/>
                    <a:p>
                      <a:pPr algn="ctr"/>
                      <a:r>
                        <a:rPr lang="zh-CN" altLang="en-US" b="1" dirty="0"/>
                        <a:t>茶叶及相关制品</a:t>
                      </a:r>
                    </a:p>
                  </a:txBody>
                  <a:tcPr>
                    <a:noFill/>
                  </a:tcPr>
                </a:tc>
                <a:tc>
                  <a:txBody>
                    <a:bodyPr/>
                    <a:lstStyle/>
                    <a:p>
                      <a:pPr algn="ctr"/>
                      <a:r>
                        <a:rPr lang="zh-CN" altLang="en-US" sz="1800" b="0" kern="1200" dirty="0">
                          <a:solidFill>
                            <a:schemeClr val="bg1"/>
                          </a:solidFill>
                          <a:latin typeface="+mn-lt"/>
                          <a:ea typeface="+mn-ea"/>
                          <a:cs typeface="+mn-cs"/>
                        </a:rPr>
                        <a:t>酒类</a:t>
                      </a:r>
                    </a:p>
                  </a:txBody>
                  <a:tcPr>
                    <a:solidFill>
                      <a:srgbClr val="1C4A7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b="0" dirty="0"/>
                        <a:t>蔬菜制品</a:t>
                      </a:r>
                    </a:p>
                    <a:p>
                      <a:pPr algn="ctr"/>
                      <a:endParaRPr lang="zh-CN" altLang="en-US" b="0" dirty="0"/>
                    </a:p>
                  </a:txBody>
                  <a:tcPr>
                    <a:noFill/>
                  </a:tcPr>
                </a:tc>
                <a:extLst>
                  <a:ext uri="{0D108BD9-81ED-4DB2-BD59-A6C34878D82A}">
                    <a16:rowId xmlns:a16="http://schemas.microsoft.com/office/drawing/2014/main" val="10001"/>
                  </a:ext>
                </a:extLst>
              </a:tr>
              <a:tr h="912253">
                <a:tc>
                  <a:txBody>
                    <a:bodyPr/>
                    <a:lstStyle/>
                    <a:p>
                      <a:pPr algn="ctr"/>
                      <a:r>
                        <a:rPr lang="zh-CN" altLang="en-US" b="0" dirty="0"/>
                        <a:t>水果制品</a:t>
                      </a:r>
                    </a:p>
                  </a:txBody>
                  <a:tcP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1800" b="0" kern="1200" dirty="0">
                          <a:solidFill>
                            <a:schemeClr val="bg1"/>
                          </a:solidFill>
                          <a:latin typeface="+mn-lt"/>
                          <a:ea typeface="+mn-ea"/>
                          <a:cs typeface="+mn-cs"/>
                        </a:rPr>
                        <a:t>炒货食品及坚果制品</a:t>
                      </a:r>
                    </a:p>
                  </a:txBody>
                  <a:tcPr>
                    <a:solidFill>
                      <a:srgbClr val="1C4A76"/>
                    </a:solidFill>
                  </a:tcPr>
                </a:tc>
                <a:tc>
                  <a:txBody>
                    <a:bodyPr/>
                    <a:lstStyle/>
                    <a:p>
                      <a:pPr algn="ctr"/>
                      <a:r>
                        <a:rPr lang="zh-CN" altLang="en-US" b="0" dirty="0"/>
                        <a:t>蛋制品</a:t>
                      </a:r>
                    </a:p>
                  </a:txBody>
                  <a:tcP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1800" b="0" kern="1200" dirty="0">
                          <a:solidFill>
                            <a:schemeClr val="bg1"/>
                          </a:solidFill>
                          <a:latin typeface="+mn-lt"/>
                          <a:ea typeface="+mn-ea"/>
                          <a:cs typeface="+mn-cs"/>
                        </a:rPr>
                        <a:t>可可及焙烤咖啡产品</a:t>
                      </a:r>
                    </a:p>
                  </a:txBody>
                  <a:tcPr>
                    <a:solidFill>
                      <a:srgbClr val="1C4A76"/>
                    </a:solidFill>
                  </a:tcPr>
                </a:tc>
                <a:tc>
                  <a:txBody>
                    <a:bodyPr/>
                    <a:lstStyle/>
                    <a:p>
                      <a:pPr algn="ctr"/>
                      <a:r>
                        <a:rPr lang="zh-CN" altLang="en-US" b="0" dirty="0"/>
                        <a:t>食糖</a:t>
                      </a:r>
                    </a:p>
                  </a:txBody>
                  <a:tcP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1800" b="0" kern="1200" dirty="0">
                          <a:solidFill>
                            <a:schemeClr val="bg1"/>
                          </a:solidFill>
                          <a:latin typeface="+mn-lt"/>
                          <a:ea typeface="+mn-ea"/>
                          <a:cs typeface="+mn-cs"/>
                        </a:rPr>
                        <a:t>水产制品</a:t>
                      </a:r>
                    </a:p>
                  </a:txBody>
                  <a:tcPr>
                    <a:solidFill>
                      <a:srgbClr val="1C4A76"/>
                    </a:solidFill>
                  </a:tcPr>
                </a:tc>
                <a:tc>
                  <a:txBody>
                    <a:bodyPr/>
                    <a:lstStyle/>
                    <a:p>
                      <a:pPr algn="ctr"/>
                      <a:r>
                        <a:rPr lang="zh-CN" altLang="en-US" b="0" dirty="0"/>
                        <a:t>淀粉及淀粉制品</a:t>
                      </a:r>
                    </a:p>
                  </a:txBody>
                  <a:tcP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1800" b="0" kern="1200" dirty="0">
                          <a:solidFill>
                            <a:schemeClr val="bg1"/>
                          </a:solidFill>
                          <a:latin typeface="+mn-lt"/>
                          <a:ea typeface="+mn-ea"/>
                          <a:cs typeface="+mn-cs"/>
                        </a:rPr>
                        <a:t>糕点</a:t>
                      </a:r>
                    </a:p>
                  </a:txBody>
                  <a:tcPr>
                    <a:solidFill>
                      <a:srgbClr val="1C4A76"/>
                    </a:solidFill>
                  </a:tcPr>
                </a:tc>
                <a:extLst>
                  <a:ext uri="{0D108BD9-81ED-4DB2-BD59-A6C34878D82A}">
                    <a16:rowId xmlns:a16="http://schemas.microsoft.com/office/drawing/2014/main" val="10002"/>
                  </a:ext>
                </a:extLst>
              </a:tr>
              <a:tr h="912253">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1800" b="0" kern="1200" dirty="0">
                          <a:solidFill>
                            <a:schemeClr val="bg1"/>
                          </a:solidFill>
                          <a:latin typeface="+mn-lt"/>
                          <a:ea typeface="+mn-ea"/>
                          <a:cs typeface="+mn-cs"/>
                        </a:rPr>
                        <a:t>豆制品</a:t>
                      </a:r>
                    </a:p>
                  </a:txBody>
                  <a:tcPr>
                    <a:solidFill>
                      <a:srgbClr val="1C4A76"/>
                    </a:solidFill>
                  </a:tcPr>
                </a:tc>
                <a:tc>
                  <a:txBody>
                    <a:bodyPr/>
                    <a:lstStyle/>
                    <a:p>
                      <a:pPr algn="ctr"/>
                      <a:r>
                        <a:rPr lang="zh-CN" altLang="en-US" b="0" dirty="0"/>
                        <a:t>蜂产品</a:t>
                      </a:r>
                    </a:p>
                  </a:txBody>
                  <a:tcP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1800" b="0" kern="1200" dirty="0">
                          <a:solidFill>
                            <a:schemeClr val="bg1"/>
                          </a:solidFill>
                          <a:latin typeface="+mn-lt"/>
                          <a:ea typeface="+mn-ea"/>
                          <a:cs typeface="+mn-cs"/>
                        </a:rPr>
                        <a:t>保健食品</a:t>
                      </a:r>
                    </a:p>
                  </a:txBody>
                  <a:tcPr>
                    <a:solidFill>
                      <a:srgbClr val="1C4A76"/>
                    </a:solidFill>
                  </a:tcPr>
                </a:tc>
                <a:tc>
                  <a:txBody>
                    <a:bodyPr/>
                    <a:lstStyle/>
                    <a:p>
                      <a:pPr algn="ctr"/>
                      <a:r>
                        <a:rPr lang="zh-CN" altLang="en-US" b="0" dirty="0"/>
                        <a:t>特殊医学用途配方食品</a:t>
                      </a:r>
                    </a:p>
                  </a:txBody>
                  <a:tcP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1800" b="0" kern="1200" dirty="0">
                          <a:solidFill>
                            <a:schemeClr val="bg1"/>
                          </a:solidFill>
                          <a:latin typeface="+mn-lt"/>
                          <a:ea typeface="+mn-ea"/>
                          <a:cs typeface="+mn-cs"/>
                        </a:rPr>
                        <a:t>婴幼儿配方食品</a:t>
                      </a:r>
                    </a:p>
                  </a:txBody>
                  <a:tcPr>
                    <a:solidFill>
                      <a:srgbClr val="1C4A76"/>
                    </a:solidFill>
                  </a:tcPr>
                </a:tc>
                <a:tc>
                  <a:txBody>
                    <a:bodyPr/>
                    <a:lstStyle/>
                    <a:p>
                      <a:pPr algn="ctr"/>
                      <a:r>
                        <a:rPr lang="zh-CN" altLang="en-US" b="0" dirty="0"/>
                        <a:t>特殊膳食食品</a:t>
                      </a:r>
                    </a:p>
                  </a:txBody>
                  <a:tcP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1800" b="0" kern="1200" dirty="0">
                          <a:solidFill>
                            <a:schemeClr val="bg1"/>
                          </a:solidFill>
                          <a:latin typeface="+mn-lt"/>
                          <a:ea typeface="+mn-ea"/>
                          <a:cs typeface="+mn-cs"/>
                        </a:rPr>
                        <a:t>其他食品</a:t>
                      </a:r>
                    </a:p>
                  </a:txBody>
                  <a:tcPr>
                    <a:solidFill>
                      <a:srgbClr val="1C4A76"/>
                    </a:solidFill>
                  </a:tcPr>
                </a:tc>
                <a:tc>
                  <a:txBody>
                    <a:bodyPr/>
                    <a:lstStyle/>
                    <a:p>
                      <a:pPr algn="ctr"/>
                      <a:endParaRPr lang="zh-CN" altLang="en-US" b="0" dirty="0"/>
                    </a:p>
                  </a:txBody>
                  <a:tcPr>
                    <a:noFill/>
                  </a:tcPr>
                </a:tc>
                <a:extLst>
                  <a:ext uri="{0D108BD9-81ED-4DB2-BD59-A6C34878D82A}">
                    <a16:rowId xmlns:a16="http://schemas.microsoft.com/office/drawing/2014/main" val="10003"/>
                  </a:ext>
                </a:extLst>
              </a:tr>
            </a:tbl>
          </a:graphicData>
        </a:graphic>
      </p:graphicFrame>
      <p:pic>
        <p:nvPicPr>
          <p:cNvPr id="2" name="页码11">
            <a:hlinkClick r:id="" action="ppaction://media"/>
            <a:extLst>
              <a:ext uri="{FF2B5EF4-FFF2-40B4-BE49-F238E27FC236}">
                <a16:creationId xmlns:a16="http://schemas.microsoft.com/office/drawing/2014/main" id="{83DB2424-F8FE-7DFD-9825-084778FB9E29}"/>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329956" y="6240463"/>
            <a:ext cx="487363" cy="487363"/>
          </a:xfrm>
          <a:prstGeom prst="rect">
            <a:avLst/>
          </a:prstGeom>
        </p:spPr>
      </p:pic>
    </p:spTree>
  </p:cSld>
  <p:clrMapOvr>
    <a:masterClrMapping/>
  </p:clrMapOvr>
  <p:transition advTm="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18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2254209" y="1269876"/>
            <a:ext cx="7683582" cy="523220"/>
          </a:xfrm>
          <a:prstGeom prst="rect">
            <a:avLst/>
          </a:prstGeom>
          <a:noFill/>
        </p:spPr>
        <p:txBody>
          <a:bodyPr wrap="square">
            <a:spAutoFit/>
          </a:bodyPr>
          <a:lstStyle/>
          <a:p>
            <a:pPr algn="ctr"/>
            <a:r>
              <a:rPr lang="zh-CN" altLang="en-US" sz="2800" b="1" kern="100" dirty="0">
                <a:latin typeface="+mn-ea"/>
              </a:rPr>
              <a:t>食品生产许可分类目录</a:t>
            </a:r>
            <a:r>
              <a:rPr lang="en-US" altLang="zh-CN" sz="2800" b="1" kern="100" dirty="0">
                <a:latin typeface="+mn-ea"/>
              </a:rPr>
              <a:t>——</a:t>
            </a:r>
            <a:r>
              <a:rPr lang="zh-CN" altLang="en-US" sz="2800" b="1" kern="100" dirty="0">
                <a:latin typeface="+mn-ea"/>
              </a:rPr>
              <a:t>茶叶及相关制品 </a:t>
            </a:r>
          </a:p>
        </p:txBody>
      </p:sp>
      <p:pic>
        <p:nvPicPr>
          <p:cNvPr id="8" name="矩形 3"/>
          <p:cNvPicPr>
            <a:picLocks noChangeArrowheads="1"/>
          </p:cNvPicPr>
          <p:nvPr/>
        </p:nvPicPr>
        <p:blipFill>
          <a:blip r:embed="rId5" cstate="print"/>
          <a:srcRect/>
          <a:stretch>
            <a:fillRect/>
          </a:stretch>
        </p:blipFill>
        <p:spPr bwMode="auto">
          <a:xfrm>
            <a:off x="0" y="0"/>
            <a:ext cx="12192000" cy="1058779"/>
          </a:xfrm>
          <a:prstGeom prst="rect">
            <a:avLst/>
          </a:prstGeom>
          <a:noFill/>
          <a:ln w="9525">
            <a:noFill/>
            <a:miter lim="800000"/>
            <a:headEnd/>
            <a:tailEnd/>
          </a:ln>
        </p:spPr>
      </p:pic>
      <p:sp>
        <p:nvSpPr>
          <p:cNvPr id="9" name="标题 1"/>
          <p:cNvSpPr>
            <a:spLocks noGrp="1"/>
          </p:cNvSpPr>
          <p:nvPr>
            <p:ph type="title"/>
          </p:nvPr>
        </p:nvSpPr>
        <p:spPr>
          <a:xfrm>
            <a:off x="688138" y="153759"/>
            <a:ext cx="10354417" cy="712759"/>
          </a:xfrm>
        </p:spPr>
        <p:txBody>
          <a:bodyPr>
            <a:noAutofit/>
          </a:bodyPr>
          <a:lstStyle/>
          <a:p>
            <a:br>
              <a:rPr lang="zh-CN" altLang="en-US" sz="3200" dirty="0">
                <a:solidFill>
                  <a:schemeClr val="bg1"/>
                </a:solidFill>
                <a:latin typeface="黑体" panose="02010609060101010101" charset="-122"/>
                <a:ea typeface="黑体" panose="02010609060101010101" charset="-122"/>
              </a:rPr>
            </a:br>
            <a:r>
              <a:rPr lang="zh-CN" altLang="en-US" sz="3200" dirty="0">
                <a:solidFill>
                  <a:schemeClr val="bg1"/>
                </a:solidFill>
                <a:latin typeface="黑体" panose="02010609060101010101" charset="-122"/>
                <a:ea typeface="黑体" panose="02010609060101010101" charset="-122"/>
                <a:sym typeface="+mn-ea"/>
              </a:rPr>
              <a:t>（一）</a:t>
            </a:r>
            <a:r>
              <a:rPr lang="zh-CN" altLang="en-US" sz="3200" dirty="0">
                <a:solidFill>
                  <a:schemeClr val="bg1"/>
                </a:solidFill>
                <a:latin typeface="黑体" panose="02010609060101010101" charset="-122"/>
                <a:ea typeface="黑体" panose="02010609060101010101" charset="-122"/>
              </a:rPr>
              <a:t>范围</a:t>
            </a:r>
          </a:p>
        </p:txBody>
      </p:sp>
      <p:graphicFrame>
        <p:nvGraphicFramePr>
          <p:cNvPr id="3" name="表格 2"/>
          <p:cNvGraphicFramePr>
            <a:graphicFrameLocks noGrp="1"/>
          </p:cNvGraphicFramePr>
          <p:nvPr/>
        </p:nvGraphicFramePr>
        <p:xfrm>
          <a:off x="1196788" y="1793095"/>
          <a:ext cx="10515600" cy="4911146"/>
        </p:xfrm>
        <a:graphic>
          <a:graphicData uri="http://schemas.openxmlformats.org/drawingml/2006/table">
            <a:tbl>
              <a:tblPr firstRow="1" firstCol="1" bandRow="1">
                <a:tableStyleId>{5DA37D80-6434-44D0-A028-1B22A696006F}</a:tableStyleId>
              </a:tblPr>
              <a:tblGrid>
                <a:gridCol w="948357">
                  <a:extLst>
                    <a:ext uri="{9D8B030D-6E8A-4147-A177-3AD203B41FA5}">
                      <a16:colId xmlns:a16="http://schemas.microsoft.com/office/drawing/2014/main" val="20000"/>
                    </a:ext>
                  </a:extLst>
                </a:gridCol>
                <a:gridCol w="934410">
                  <a:extLst>
                    <a:ext uri="{9D8B030D-6E8A-4147-A177-3AD203B41FA5}">
                      <a16:colId xmlns:a16="http://schemas.microsoft.com/office/drawing/2014/main" val="20001"/>
                    </a:ext>
                  </a:extLst>
                </a:gridCol>
                <a:gridCol w="1004142">
                  <a:extLst>
                    <a:ext uri="{9D8B030D-6E8A-4147-A177-3AD203B41FA5}">
                      <a16:colId xmlns:a16="http://schemas.microsoft.com/office/drawing/2014/main" val="20002"/>
                    </a:ext>
                  </a:extLst>
                </a:gridCol>
                <a:gridCol w="7628691">
                  <a:extLst>
                    <a:ext uri="{9D8B030D-6E8A-4147-A177-3AD203B41FA5}">
                      <a16:colId xmlns:a16="http://schemas.microsoft.com/office/drawing/2014/main" val="20003"/>
                    </a:ext>
                  </a:extLst>
                </a:gridCol>
              </a:tblGrid>
              <a:tr h="613893">
                <a:tc rowSpan="9">
                  <a:txBody>
                    <a:bodyPr/>
                    <a:lstStyle/>
                    <a:p>
                      <a:pPr algn="just"/>
                      <a:r>
                        <a:rPr lang="zh-CN" sz="1800" kern="100" dirty="0">
                          <a:effectLst/>
                        </a:rPr>
                        <a:t>茶叶及相关制品</a:t>
                      </a:r>
                      <a:endParaRPr lang="zh-CN" sz="18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55005" marR="55005" marT="0" marB="0" anchor="ctr"/>
                </a:tc>
                <a:tc rowSpan="9">
                  <a:txBody>
                    <a:bodyPr/>
                    <a:lstStyle/>
                    <a:p>
                      <a:pPr algn="just"/>
                      <a:r>
                        <a:rPr lang="en-US" sz="2000" kern="100">
                          <a:effectLst/>
                        </a:rPr>
                        <a:t> </a:t>
                      </a:r>
                      <a:endParaRPr lang="zh-CN" sz="2000" kern="100">
                        <a:effectLst/>
                      </a:endParaRPr>
                    </a:p>
                    <a:p>
                      <a:pPr algn="just"/>
                      <a:r>
                        <a:rPr lang="en-US" sz="2000" kern="100">
                          <a:effectLst/>
                        </a:rPr>
                        <a:t> </a:t>
                      </a:r>
                      <a:endParaRPr lang="zh-CN" sz="2000" kern="100">
                        <a:effectLst/>
                      </a:endParaRPr>
                    </a:p>
                    <a:p>
                      <a:pPr algn="just"/>
                      <a:r>
                        <a:rPr lang="en-US" sz="2000" kern="100">
                          <a:effectLst/>
                        </a:rPr>
                        <a:t> </a:t>
                      </a:r>
                      <a:endParaRPr lang="zh-CN" sz="2000" kern="100">
                        <a:effectLst/>
                      </a:endParaRPr>
                    </a:p>
                    <a:p>
                      <a:pPr algn="just"/>
                      <a:r>
                        <a:rPr lang="en-US" sz="2000" kern="100">
                          <a:effectLst/>
                        </a:rPr>
                        <a:t> </a:t>
                      </a:r>
                      <a:endParaRPr lang="zh-CN" sz="2000" kern="100">
                        <a:effectLst/>
                      </a:endParaRPr>
                    </a:p>
                    <a:p>
                      <a:pPr algn="just"/>
                      <a:r>
                        <a:rPr lang="en-US" sz="2000" kern="100">
                          <a:effectLst/>
                        </a:rPr>
                        <a:t> </a:t>
                      </a:r>
                      <a:endParaRPr lang="zh-CN" sz="2000" kern="100">
                        <a:effectLst/>
                      </a:endParaRPr>
                    </a:p>
                    <a:p>
                      <a:pPr algn="just"/>
                      <a:r>
                        <a:rPr lang="en-US" sz="2000" kern="100">
                          <a:effectLst/>
                        </a:rPr>
                        <a:t> </a:t>
                      </a:r>
                      <a:endParaRPr lang="zh-CN" sz="2000" kern="100">
                        <a:effectLst/>
                      </a:endParaRPr>
                    </a:p>
                    <a:p>
                      <a:pPr algn="just"/>
                      <a:r>
                        <a:rPr lang="en-US" sz="2000" kern="100">
                          <a:effectLst/>
                        </a:rPr>
                        <a:t>1401</a:t>
                      </a:r>
                      <a:endParaRPr lang="zh-CN" sz="2000" kern="100">
                        <a:effectLst/>
                        <a:latin typeface="等线" panose="02010600030101010101" pitchFamily="2" charset="-122"/>
                        <a:ea typeface="等线" panose="02010600030101010101" pitchFamily="2" charset="-122"/>
                        <a:cs typeface="Times New Roman" panose="02020603050405020304" pitchFamily="18" charset="0"/>
                      </a:endParaRPr>
                    </a:p>
                  </a:txBody>
                  <a:tcPr marL="55005" marR="55005" marT="0" marB="0"/>
                </a:tc>
                <a:tc rowSpan="9">
                  <a:txBody>
                    <a:bodyPr/>
                    <a:lstStyle/>
                    <a:p>
                      <a:pPr algn="just"/>
                      <a:r>
                        <a:rPr lang="en-US" sz="2000" kern="100" dirty="0">
                          <a:effectLst/>
                        </a:rPr>
                        <a:t> </a:t>
                      </a:r>
                      <a:endParaRPr lang="zh-CN" sz="2000" kern="100" dirty="0">
                        <a:effectLst/>
                      </a:endParaRPr>
                    </a:p>
                    <a:p>
                      <a:pPr algn="just"/>
                      <a:r>
                        <a:rPr lang="en-US" sz="2000" kern="100" dirty="0">
                          <a:effectLst/>
                        </a:rPr>
                        <a:t> </a:t>
                      </a:r>
                      <a:endParaRPr lang="zh-CN" sz="2000" kern="100" dirty="0">
                        <a:effectLst/>
                      </a:endParaRPr>
                    </a:p>
                    <a:p>
                      <a:pPr algn="just"/>
                      <a:r>
                        <a:rPr lang="en-US" sz="2000" kern="100" dirty="0">
                          <a:effectLst/>
                        </a:rPr>
                        <a:t> </a:t>
                      </a:r>
                      <a:endParaRPr lang="zh-CN" sz="2000" kern="100" dirty="0">
                        <a:effectLst/>
                      </a:endParaRPr>
                    </a:p>
                    <a:p>
                      <a:pPr algn="just"/>
                      <a:r>
                        <a:rPr lang="en-US" sz="2000" kern="100" dirty="0">
                          <a:effectLst/>
                        </a:rPr>
                        <a:t> </a:t>
                      </a:r>
                      <a:endParaRPr lang="zh-CN" sz="2000" kern="100" dirty="0">
                        <a:effectLst/>
                      </a:endParaRPr>
                    </a:p>
                    <a:p>
                      <a:pPr algn="just"/>
                      <a:r>
                        <a:rPr lang="en-US" sz="2000" kern="100" dirty="0">
                          <a:effectLst/>
                        </a:rPr>
                        <a:t> </a:t>
                      </a:r>
                      <a:endParaRPr lang="zh-CN" sz="2000" kern="100" dirty="0">
                        <a:effectLst/>
                      </a:endParaRPr>
                    </a:p>
                    <a:p>
                      <a:pPr algn="just"/>
                      <a:r>
                        <a:rPr lang="en-US" sz="2000" kern="100" dirty="0">
                          <a:effectLst/>
                        </a:rPr>
                        <a:t> </a:t>
                      </a:r>
                      <a:endParaRPr lang="zh-CN" sz="2000" kern="100" dirty="0">
                        <a:effectLst/>
                      </a:endParaRPr>
                    </a:p>
                    <a:p>
                      <a:pPr algn="just"/>
                      <a:r>
                        <a:rPr lang="zh-CN" sz="2000" kern="100" dirty="0">
                          <a:effectLst/>
                        </a:rPr>
                        <a:t>茶叶</a:t>
                      </a:r>
                      <a:endParaRPr lang="zh-CN" sz="20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55005" marR="55005" marT="0" marB="0"/>
                </a:tc>
                <a:tc>
                  <a:txBody>
                    <a:bodyPr/>
                    <a:lstStyle/>
                    <a:p>
                      <a:pPr algn="just"/>
                      <a:r>
                        <a:rPr lang="en-US" sz="1800" kern="100" dirty="0">
                          <a:effectLst/>
                          <a:latin typeface="+mn-ea"/>
                          <a:ea typeface="+mn-ea"/>
                        </a:rPr>
                        <a:t>1</a:t>
                      </a:r>
                      <a:r>
                        <a:rPr lang="zh-CN" sz="1800" kern="100" dirty="0">
                          <a:effectLst/>
                          <a:latin typeface="+mn-ea"/>
                          <a:ea typeface="+mn-ea"/>
                        </a:rPr>
                        <a:t>、绿茶</a:t>
                      </a:r>
                      <a:r>
                        <a:rPr lang="en-US" sz="1800" b="0" kern="100" dirty="0">
                          <a:effectLst/>
                          <a:latin typeface="+mn-ea"/>
                          <a:ea typeface="+mn-ea"/>
                        </a:rPr>
                        <a:t>(</a:t>
                      </a:r>
                      <a:r>
                        <a:rPr lang="zh-CN" sz="1800" b="0" kern="100" dirty="0">
                          <a:effectLst/>
                          <a:latin typeface="+mn-ea"/>
                          <a:ea typeface="+mn-ea"/>
                        </a:rPr>
                        <a:t>龙井茶、珠茶、黄山毛峰、都匀毛尖、安吉白茶、其他</a:t>
                      </a:r>
                      <a:r>
                        <a:rPr lang="en-US" sz="1800" b="0" kern="100" dirty="0">
                          <a:effectLst/>
                          <a:latin typeface="+mn-ea"/>
                          <a:ea typeface="+mn-ea"/>
                        </a:rPr>
                        <a:t>)</a:t>
                      </a:r>
                      <a:r>
                        <a:rPr lang="en-US" sz="1800" kern="100" dirty="0">
                          <a:effectLst/>
                          <a:latin typeface="+mn-ea"/>
                          <a:ea typeface="+mn-ea"/>
                        </a:rPr>
                        <a:t> </a:t>
                      </a:r>
                      <a:r>
                        <a:rPr lang="zh-CN" sz="1800" kern="100" dirty="0">
                          <a:effectLst/>
                          <a:latin typeface="+mn-ea"/>
                          <a:ea typeface="+mn-ea"/>
                        </a:rPr>
                        <a:t>。</a:t>
                      </a:r>
                      <a:endParaRPr lang="zh-CN" sz="1800" kern="100" dirty="0">
                        <a:effectLst/>
                        <a:latin typeface="+mn-ea"/>
                        <a:ea typeface="+mn-ea"/>
                        <a:cs typeface="Times New Roman" panose="02020603050405020304" pitchFamily="18" charset="0"/>
                      </a:endParaRPr>
                    </a:p>
                  </a:txBody>
                  <a:tcPr marL="55005" marR="55005" marT="0" marB="0" anchor="ctr"/>
                </a:tc>
                <a:extLst>
                  <a:ext uri="{0D108BD9-81ED-4DB2-BD59-A6C34878D82A}">
                    <a16:rowId xmlns:a16="http://schemas.microsoft.com/office/drawing/2014/main" val="10000"/>
                  </a:ext>
                </a:extLst>
              </a:tr>
              <a:tr h="306947">
                <a:tc vMerge="1">
                  <a:txBody>
                    <a:bodyPr/>
                    <a:lstStyle/>
                    <a:p>
                      <a:endParaRPr lang="zh-CN"/>
                    </a:p>
                  </a:txBody>
                  <a:tcPr/>
                </a:tc>
                <a:tc vMerge="1">
                  <a:txBody>
                    <a:bodyPr/>
                    <a:lstStyle/>
                    <a:p>
                      <a:endParaRPr lang="zh-CN"/>
                    </a:p>
                  </a:txBody>
                  <a:tcPr/>
                </a:tc>
                <a:tc vMerge="1">
                  <a:txBody>
                    <a:bodyPr/>
                    <a:lstStyle/>
                    <a:p>
                      <a:endParaRPr lang="zh-CN"/>
                    </a:p>
                  </a:txBody>
                  <a:tcPr/>
                </a:tc>
                <a:tc>
                  <a:txBody>
                    <a:bodyPr/>
                    <a:lstStyle/>
                    <a:p>
                      <a:pPr algn="just"/>
                      <a:r>
                        <a:rPr lang="en-US" sz="1800" kern="100" dirty="0">
                          <a:effectLst/>
                          <a:latin typeface="+mn-ea"/>
                          <a:ea typeface="+mn-ea"/>
                        </a:rPr>
                        <a:t>2</a:t>
                      </a:r>
                      <a:r>
                        <a:rPr lang="zh-CN" sz="1800" kern="100" dirty="0">
                          <a:effectLst/>
                          <a:latin typeface="+mn-ea"/>
                          <a:ea typeface="+mn-ea"/>
                        </a:rPr>
                        <a:t>、</a:t>
                      </a:r>
                      <a:r>
                        <a:rPr lang="zh-CN" altLang="en-US" sz="1800" b="1" kern="100" dirty="0">
                          <a:solidFill>
                            <a:schemeClr val="tx1"/>
                          </a:solidFill>
                          <a:effectLst/>
                          <a:latin typeface="+mn-ea"/>
                          <a:ea typeface="+mn-ea"/>
                          <a:cs typeface="+mn-cs"/>
                        </a:rPr>
                        <a:t>红茶</a:t>
                      </a:r>
                      <a:r>
                        <a:rPr lang="en-US" sz="1800" kern="100" dirty="0">
                          <a:effectLst/>
                          <a:latin typeface="+mn-ea"/>
                          <a:ea typeface="+mn-ea"/>
                        </a:rPr>
                        <a:t>(</a:t>
                      </a:r>
                      <a:r>
                        <a:rPr lang="zh-CN" sz="1800" kern="100" dirty="0">
                          <a:effectLst/>
                          <a:latin typeface="+mn-ea"/>
                          <a:ea typeface="+mn-ea"/>
                        </a:rPr>
                        <a:t>祁门工夫红茶、小种红茶、红碎茶、其他</a:t>
                      </a:r>
                      <a:r>
                        <a:rPr lang="en-US" sz="1800" kern="100" dirty="0">
                          <a:effectLst/>
                          <a:latin typeface="+mn-ea"/>
                          <a:ea typeface="+mn-ea"/>
                        </a:rPr>
                        <a:t>)</a:t>
                      </a:r>
                      <a:r>
                        <a:rPr lang="zh-CN" sz="1800" kern="100" dirty="0">
                          <a:effectLst/>
                          <a:latin typeface="+mn-ea"/>
                          <a:ea typeface="+mn-ea"/>
                        </a:rPr>
                        <a:t>。</a:t>
                      </a:r>
                      <a:endParaRPr lang="zh-CN" sz="1800" kern="100" dirty="0">
                        <a:effectLst/>
                        <a:latin typeface="+mn-ea"/>
                        <a:ea typeface="+mn-ea"/>
                        <a:cs typeface="Times New Roman" panose="02020603050405020304" pitchFamily="18" charset="0"/>
                      </a:endParaRPr>
                    </a:p>
                  </a:txBody>
                  <a:tcPr marL="55005" marR="55005" marT="0" marB="0" anchor="ctr"/>
                </a:tc>
                <a:extLst>
                  <a:ext uri="{0D108BD9-81ED-4DB2-BD59-A6C34878D82A}">
                    <a16:rowId xmlns:a16="http://schemas.microsoft.com/office/drawing/2014/main" val="10001"/>
                  </a:ext>
                </a:extLst>
              </a:tr>
              <a:tr h="613893">
                <a:tc vMerge="1">
                  <a:txBody>
                    <a:bodyPr/>
                    <a:lstStyle/>
                    <a:p>
                      <a:endParaRPr lang="zh-CN"/>
                    </a:p>
                  </a:txBody>
                  <a:tcPr/>
                </a:tc>
                <a:tc vMerge="1">
                  <a:txBody>
                    <a:bodyPr/>
                    <a:lstStyle/>
                    <a:p>
                      <a:endParaRPr lang="zh-CN"/>
                    </a:p>
                  </a:txBody>
                  <a:tcPr/>
                </a:tc>
                <a:tc vMerge="1">
                  <a:txBody>
                    <a:bodyPr/>
                    <a:lstStyle/>
                    <a:p>
                      <a:endParaRPr lang="zh-CN"/>
                    </a:p>
                  </a:txBody>
                  <a:tcPr/>
                </a:tc>
                <a:tc>
                  <a:txBody>
                    <a:bodyPr/>
                    <a:lstStyle/>
                    <a:p>
                      <a:pPr algn="just"/>
                      <a:r>
                        <a:rPr lang="en-US" sz="1800" kern="100" dirty="0">
                          <a:effectLst/>
                          <a:latin typeface="+mn-ea"/>
                          <a:ea typeface="+mn-ea"/>
                        </a:rPr>
                        <a:t>3</a:t>
                      </a:r>
                      <a:r>
                        <a:rPr lang="zh-CN" sz="1800" kern="100" dirty="0">
                          <a:effectLst/>
                          <a:latin typeface="+mn-ea"/>
                          <a:ea typeface="+mn-ea"/>
                        </a:rPr>
                        <a:t>、</a:t>
                      </a:r>
                      <a:r>
                        <a:rPr lang="zh-CN" altLang="en-US" sz="1800" b="1" kern="100" dirty="0">
                          <a:solidFill>
                            <a:schemeClr val="tx1"/>
                          </a:solidFill>
                          <a:effectLst/>
                          <a:latin typeface="+mn-ea"/>
                          <a:ea typeface="+mn-ea"/>
                          <a:cs typeface="+mn-cs"/>
                        </a:rPr>
                        <a:t>乌龙茶</a:t>
                      </a:r>
                      <a:r>
                        <a:rPr lang="en-US" sz="1800" kern="100" dirty="0">
                          <a:effectLst/>
                          <a:latin typeface="+mn-ea"/>
                          <a:ea typeface="+mn-ea"/>
                        </a:rPr>
                        <a:t>(</a:t>
                      </a:r>
                      <a:r>
                        <a:rPr lang="zh-CN" sz="1800" kern="100" dirty="0">
                          <a:effectLst/>
                          <a:latin typeface="+mn-ea"/>
                          <a:ea typeface="+mn-ea"/>
                        </a:rPr>
                        <a:t>铁观音茶、武夷岩茶、凤凰单机茶、永春佛手、漳平水仙、其他</a:t>
                      </a:r>
                      <a:r>
                        <a:rPr lang="en-US" sz="1800" kern="100" dirty="0">
                          <a:effectLst/>
                          <a:latin typeface="+mn-ea"/>
                          <a:ea typeface="+mn-ea"/>
                        </a:rPr>
                        <a:t>) </a:t>
                      </a:r>
                      <a:r>
                        <a:rPr lang="zh-CN" sz="1800" kern="100" dirty="0">
                          <a:effectLst/>
                          <a:latin typeface="+mn-ea"/>
                          <a:ea typeface="+mn-ea"/>
                        </a:rPr>
                        <a:t>。</a:t>
                      </a:r>
                      <a:endParaRPr lang="zh-CN" sz="1800" kern="100" dirty="0">
                        <a:effectLst/>
                        <a:latin typeface="+mn-ea"/>
                        <a:ea typeface="+mn-ea"/>
                        <a:cs typeface="Times New Roman" panose="02020603050405020304" pitchFamily="18" charset="0"/>
                      </a:endParaRPr>
                    </a:p>
                  </a:txBody>
                  <a:tcPr marL="55005" marR="55005" marT="0" marB="0" anchor="ctr"/>
                </a:tc>
                <a:extLst>
                  <a:ext uri="{0D108BD9-81ED-4DB2-BD59-A6C34878D82A}">
                    <a16:rowId xmlns:a16="http://schemas.microsoft.com/office/drawing/2014/main" val="10002"/>
                  </a:ext>
                </a:extLst>
              </a:tr>
              <a:tr h="306947">
                <a:tc vMerge="1">
                  <a:txBody>
                    <a:bodyPr/>
                    <a:lstStyle/>
                    <a:p>
                      <a:endParaRPr lang="zh-CN"/>
                    </a:p>
                  </a:txBody>
                  <a:tcPr/>
                </a:tc>
                <a:tc vMerge="1">
                  <a:txBody>
                    <a:bodyPr/>
                    <a:lstStyle/>
                    <a:p>
                      <a:endParaRPr lang="zh-CN"/>
                    </a:p>
                  </a:txBody>
                  <a:tcPr/>
                </a:tc>
                <a:tc vMerge="1">
                  <a:txBody>
                    <a:bodyPr/>
                    <a:lstStyle/>
                    <a:p>
                      <a:endParaRPr lang="zh-CN"/>
                    </a:p>
                  </a:txBody>
                  <a:tcPr/>
                </a:tc>
                <a:tc>
                  <a:txBody>
                    <a:bodyPr/>
                    <a:lstStyle/>
                    <a:p>
                      <a:pPr algn="just"/>
                      <a:r>
                        <a:rPr lang="en-US" sz="1800" kern="100" dirty="0">
                          <a:effectLst/>
                          <a:latin typeface="+mn-ea"/>
                          <a:ea typeface="+mn-ea"/>
                        </a:rPr>
                        <a:t>4</a:t>
                      </a:r>
                      <a:r>
                        <a:rPr lang="zh-CN" sz="1800" kern="100" dirty="0">
                          <a:effectLst/>
                          <a:latin typeface="+mn-ea"/>
                          <a:ea typeface="+mn-ea"/>
                        </a:rPr>
                        <a:t>、</a:t>
                      </a:r>
                      <a:r>
                        <a:rPr lang="zh-CN" altLang="en-US" sz="1800" b="1" kern="100" dirty="0">
                          <a:solidFill>
                            <a:schemeClr val="tx1"/>
                          </a:solidFill>
                          <a:effectLst/>
                          <a:latin typeface="+mn-ea"/>
                          <a:ea typeface="+mn-ea"/>
                          <a:cs typeface="+mn-cs"/>
                        </a:rPr>
                        <a:t>白茶</a:t>
                      </a:r>
                      <a:r>
                        <a:rPr lang="en-US" sz="1800" kern="100" dirty="0">
                          <a:effectLst/>
                          <a:latin typeface="+mn-ea"/>
                          <a:ea typeface="+mn-ea"/>
                        </a:rPr>
                        <a:t>(</a:t>
                      </a:r>
                      <a:r>
                        <a:rPr lang="zh-CN" sz="1800" kern="100" dirty="0">
                          <a:effectLst/>
                          <a:latin typeface="+mn-ea"/>
                          <a:ea typeface="+mn-ea"/>
                        </a:rPr>
                        <a:t>白毫银针、白牡丹茶、贡眉茶、其他</a:t>
                      </a:r>
                      <a:r>
                        <a:rPr lang="en-US" sz="1800" kern="100" dirty="0">
                          <a:effectLst/>
                          <a:latin typeface="+mn-ea"/>
                          <a:ea typeface="+mn-ea"/>
                        </a:rPr>
                        <a:t>) </a:t>
                      </a:r>
                      <a:r>
                        <a:rPr lang="zh-CN" sz="1800" kern="100" dirty="0">
                          <a:effectLst/>
                          <a:latin typeface="+mn-ea"/>
                          <a:ea typeface="+mn-ea"/>
                        </a:rPr>
                        <a:t>。</a:t>
                      </a:r>
                      <a:endParaRPr lang="zh-CN" sz="1800" kern="100" dirty="0">
                        <a:effectLst/>
                        <a:latin typeface="+mn-ea"/>
                        <a:ea typeface="+mn-ea"/>
                        <a:cs typeface="Times New Roman" panose="02020603050405020304" pitchFamily="18" charset="0"/>
                      </a:endParaRPr>
                    </a:p>
                  </a:txBody>
                  <a:tcPr marL="55005" marR="55005" marT="0" marB="0" anchor="ctr"/>
                </a:tc>
                <a:extLst>
                  <a:ext uri="{0D108BD9-81ED-4DB2-BD59-A6C34878D82A}">
                    <a16:rowId xmlns:a16="http://schemas.microsoft.com/office/drawing/2014/main" val="10003"/>
                  </a:ext>
                </a:extLst>
              </a:tr>
              <a:tr h="613893">
                <a:tc vMerge="1">
                  <a:txBody>
                    <a:bodyPr/>
                    <a:lstStyle/>
                    <a:p>
                      <a:endParaRPr lang="zh-CN"/>
                    </a:p>
                  </a:txBody>
                  <a:tcPr/>
                </a:tc>
                <a:tc vMerge="1">
                  <a:txBody>
                    <a:bodyPr/>
                    <a:lstStyle/>
                    <a:p>
                      <a:endParaRPr lang="zh-CN"/>
                    </a:p>
                  </a:txBody>
                  <a:tcPr/>
                </a:tc>
                <a:tc vMerge="1">
                  <a:txBody>
                    <a:bodyPr/>
                    <a:lstStyle/>
                    <a:p>
                      <a:endParaRPr lang="zh-CN"/>
                    </a:p>
                  </a:txBody>
                  <a:tcPr/>
                </a:tc>
                <a:tc>
                  <a:txBody>
                    <a:bodyPr/>
                    <a:lstStyle/>
                    <a:p>
                      <a:pPr algn="just"/>
                      <a:r>
                        <a:rPr lang="en-US" sz="1800" kern="100" dirty="0">
                          <a:effectLst/>
                          <a:latin typeface="+mn-ea"/>
                          <a:ea typeface="+mn-ea"/>
                        </a:rPr>
                        <a:t>5</a:t>
                      </a:r>
                      <a:r>
                        <a:rPr lang="zh-CN" sz="1800" kern="100" dirty="0">
                          <a:effectLst/>
                          <a:latin typeface="+mn-ea"/>
                          <a:ea typeface="+mn-ea"/>
                        </a:rPr>
                        <a:t>、</a:t>
                      </a:r>
                      <a:r>
                        <a:rPr lang="zh-CN" altLang="en-US" sz="1800" b="1" kern="100" dirty="0">
                          <a:solidFill>
                            <a:schemeClr val="tx1"/>
                          </a:solidFill>
                          <a:effectLst/>
                          <a:latin typeface="+mn-ea"/>
                          <a:ea typeface="+mn-ea"/>
                          <a:cs typeface="+mn-cs"/>
                        </a:rPr>
                        <a:t>黄茶</a:t>
                      </a:r>
                      <a:r>
                        <a:rPr lang="zh-CN" sz="1800" kern="100" dirty="0">
                          <a:effectLst/>
                          <a:latin typeface="+mn-ea"/>
                          <a:ea typeface="+mn-ea"/>
                        </a:rPr>
                        <a:t>（蒙顶黄芽茶、霍山黄芽茶、君山银针茶、其他</a:t>
                      </a:r>
                      <a:r>
                        <a:rPr lang="en-US" sz="1800" kern="100" dirty="0">
                          <a:effectLst/>
                          <a:latin typeface="+mn-ea"/>
                          <a:ea typeface="+mn-ea"/>
                        </a:rPr>
                        <a:t>)</a:t>
                      </a:r>
                      <a:r>
                        <a:rPr lang="zh-CN" sz="1800" kern="100" dirty="0">
                          <a:effectLst/>
                          <a:latin typeface="+mn-ea"/>
                          <a:ea typeface="+mn-ea"/>
                        </a:rPr>
                        <a:t>。</a:t>
                      </a:r>
                      <a:endParaRPr lang="zh-CN" sz="1800" kern="100" dirty="0">
                        <a:effectLst/>
                        <a:latin typeface="+mn-ea"/>
                        <a:ea typeface="+mn-ea"/>
                        <a:cs typeface="Times New Roman" panose="02020603050405020304" pitchFamily="18" charset="0"/>
                      </a:endParaRPr>
                    </a:p>
                  </a:txBody>
                  <a:tcPr marL="55005" marR="55005" marT="0" marB="0" anchor="ctr"/>
                </a:tc>
                <a:extLst>
                  <a:ext uri="{0D108BD9-81ED-4DB2-BD59-A6C34878D82A}">
                    <a16:rowId xmlns:a16="http://schemas.microsoft.com/office/drawing/2014/main" val="10004"/>
                  </a:ext>
                </a:extLst>
              </a:tr>
              <a:tr h="306947">
                <a:tc vMerge="1">
                  <a:txBody>
                    <a:bodyPr/>
                    <a:lstStyle/>
                    <a:p>
                      <a:endParaRPr lang="zh-CN"/>
                    </a:p>
                  </a:txBody>
                  <a:tcPr/>
                </a:tc>
                <a:tc vMerge="1">
                  <a:txBody>
                    <a:bodyPr/>
                    <a:lstStyle/>
                    <a:p>
                      <a:endParaRPr lang="zh-CN"/>
                    </a:p>
                  </a:txBody>
                  <a:tcPr/>
                </a:tc>
                <a:tc vMerge="1">
                  <a:txBody>
                    <a:bodyPr/>
                    <a:lstStyle/>
                    <a:p>
                      <a:endParaRPr lang="zh-CN"/>
                    </a:p>
                  </a:txBody>
                  <a:tcPr/>
                </a:tc>
                <a:tc>
                  <a:txBody>
                    <a:bodyPr/>
                    <a:lstStyle/>
                    <a:p>
                      <a:pPr algn="just"/>
                      <a:r>
                        <a:rPr lang="en-US" sz="1800" kern="100" dirty="0">
                          <a:effectLst/>
                          <a:latin typeface="+mn-ea"/>
                          <a:ea typeface="+mn-ea"/>
                        </a:rPr>
                        <a:t>6</a:t>
                      </a:r>
                      <a:r>
                        <a:rPr lang="zh-CN" sz="1800" kern="100" dirty="0">
                          <a:effectLst/>
                          <a:latin typeface="+mn-ea"/>
                          <a:ea typeface="+mn-ea"/>
                        </a:rPr>
                        <a:t>、</a:t>
                      </a:r>
                      <a:r>
                        <a:rPr lang="zh-CN" altLang="en-US" sz="1800" b="1" kern="100" dirty="0">
                          <a:solidFill>
                            <a:schemeClr val="tx1"/>
                          </a:solidFill>
                          <a:effectLst/>
                          <a:latin typeface="+mn-ea"/>
                          <a:ea typeface="+mn-ea"/>
                          <a:cs typeface="+mn-cs"/>
                        </a:rPr>
                        <a:t>黑茶</a:t>
                      </a:r>
                      <a:r>
                        <a:rPr lang="zh-CN" sz="1800" kern="100" dirty="0">
                          <a:effectLst/>
                          <a:latin typeface="+mn-ea"/>
                          <a:ea typeface="+mn-ea"/>
                        </a:rPr>
                        <a:t>（普洱茶</a:t>
                      </a:r>
                      <a:r>
                        <a:rPr lang="en-US" sz="1800" kern="100" dirty="0">
                          <a:effectLst/>
                          <a:latin typeface="+mn-ea"/>
                          <a:ea typeface="+mn-ea"/>
                        </a:rPr>
                        <a:t>(</a:t>
                      </a:r>
                      <a:r>
                        <a:rPr lang="zh-CN" sz="1800" kern="100" dirty="0">
                          <a:effectLst/>
                          <a:latin typeface="+mn-ea"/>
                          <a:ea typeface="+mn-ea"/>
                        </a:rPr>
                        <a:t>熟茶</a:t>
                      </a:r>
                      <a:r>
                        <a:rPr lang="en-US" sz="1800" kern="100" dirty="0">
                          <a:effectLst/>
                          <a:latin typeface="+mn-ea"/>
                          <a:ea typeface="+mn-ea"/>
                        </a:rPr>
                        <a:t>) </a:t>
                      </a:r>
                      <a:r>
                        <a:rPr lang="zh-CN" sz="1800" kern="100" dirty="0">
                          <a:effectLst/>
                          <a:latin typeface="+mn-ea"/>
                          <a:ea typeface="+mn-ea"/>
                        </a:rPr>
                        <a:t>散茶、六堡茶散茶、其他</a:t>
                      </a:r>
                      <a:r>
                        <a:rPr lang="en-US" sz="1800" kern="100" dirty="0">
                          <a:effectLst/>
                          <a:latin typeface="+mn-ea"/>
                          <a:ea typeface="+mn-ea"/>
                        </a:rPr>
                        <a:t>)</a:t>
                      </a:r>
                      <a:r>
                        <a:rPr lang="zh-CN" sz="1800" kern="100" dirty="0">
                          <a:effectLst/>
                          <a:latin typeface="+mn-ea"/>
                          <a:ea typeface="+mn-ea"/>
                        </a:rPr>
                        <a:t>。</a:t>
                      </a:r>
                      <a:endParaRPr lang="zh-CN" sz="1800" kern="100" dirty="0">
                        <a:effectLst/>
                        <a:latin typeface="+mn-ea"/>
                        <a:ea typeface="+mn-ea"/>
                        <a:cs typeface="Times New Roman" panose="02020603050405020304" pitchFamily="18" charset="0"/>
                      </a:endParaRPr>
                    </a:p>
                  </a:txBody>
                  <a:tcPr marL="55005" marR="55005" marT="0" marB="0" anchor="ctr"/>
                </a:tc>
                <a:extLst>
                  <a:ext uri="{0D108BD9-81ED-4DB2-BD59-A6C34878D82A}">
                    <a16:rowId xmlns:a16="http://schemas.microsoft.com/office/drawing/2014/main" val="10005"/>
                  </a:ext>
                </a:extLst>
              </a:tr>
              <a:tr h="306947">
                <a:tc vMerge="1">
                  <a:txBody>
                    <a:bodyPr/>
                    <a:lstStyle/>
                    <a:p>
                      <a:endParaRPr lang="zh-CN"/>
                    </a:p>
                  </a:txBody>
                  <a:tcPr/>
                </a:tc>
                <a:tc vMerge="1">
                  <a:txBody>
                    <a:bodyPr/>
                    <a:lstStyle/>
                    <a:p>
                      <a:endParaRPr lang="zh-CN"/>
                    </a:p>
                  </a:txBody>
                  <a:tcPr/>
                </a:tc>
                <a:tc vMerge="1">
                  <a:txBody>
                    <a:bodyPr/>
                    <a:lstStyle/>
                    <a:p>
                      <a:endParaRPr lang="zh-CN"/>
                    </a:p>
                  </a:txBody>
                  <a:tcPr/>
                </a:tc>
                <a:tc>
                  <a:txBody>
                    <a:bodyPr/>
                    <a:lstStyle/>
                    <a:p>
                      <a:pPr algn="just"/>
                      <a:r>
                        <a:rPr lang="en-US" sz="1800" kern="100" dirty="0">
                          <a:effectLst/>
                          <a:latin typeface="+mn-ea"/>
                          <a:ea typeface="+mn-ea"/>
                        </a:rPr>
                        <a:t>7</a:t>
                      </a:r>
                      <a:r>
                        <a:rPr lang="zh-CN" sz="1800" kern="100" dirty="0">
                          <a:effectLst/>
                          <a:latin typeface="+mn-ea"/>
                          <a:ea typeface="+mn-ea"/>
                        </a:rPr>
                        <a:t>、</a:t>
                      </a:r>
                      <a:r>
                        <a:rPr lang="zh-CN" altLang="en-US" sz="1800" b="1" kern="100" dirty="0">
                          <a:solidFill>
                            <a:schemeClr val="tx1"/>
                          </a:solidFill>
                          <a:effectLst/>
                          <a:latin typeface="+mn-ea"/>
                          <a:ea typeface="+mn-ea"/>
                          <a:cs typeface="+mn-cs"/>
                        </a:rPr>
                        <a:t>花茶</a:t>
                      </a:r>
                      <a:r>
                        <a:rPr lang="en-US" sz="1800" kern="100" dirty="0">
                          <a:effectLst/>
                          <a:latin typeface="+mn-ea"/>
                          <a:ea typeface="+mn-ea"/>
                        </a:rPr>
                        <a:t>(</a:t>
                      </a:r>
                      <a:r>
                        <a:rPr lang="zh-CN" sz="1800" kern="100" dirty="0">
                          <a:effectLst/>
                          <a:latin typeface="+mn-ea"/>
                          <a:ea typeface="+mn-ea"/>
                        </a:rPr>
                        <a:t>茉莉花茶、珠兰花茶、桂花茶、其他</a:t>
                      </a:r>
                      <a:r>
                        <a:rPr lang="en-US" sz="1800" kern="100" dirty="0">
                          <a:effectLst/>
                          <a:latin typeface="+mn-ea"/>
                          <a:ea typeface="+mn-ea"/>
                        </a:rPr>
                        <a:t>)</a:t>
                      </a:r>
                      <a:r>
                        <a:rPr lang="zh-CN" sz="1800" kern="100" dirty="0">
                          <a:effectLst/>
                          <a:latin typeface="+mn-ea"/>
                          <a:ea typeface="+mn-ea"/>
                        </a:rPr>
                        <a:t>。</a:t>
                      </a:r>
                      <a:endParaRPr lang="zh-CN" sz="1800" kern="100" dirty="0">
                        <a:effectLst/>
                        <a:latin typeface="+mn-ea"/>
                        <a:ea typeface="+mn-ea"/>
                        <a:cs typeface="Times New Roman" panose="02020603050405020304" pitchFamily="18" charset="0"/>
                      </a:endParaRPr>
                    </a:p>
                  </a:txBody>
                  <a:tcPr marL="55005" marR="55005" marT="0" marB="0" anchor="ctr"/>
                </a:tc>
                <a:extLst>
                  <a:ext uri="{0D108BD9-81ED-4DB2-BD59-A6C34878D82A}">
                    <a16:rowId xmlns:a16="http://schemas.microsoft.com/office/drawing/2014/main" val="10006"/>
                  </a:ext>
                </a:extLst>
              </a:tr>
              <a:tr h="613893">
                <a:tc vMerge="1">
                  <a:txBody>
                    <a:bodyPr/>
                    <a:lstStyle/>
                    <a:p>
                      <a:endParaRPr lang="zh-CN"/>
                    </a:p>
                  </a:txBody>
                  <a:tcPr/>
                </a:tc>
                <a:tc vMerge="1">
                  <a:txBody>
                    <a:bodyPr/>
                    <a:lstStyle/>
                    <a:p>
                      <a:endParaRPr lang="zh-CN"/>
                    </a:p>
                  </a:txBody>
                  <a:tcPr/>
                </a:tc>
                <a:tc vMerge="1">
                  <a:txBody>
                    <a:bodyPr/>
                    <a:lstStyle/>
                    <a:p>
                      <a:endParaRPr lang="zh-CN"/>
                    </a:p>
                  </a:txBody>
                  <a:tcPr/>
                </a:tc>
                <a:tc>
                  <a:txBody>
                    <a:bodyPr/>
                    <a:lstStyle/>
                    <a:p>
                      <a:pPr algn="just"/>
                      <a:r>
                        <a:rPr lang="en-US" sz="1800" kern="100" dirty="0">
                          <a:effectLst/>
                          <a:latin typeface="+mn-ea"/>
                          <a:ea typeface="+mn-ea"/>
                        </a:rPr>
                        <a:t>8</a:t>
                      </a:r>
                      <a:r>
                        <a:rPr lang="zh-CN" sz="1800" kern="100" dirty="0">
                          <a:effectLst/>
                          <a:latin typeface="+mn-ea"/>
                          <a:ea typeface="+mn-ea"/>
                        </a:rPr>
                        <a:t>、</a:t>
                      </a:r>
                      <a:r>
                        <a:rPr lang="zh-CN" altLang="en-US" sz="1800" b="1" kern="100" dirty="0">
                          <a:solidFill>
                            <a:schemeClr val="tx1"/>
                          </a:solidFill>
                          <a:effectLst/>
                          <a:latin typeface="+mn-ea"/>
                          <a:ea typeface="+mn-ea"/>
                          <a:cs typeface="+mn-cs"/>
                        </a:rPr>
                        <a:t>袋泡茶</a:t>
                      </a:r>
                      <a:r>
                        <a:rPr lang="en-US" sz="1800" kern="100" dirty="0">
                          <a:effectLst/>
                          <a:latin typeface="+mn-ea"/>
                          <a:ea typeface="+mn-ea"/>
                        </a:rPr>
                        <a:t>: </a:t>
                      </a:r>
                      <a:r>
                        <a:rPr lang="zh-CN" sz="1800" kern="100" dirty="0">
                          <a:effectLst/>
                          <a:latin typeface="+mn-ea"/>
                          <a:ea typeface="+mn-ea"/>
                        </a:rPr>
                        <a:t>绿茶袋泡茶、红茶袋泡茶、花茶袋泡茶、其他。</a:t>
                      </a:r>
                      <a:endParaRPr lang="zh-CN" sz="1800" kern="100" dirty="0">
                        <a:effectLst/>
                        <a:latin typeface="+mn-ea"/>
                        <a:ea typeface="+mn-ea"/>
                        <a:cs typeface="Times New Roman" panose="02020603050405020304" pitchFamily="18" charset="0"/>
                      </a:endParaRPr>
                    </a:p>
                  </a:txBody>
                  <a:tcPr marL="55005" marR="55005" marT="0" marB="0" anchor="ctr"/>
                </a:tc>
                <a:extLst>
                  <a:ext uri="{0D108BD9-81ED-4DB2-BD59-A6C34878D82A}">
                    <a16:rowId xmlns:a16="http://schemas.microsoft.com/office/drawing/2014/main" val="10007"/>
                  </a:ext>
                </a:extLst>
              </a:tr>
              <a:tr h="1227786">
                <a:tc vMerge="1">
                  <a:txBody>
                    <a:bodyPr/>
                    <a:lstStyle/>
                    <a:p>
                      <a:endParaRPr lang="zh-CN"/>
                    </a:p>
                  </a:txBody>
                  <a:tcPr/>
                </a:tc>
                <a:tc vMerge="1">
                  <a:txBody>
                    <a:bodyPr/>
                    <a:lstStyle/>
                    <a:p>
                      <a:endParaRPr lang="zh-CN"/>
                    </a:p>
                  </a:txBody>
                  <a:tcPr/>
                </a:tc>
                <a:tc vMerge="1">
                  <a:txBody>
                    <a:bodyPr/>
                    <a:lstStyle/>
                    <a:p>
                      <a:endParaRPr lang="zh-CN"/>
                    </a:p>
                  </a:txBody>
                  <a:tcPr/>
                </a:tc>
                <a:tc>
                  <a:txBody>
                    <a:bodyPr/>
                    <a:lstStyle/>
                    <a:p>
                      <a:pPr algn="just"/>
                      <a:r>
                        <a:rPr lang="en-US" sz="1800" kern="100" dirty="0">
                          <a:effectLst/>
                          <a:latin typeface="+mn-ea"/>
                          <a:ea typeface="+mn-ea"/>
                        </a:rPr>
                        <a:t>9</a:t>
                      </a:r>
                      <a:r>
                        <a:rPr lang="zh-CN" sz="1800" kern="100" dirty="0">
                          <a:effectLst/>
                          <a:latin typeface="+mn-ea"/>
                          <a:ea typeface="+mn-ea"/>
                        </a:rPr>
                        <a:t>、</a:t>
                      </a:r>
                      <a:r>
                        <a:rPr lang="zh-CN" altLang="en-US" sz="1800" b="1" kern="100" dirty="0">
                          <a:solidFill>
                            <a:schemeClr val="tx1"/>
                          </a:solidFill>
                          <a:effectLst/>
                          <a:latin typeface="+mn-ea"/>
                          <a:ea typeface="+mn-ea"/>
                          <a:cs typeface="+mn-cs"/>
                        </a:rPr>
                        <a:t>紧压茶</a:t>
                      </a:r>
                      <a:r>
                        <a:rPr lang="en-US" sz="1800" kern="100" dirty="0">
                          <a:effectLst/>
                          <a:latin typeface="+mn-ea"/>
                          <a:ea typeface="+mn-ea"/>
                        </a:rPr>
                        <a:t>:</a:t>
                      </a:r>
                      <a:r>
                        <a:rPr lang="zh-CN" sz="1800" kern="100" dirty="0">
                          <a:effectLst/>
                          <a:latin typeface="+mn-ea"/>
                          <a:ea typeface="+mn-ea"/>
                        </a:rPr>
                        <a:t>普洱茶</a:t>
                      </a:r>
                      <a:r>
                        <a:rPr lang="en-US" sz="1800" kern="100" dirty="0">
                          <a:effectLst/>
                          <a:latin typeface="+mn-ea"/>
                          <a:ea typeface="+mn-ea"/>
                        </a:rPr>
                        <a:t>(</a:t>
                      </a:r>
                      <a:r>
                        <a:rPr lang="zh-CN" sz="1800" kern="100" dirty="0">
                          <a:effectLst/>
                          <a:latin typeface="+mn-ea"/>
                          <a:ea typeface="+mn-ea"/>
                        </a:rPr>
                        <a:t>生茶</a:t>
                      </a:r>
                      <a:r>
                        <a:rPr lang="en-US" sz="1800" kern="100" dirty="0">
                          <a:effectLst/>
                          <a:latin typeface="+mn-ea"/>
                          <a:ea typeface="+mn-ea"/>
                        </a:rPr>
                        <a:t>) </a:t>
                      </a:r>
                      <a:r>
                        <a:rPr lang="zh-CN" sz="1800" kern="100" dirty="0">
                          <a:effectLst/>
                          <a:latin typeface="+mn-ea"/>
                          <a:ea typeface="+mn-ea"/>
                        </a:rPr>
                        <a:t>紧压茶、普洱茶《熟茶</a:t>
                      </a:r>
                      <a:r>
                        <a:rPr lang="en-US" sz="1800" kern="100" dirty="0">
                          <a:effectLst/>
                          <a:latin typeface="+mn-ea"/>
                          <a:ea typeface="+mn-ea"/>
                        </a:rPr>
                        <a:t>) </a:t>
                      </a:r>
                      <a:r>
                        <a:rPr lang="zh-CN" sz="1800" kern="100" dirty="0">
                          <a:effectLst/>
                          <a:latin typeface="+mn-ea"/>
                          <a:ea typeface="+mn-ea"/>
                        </a:rPr>
                        <a:t>紧压茶、六堡茶紧压茶、白茶紧压茶、花砖茶、黑砖茶、获砖茶、康砖茶、沱茶、紧茶、金尖茶、米砖茶、青砖茶、其他紧压茶。</a:t>
                      </a:r>
                      <a:endParaRPr lang="zh-CN" sz="1800" kern="100" dirty="0">
                        <a:effectLst/>
                        <a:latin typeface="+mn-ea"/>
                        <a:ea typeface="+mn-ea"/>
                        <a:cs typeface="Times New Roman" panose="02020603050405020304" pitchFamily="18" charset="0"/>
                      </a:endParaRPr>
                    </a:p>
                  </a:txBody>
                  <a:tcPr marL="55005" marR="55005" marT="0" marB="0" anchor="ctr"/>
                </a:tc>
                <a:extLst>
                  <a:ext uri="{0D108BD9-81ED-4DB2-BD59-A6C34878D82A}">
                    <a16:rowId xmlns:a16="http://schemas.microsoft.com/office/drawing/2014/main" val="10008"/>
                  </a:ext>
                </a:extLst>
              </a:tr>
            </a:tbl>
          </a:graphicData>
        </a:graphic>
      </p:graphicFrame>
      <p:pic>
        <p:nvPicPr>
          <p:cNvPr id="2" name="页码12">
            <a:hlinkClick r:id="" action="ppaction://media"/>
            <a:extLst>
              <a:ext uri="{FF2B5EF4-FFF2-40B4-BE49-F238E27FC236}">
                <a16:creationId xmlns:a16="http://schemas.microsoft.com/office/drawing/2014/main" id="{84DD5825-1FA1-DE12-5550-3438AE42B2C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35930" y="6216878"/>
            <a:ext cx="487363" cy="487363"/>
          </a:xfrm>
          <a:prstGeom prst="rect">
            <a:avLst/>
          </a:prstGeom>
        </p:spPr>
      </p:pic>
    </p:spTree>
  </p:cSld>
  <p:clrMapOvr>
    <a:masterClrMapping/>
  </p:clrMapOvr>
  <p:transition advTm="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2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矩形 3"/>
          <p:cNvPicPr>
            <a:picLocks noChangeArrowheads="1"/>
          </p:cNvPicPr>
          <p:nvPr/>
        </p:nvPicPr>
        <p:blipFill>
          <a:blip r:embed="rId5" cstate="print"/>
          <a:srcRect/>
          <a:stretch>
            <a:fillRect/>
          </a:stretch>
        </p:blipFill>
        <p:spPr bwMode="auto">
          <a:xfrm>
            <a:off x="0" y="0"/>
            <a:ext cx="12192000" cy="1058779"/>
          </a:xfrm>
          <a:prstGeom prst="rect">
            <a:avLst/>
          </a:prstGeom>
          <a:noFill/>
          <a:ln w="9525">
            <a:noFill/>
            <a:miter lim="800000"/>
            <a:headEnd/>
            <a:tailEnd/>
          </a:ln>
        </p:spPr>
      </p:pic>
      <p:sp>
        <p:nvSpPr>
          <p:cNvPr id="9" name="标题 1"/>
          <p:cNvSpPr>
            <a:spLocks noGrp="1"/>
          </p:cNvSpPr>
          <p:nvPr>
            <p:ph type="title"/>
          </p:nvPr>
        </p:nvSpPr>
        <p:spPr>
          <a:xfrm>
            <a:off x="688138" y="153759"/>
            <a:ext cx="10354417" cy="712759"/>
          </a:xfrm>
        </p:spPr>
        <p:txBody>
          <a:bodyPr>
            <a:noAutofit/>
          </a:bodyPr>
          <a:lstStyle/>
          <a:p>
            <a:br>
              <a:rPr lang="zh-CN" altLang="en-US" sz="3200" dirty="0">
                <a:solidFill>
                  <a:schemeClr val="bg1"/>
                </a:solidFill>
                <a:latin typeface="黑体" panose="02010609060101010101" charset="-122"/>
                <a:ea typeface="黑体" panose="02010609060101010101" charset="-122"/>
              </a:rPr>
            </a:br>
            <a:r>
              <a:rPr lang="zh-CN" altLang="en-US" sz="3200" dirty="0">
                <a:solidFill>
                  <a:schemeClr val="bg1"/>
                </a:solidFill>
                <a:latin typeface="黑体" panose="02010609060101010101" charset="-122"/>
                <a:ea typeface="黑体" panose="02010609060101010101" charset="-122"/>
                <a:sym typeface="+mn-ea"/>
              </a:rPr>
              <a:t>（一）</a:t>
            </a:r>
            <a:r>
              <a:rPr lang="zh-CN" altLang="en-US" sz="3200" dirty="0">
                <a:solidFill>
                  <a:schemeClr val="bg1"/>
                </a:solidFill>
                <a:latin typeface="黑体" panose="02010609060101010101" charset="-122"/>
                <a:ea typeface="黑体" panose="02010609060101010101" charset="-122"/>
              </a:rPr>
              <a:t>范围</a:t>
            </a:r>
          </a:p>
        </p:txBody>
      </p:sp>
      <p:graphicFrame>
        <p:nvGraphicFramePr>
          <p:cNvPr id="3" name="表格 2"/>
          <p:cNvGraphicFramePr>
            <a:graphicFrameLocks noGrp="1"/>
          </p:cNvGraphicFramePr>
          <p:nvPr/>
        </p:nvGraphicFramePr>
        <p:xfrm>
          <a:off x="688138" y="1823369"/>
          <a:ext cx="11053482" cy="4937760"/>
        </p:xfrm>
        <a:graphic>
          <a:graphicData uri="http://schemas.openxmlformats.org/drawingml/2006/table">
            <a:tbl>
              <a:tblPr firstRow="1" firstCol="1" bandRow="1">
                <a:tableStyleId>{5DA37D80-6434-44D0-A028-1B22A696006F}</a:tableStyleId>
              </a:tblPr>
              <a:tblGrid>
                <a:gridCol w="806822">
                  <a:extLst>
                    <a:ext uri="{9D8B030D-6E8A-4147-A177-3AD203B41FA5}">
                      <a16:colId xmlns:a16="http://schemas.microsoft.com/office/drawing/2014/main" val="20000"/>
                    </a:ext>
                  </a:extLst>
                </a:gridCol>
                <a:gridCol w="739588">
                  <a:extLst>
                    <a:ext uri="{9D8B030D-6E8A-4147-A177-3AD203B41FA5}">
                      <a16:colId xmlns:a16="http://schemas.microsoft.com/office/drawing/2014/main" val="20001"/>
                    </a:ext>
                  </a:extLst>
                </a:gridCol>
                <a:gridCol w="1143000">
                  <a:extLst>
                    <a:ext uri="{9D8B030D-6E8A-4147-A177-3AD203B41FA5}">
                      <a16:colId xmlns:a16="http://schemas.microsoft.com/office/drawing/2014/main" val="20002"/>
                    </a:ext>
                  </a:extLst>
                </a:gridCol>
                <a:gridCol w="8364072">
                  <a:extLst>
                    <a:ext uri="{9D8B030D-6E8A-4147-A177-3AD203B41FA5}">
                      <a16:colId xmlns:a16="http://schemas.microsoft.com/office/drawing/2014/main" val="20003"/>
                    </a:ext>
                  </a:extLst>
                </a:gridCol>
              </a:tblGrid>
              <a:tr h="142604">
                <a:tc rowSpan="18">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zh-CN" sz="1800" kern="100" dirty="0">
                          <a:effectLst/>
                        </a:rPr>
                        <a:t>茶叶及相关制品</a:t>
                      </a:r>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a:p>
                      <a:endParaRPr lang="zh-CN" altLang="en-US" sz="1800" dirty="0"/>
                    </a:p>
                  </a:txBody>
                  <a:tcPr anchor="ctr"/>
                </a:tc>
                <a:tc rowSpan="6">
                  <a:txBody>
                    <a:bodyPr/>
                    <a:lstStyle/>
                    <a:p>
                      <a:pPr algn="just"/>
                      <a:r>
                        <a:rPr lang="en-US" sz="1800" b="0" kern="100" dirty="0">
                          <a:effectLst/>
                        </a:rPr>
                        <a:t> </a:t>
                      </a:r>
                      <a:endParaRPr lang="zh-CN" sz="1800" b="0" kern="100" dirty="0">
                        <a:effectLst/>
                      </a:endParaRPr>
                    </a:p>
                    <a:p>
                      <a:pPr algn="just"/>
                      <a:r>
                        <a:rPr lang="en-US" sz="1800" b="0" kern="100" dirty="0">
                          <a:effectLst/>
                        </a:rPr>
                        <a:t> </a:t>
                      </a:r>
                      <a:endParaRPr lang="zh-CN" sz="1800" b="0" kern="100" dirty="0">
                        <a:effectLst/>
                      </a:endParaRPr>
                    </a:p>
                    <a:p>
                      <a:pPr algn="just"/>
                      <a:r>
                        <a:rPr lang="en-US" sz="1800" b="0" kern="100" dirty="0">
                          <a:effectLst/>
                        </a:rPr>
                        <a:t> </a:t>
                      </a:r>
                      <a:endParaRPr lang="zh-CN" sz="1800" b="0" kern="100" dirty="0">
                        <a:effectLst/>
                      </a:endParaRPr>
                    </a:p>
                    <a:p>
                      <a:pPr algn="just"/>
                      <a:r>
                        <a:rPr lang="en-US" sz="1800" b="0" kern="100" dirty="0">
                          <a:effectLst/>
                        </a:rPr>
                        <a:t>1402</a:t>
                      </a:r>
                      <a:endParaRPr lang="zh-CN" sz="1800" b="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55005" marR="55005" marT="0" marB="0"/>
                </a:tc>
                <a:tc rowSpan="6">
                  <a:txBody>
                    <a:bodyPr/>
                    <a:lstStyle/>
                    <a:p>
                      <a:pPr algn="just"/>
                      <a:r>
                        <a:rPr lang="en-US" sz="1800" b="0" kern="100" dirty="0">
                          <a:effectLst/>
                        </a:rPr>
                        <a:t> </a:t>
                      </a:r>
                      <a:endParaRPr lang="zh-CN" sz="1800" b="0" kern="100" dirty="0">
                        <a:effectLst/>
                      </a:endParaRPr>
                    </a:p>
                    <a:p>
                      <a:pPr algn="just"/>
                      <a:r>
                        <a:rPr lang="en-US" sz="1800" b="0" kern="100" dirty="0">
                          <a:effectLst/>
                        </a:rPr>
                        <a:t> </a:t>
                      </a:r>
                      <a:endParaRPr lang="zh-CN" sz="1800" b="0" kern="100" dirty="0">
                        <a:effectLst/>
                      </a:endParaRPr>
                    </a:p>
                    <a:p>
                      <a:pPr algn="just"/>
                      <a:r>
                        <a:rPr lang="en-US" sz="1800" b="0" kern="100" dirty="0">
                          <a:effectLst/>
                        </a:rPr>
                        <a:t> </a:t>
                      </a:r>
                      <a:endParaRPr lang="zh-CN" sz="1800" b="0" kern="100" dirty="0">
                        <a:effectLst/>
                      </a:endParaRPr>
                    </a:p>
                    <a:p>
                      <a:pPr algn="just"/>
                      <a:r>
                        <a:rPr lang="zh-CN" sz="1800" b="0" kern="100" dirty="0">
                          <a:effectLst/>
                        </a:rPr>
                        <a:t>茶制品</a:t>
                      </a:r>
                      <a:endParaRPr lang="zh-CN" sz="1800" b="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55005" marR="55005" marT="0" marB="0"/>
                </a:tc>
                <a:tc>
                  <a:txBody>
                    <a:bodyPr/>
                    <a:lstStyle/>
                    <a:p>
                      <a:pPr algn="just"/>
                      <a:r>
                        <a:rPr lang="en-US" sz="1800" kern="100" dirty="0">
                          <a:effectLst/>
                        </a:rPr>
                        <a:t>1</a:t>
                      </a:r>
                      <a:r>
                        <a:rPr lang="zh-CN" sz="1800" kern="100" dirty="0">
                          <a:effectLst/>
                        </a:rPr>
                        <a:t>、茶粉</a:t>
                      </a:r>
                      <a:r>
                        <a:rPr lang="en-US" sz="1800" b="0" kern="100" dirty="0">
                          <a:effectLst/>
                        </a:rPr>
                        <a:t>:</a:t>
                      </a:r>
                      <a:r>
                        <a:rPr lang="zh-CN" sz="1800" b="0" kern="100" dirty="0">
                          <a:effectLst/>
                        </a:rPr>
                        <a:t>绿茶粉、红茶粉、其他。</a:t>
                      </a:r>
                      <a:endParaRPr lang="zh-CN" sz="1800" b="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55005" marR="55005" marT="0" marB="0"/>
                </a:tc>
                <a:extLst>
                  <a:ext uri="{0D108BD9-81ED-4DB2-BD59-A6C34878D82A}">
                    <a16:rowId xmlns:a16="http://schemas.microsoft.com/office/drawing/2014/main" val="10000"/>
                  </a:ext>
                </a:extLst>
              </a:tr>
              <a:tr h="142604">
                <a:tc vMerge="1">
                  <a:txBody>
                    <a:bodyPr/>
                    <a:lstStyle/>
                    <a:p>
                      <a:endParaRPr lang="zh-CN"/>
                    </a:p>
                  </a:txBody>
                  <a:tcPr/>
                </a:tc>
                <a:tc vMerge="1">
                  <a:txBody>
                    <a:bodyPr/>
                    <a:lstStyle/>
                    <a:p>
                      <a:endParaRPr lang="zh-CN"/>
                    </a:p>
                  </a:txBody>
                  <a:tcPr/>
                </a:tc>
                <a:tc vMerge="1">
                  <a:txBody>
                    <a:bodyPr/>
                    <a:lstStyle/>
                    <a:p>
                      <a:endParaRPr lang="zh-CN"/>
                    </a:p>
                  </a:txBody>
                  <a:tcPr/>
                </a:tc>
                <a:tc>
                  <a:txBody>
                    <a:bodyPr/>
                    <a:lstStyle/>
                    <a:p>
                      <a:pPr algn="just"/>
                      <a:r>
                        <a:rPr lang="en-US" sz="1800" kern="100" dirty="0">
                          <a:effectLst/>
                        </a:rPr>
                        <a:t>2</a:t>
                      </a:r>
                      <a:r>
                        <a:rPr lang="zh-CN" sz="1800" kern="100" dirty="0">
                          <a:effectLst/>
                        </a:rPr>
                        <a:t>、</a:t>
                      </a:r>
                      <a:r>
                        <a:rPr lang="zh-CN" altLang="en-US" sz="1800" b="1" kern="100" dirty="0">
                          <a:solidFill>
                            <a:schemeClr val="tx1"/>
                          </a:solidFill>
                          <a:effectLst/>
                          <a:latin typeface="+mn-lt"/>
                          <a:ea typeface="+mn-ea"/>
                          <a:cs typeface="+mn-cs"/>
                        </a:rPr>
                        <a:t>固态速溶茶</a:t>
                      </a:r>
                      <a:r>
                        <a:rPr lang="en-US" sz="1800" kern="100" dirty="0">
                          <a:effectLst/>
                        </a:rPr>
                        <a:t>:</a:t>
                      </a:r>
                      <a:r>
                        <a:rPr lang="zh-CN" sz="1800" kern="100" dirty="0">
                          <a:effectLst/>
                        </a:rPr>
                        <a:t>速溶红茶、速溶绿茶、其他。</a:t>
                      </a:r>
                      <a:endParaRPr lang="zh-CN" sz="18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55005" marR="55005" marT="0" marB="0"/>
                </a:tc>
                <a:extLst>
                  <a:ext uri="{0D108BD9-81ED-4DB2-BD59-A6C34878D82A}">
                    <a16:rowId xmlns:a16="http://schemas.microsoft.com/office/drawing/2014/main" val="10001"/>
                  </a:ext>
                </a:extLst>
              </a:tr>
              <a:tr h="142604">
                <a:tc vMerge="1">
                  <a:txBody>
                    <a:bodyPr/>
                    <a:lstStyle/>
                    <a:p>
                      <a:endParaRPr lang="zh-CN"/>
                    </a:p>
                  </a:txBody>
                  <a:tcPr/>
                </a:tc>
                <a:tc vMerge="1">
                  <a:txBody>
                    <a:bodyPr/>
                    <a:lstStyle/>
                    <a:p>
                      <a:endParaRPr lang="zh-CN"/>
                    </a:p>
                  </a:txBody>
                  <a:tcPr/>
                </a:tc>
                <a:tc vMerge="1">
                  <a:txBody>
                    <a:bodyPr/>
                    <a:lstStyle/>
                    <a:p>
                      <a:endParaRPr lang="zh-CN"/>
                    </a:p>
                  </a:txBody>
                  <a:tcPr/>
                </a:tc>
                <a:tc>
                  <a:txBody>
                    <a:bodyPr/>
                    <a:lstStyle/>
                    <a:p>
                      <a:pPr algn="just"/>
                      <a:r>
                        <a:rPr lang="en-US" sz="1800" kern="100" dirty="0">
                          <a:effectLst/>
                        </a:rPr>
                        <a:t>3</a:t>
                      </a:r>
                      <a:r>
                        <a:rPr lang="zh-CN" sz="1800" kern="100" dirty="0">
                          <a:effectLst/>
                        </a:rPr>
                        <a:t>、</a:t>
                      </a:r>
                      <a:r>
                        <a:rPr lang="zh-CN" altLang="en-US" sz="1800" b="1" kern="100" dirty="0">
                          <a:solidFill>
                            <a:schemeClr val="tx1"/>
                          </a:solidFill>
                          <a:effectLst/>
                          <a:latin typeface="+mn-lt"/>
                          <a:ea typeface="+mn-ea"/>
                          <a:cs typeface="+mn-cs"/>
                        </a:rPr>
                        <a:t>茶浓缩液</a:t>
                      </a:r>
                      <a:r>
                        <a:rPr lang="en-US" sz="1800" kern="100" dirty="0">
                          <a:effectLst/>
                        </a:rPr>
                        <a:t>:</a:t>
                      </a:r>
                      <a:r>
                        <a:rPr lang="zh-CN" sz="1800" kern="100" dirty="0">
                          <a:effectLst/>
                        </a:rPr>
                        <a:t>红茶浓缩液、绿茶浓缩液、其他。</a:t>
                      </a:r>
                      <a:endParaRPr lang="zh-CN" sz="18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55005" marR="55005" marT="0" marB="0"/>
                </a:tc>
                <a:extLst>
                  <a:ext uri="{0D108BD9-81ED-4DB2-BD59-A6C34878D82A}">
                    <a16:rowId xmlns:a16="http://schemas.microsoft.com/office/drawing/2014/main" val="10002"/>
                  </a:ext>
                </a:extLst>
              </a:tr>
              <a:tr h="142604">
                <a:tc vMerge="1">
                  <a:txBody>
                    <a:bodyPr/>
                    <a:lstStyle/>
                    <a:p>
                      <a:endParaRPr lang="zh-CN"/>
                    </a:p>
                  </a:txBody>
                  <a:tcPr/>
                </a:tc>
                <a:tc vMerge="1">
                  <a:txBody>
                    <a:bodyPr/>
                    <a:lstStyle/>
                    <a:p>
                      <a:endParaRPr lang="zh-CN"/>
                    </a:p>
                  </a:txBody>
                  <a:tcPr/>
                </a:tc>
                <a:tc vMerge="1">
                  <a:txBody>
                    <a:bodyPr/>
                    <a:lstStyle/>
                    <a:p>
                      <a:endParaRPr lang="zh-CN"/>
                    </a:p>
                  </a:txBody>
                  <a:tcPr/>
                </a:tc>
                <a:tc>
                  <a:txBody>
                    <a:bodyPr/>
                    <a:lstStyle/>
                    <a:p>
                      <a:pPr algn="just"/>
                      <a:r>
                        <a:rPr lang="en-US" sz="1800" kern="100" dirty="0">
                          <a:effectLst/>
                        </a:rPr>
                        <a:t>4</a:t>
                      </a:r>
                      <a:r>
                        <a:rPr lang="zh-CN" sz="1800" kern="100" dirty="0">
                          <a:effectLst/>
                        </a:rPr>
                        <a:t>、</a:t>
                      </a:r>
                      <a:r>
                        <a:rPr lang="zh-CN" altLang="en-US" sz="1800" b="1" kern="100" dirty="0">
                          <a:solidFill>
                            <a:schemeClr val="tx1"/>
                          </a:solidFill>
                          <a:effectLst/>
                          <a:latin typeface="+mn-lt"/>
                          <a:ea typeface="+mn-ea"/>
                          <a:cs typeface="+mn-cs"/>
                        </a:rPr>
                        <a:t>茶膏</a:t>
                      </a:r>
                      <a:r>
                        <a:rPr lang="en-US" sz="1800" kern="100" dirty="0">
                          <a:effectLst/>
                        </a:rPr>
                        <a:t>:</a:t>
                      </a:r>
                      <a:r>
                        <a:rPr lang="zh-CN" sz="1800" kern="100" dirty="0">
                          <a:effectLst/>
                        </a:rPr>
                        <a:t>普洱茶膏、黑茶膏、其他。</a:t>
                      </a:r>
                      <a:endParaRPr lang="zh-CN" sz="18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55005" marR="55005" marT="0" marB="0"/>
                </a:tc>
                <a:extLst>
                  <a:ext uri="{0D108BD9-81ED-4DB2-BD59-A6C34878D82A}">
                    <a16:rowId xmlns:a16="http://schemas.microsoft.com/office/drawing/2014/main" val="10003"/>
                  </a:ext>
                </a:extLst>
              </a:tr>
              <a:tr h="256688">
                <a:tc vMerge="1">
                  <a:txBody>
                    <a:bodyPr/>
                    <a:lstStyle/>
                    <a:p>
                      <a:endParaRPr lang="zh-CN"/>
                    </a:p>
                  </a:txBody>
                  <a:tcPr/>
                </a:tc>
                <a:tc vMerge="1">
                  <a:txBody>
                    <a:bodyPr/>
                    <a:lstStyle/>
                    <a:p>
                      <a:endParaRPr lang="zh-CN"/>
                    </a:p>
                  </a:txBody>
                  <a:tcPr/>
                </a:tc>
                <a:tc vMerge="1">
                  <a:txBody>
                    <a:bodyPr/>
                    <a:lstStyle/>
                    <a:p>
                      <a:endParaRPr lang="zh-CN"/>
                    </a:p>
                  </a:txBody>
                  <a:tcPr/>
                </a:tc>
                <a:tc>
                  <a:txBody>
                    <a:bodyPr/>
                    <a:lstStyle/>
                    <a:p>
                      <a:pPr algn="just"/>
                      <a:r>
                        <a:rPr lang="en-US" sz="1800" kern="100" dirty="0">
                          <a:effectLst/>
                        </a:rPr>
                        <a:t>5</a:t>
                      </a:r>
                      <a:r>
                        <a:rPr lang="zh-CN" sz="1800" kern="100" dirty="0">
                          <a:effectLst/>
                        </a:rPr>
                        <a:t>、</a:t>
                      </a:r>
                      <a:r>
                        <a:rPr lang="zh-CN" altLang="en-US" sz="1800" b="1" kern="100" dirty="0">
                          <a:solidFill>
                            <a:schemeClr val="tx1"/>
                          </a:solidFill>
                          <a:effectLst/>
                          <a:latin typeface="+mn-lt"/>
                          <a:ea typeface="+mn-ea"/>
                          <a:cs typeface="+mn-cs"/>
                        </a:rPr>
                        <a:t>调味茶制品</a:t>
                      </a:r>
                      <a:r>
                        <a:rPr lang="en-US" sz="1800" kern="100" dirty="0">
                          <a:effectLst/>
                        </a:rPr>
                        <a:t>:</a:t>
                      </a:r>
                      <a:r>
                        <a:rPr lang="zh-CN" sz="1800" kern="100" dirty="0">
                          <a:effectLst/>
                        </a:rPr>
                        <a:t>调味茶粉、调味速溶茶、调味茶浓缩液、调味茶膏、其他。</a:t>
                      </a:r>
                      <a:endParaRPr lang="zh-CN" sz="18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55005" marR="55005" marT="0" marB="0"/>
                </a:tc>
                <a:extLst>
                  <a:ext uri="{0D108BD9-81ED-4DB2-BD59-A6C34878D82A}">
                    <a16:rowId xmlns:a16="http://schemas.microsoft.com/office/drawing/2014/main" val="10004"/>
                  </a:ext>
                </a:extLst>
              </a:tr>
              <a:tr h="256688">
                <a:tc vMerge="1">
                  <a:txBody>
                    <a:bodyPr/>
                    <a:lstStyle/>
                    <a:p>
                      <a:endParaRPr lang="zh-CN"/>
                    </a:p>
                  </a:txBody>
                  <a:tcPr/>
                </a:tc>
                <a:tc vMerge="1">
                  <a:txBody>
                    <a:bodyPr/>
                    <a:lstStyle/>
                    <a:p>
                      <a:endParaRPr lang="zh-CN"/>
                    </a:p>
                  </a:txBody>
                  <a:tcPr/>
                </a:tc>
                <a:tc vMerge="1">
                  <a:txBody>
                    <a:bodyPr/>
                    <a:lstStyle/>
                    <a:p>
                      <a:endParaRPr lang="zh-CN"/>
                    </a:p>
                  </a:txBody>
                  <a:tcPr/>
                </a:tc>
                <a:tc>
                  <a:txBody>
                    <a:bodyPr/>
                    <a:lstStyle/>
                    <a:p>
                      <a:pPr algn="just"/>
                      <a:r>
                        <a:rPr lang="en-US" sz="1800" kern="100" dirty="0">
                          <a:effectLst/>
                        </a:rPr>
                        <a:t>6</a:t>
                      </a:r>
                      <a:r>
                        <a:rPr lang="zh-CN" sz="1800" kern="100" dirty="0">
                          <a:effectLst/>
                        </a:rPr>
                        <a:t>、</a:t>
                      </a:r>
                      <a:r>
                        <a:rPr lang="zh-CN" altLang="en-US" sz="1800" b="1" kern="100" dirty="0">
                          <a:solidFill>
                            <a:schemeClr val="tx1"/>
                          </a:solidFill>
                          <a:effectLst/>
                          <a:latin typeface="+mn-lt"/>
                          <a:ea typeface="+mn-ea"/>
                          <a:cs typeface="+mn-cs"/>
                        </a:rPr>
                        <a:t>其他茶制品</a:t>
                      </a:r>
                      <a:r>
                        <a:rPr lang="en-US" sz="1800" kern="100" dirty="0">
                          <a:effectLst/>
                        </a:rPr>
                        <a:t>:</a:t>
                      </a:r>
                      <a:r>
                        <a:rPr lang="zh-CN" sz="1800" kern="100" dirty="0">
                          <a:effectLst/>
                        </a:rPr>
                        <a:t>表没食子儿茶素没食子酸醋、绿茶茶氨酸、其他。</a:t>
                      </a:r>
                      <a:endParaRPr lang="zh-CN" sz="18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55005" marR="55005" marT="0" marB="0"/>
                </a:tc>
                <a:extLst>
                  <a:ext uri="{0D108BD9-81ED-4DB2-BD59-A6C34878D82A}">
                    <a16:rowId xmlns:a16="http://schemas.microsoft.com/office/drawing/2014/main" val="10005"/>
                  </a:ext>
                </a:extLst>
              </a:tr>
              <a:tr h="256688">
                <a:tc vMerge="1">
                  <a:txBody>
                    <a:bodyPr/>
                    <a:lstStyle/>
                    <a:p>
                      <a:endParaRPr lang="zh-CN"/>
                    </a:p>
                  </a:txBody>
                  <a:tcPr/>
                </a:tc>
                <a:tc rowSpan="5">
                  <a:txBody>
                    <a:bodyPr/>
                    <a:lstStyle/>
                    <a:p>
                      <a:pPr algn="just"/>
                      <a:r>
                        <a:rPr lang="en-US" sz="1800" kern="100">
                          <a:effectLst/>
                        </a:rPr>
                        <a:t> </a:t>
                      </a:r>
                      <a:endParaRPr lang="zh-CN" sz="1800" kern="100">
                        <a:effectLst/>
                      </a:endParaRPr>
                    </a:p>
                    <a:p>
                      <a:pPr algn="just"/>
                      <a:r>
                        <a:rPr lang="en-US" sz="1800" kern="100">
                          <a:effectLst/>
                        </a:rPr>
                        <a:t> </a:t>
                      </a:r>
                      <a:endParaRPr lang="zh-CN" sz="1800" kern="100">
                        <a:effectLst/>
                      </a:endParaRPr>
                    </a:p>
                    <a:p>
                      <a:pPr algn="just"/>
                      <a:r>
                        <a:rPr lang="en-US" sz="1800" kern="100">
                          <a:effectLst/>
                        </a:rPr>
                        <a:t> </a:t>
                      </a:r>
                      <a:endParaRPr lang="zh-CN" sz="1800" kern="100">
                        <a:effectLst/>
                      </a:endParaRPr>
                    </a:p>
                    <a:p>
                      <a:pPr algn="just"/>
                      <a:r>
                        <a:rPr lang="en-US" sz="1800" kern="100">
                          <a:effectLst/>
                        </a:rPr>
                        <a:t>1403</a:t>
                      </a:r>
                      <a:endParaRPr lang="zh-CN" sz="1800" kern="100">
                        <a:effectLst/>
                        <a:latin typeface="等线" panose="02010600030101010101" pitchFamily="2" charset="-122"/>
                        <a:ea typeface="等线" panose="02010600030101010101" pitchFamily="2" charset="-122"/>
                        <a:cs typeface="Times New Roman" panose="02020603050405020304" pitchFamily="18" charset="0"/>
                      </a:endParaRPr>
                    </a:p>
                  </a:txBody>
                  <a:tcPr marL="55005" marR="55005" marT="0" marB="0"/>
                </a:tc>
                <a:tc rowSpan="5">
                  <a:txBody>
                    <a:bodyPr/>
                    <a:lstStyle/>
                    <a:p>
                      <a:pPr algn="just"/>
                      <a:r>
                        <a:rPr lang="en-US" sz="1800" kern="100" dirty="0">
                          <a:effectLst/>
                        </a:rPr>
                        <a:t> </a:t>
                      </a:r>
                      <a:endParaRPr lang="zh-CN" sz="1800" kern="100" dirty="0">
                        <a:effectLst/>
                      </a:endParaRPr>
                    </a:p>
                    <a:p>
                      <a:pPr algn="just"/>
                      <a:r>
                        <a:rPr lang="en-US" sz="1800" kern="100" dirty="0">
                          <a:effectLst/>
                        </a:rPr>
                        <a:t> </a:t>
                      </a:r>
                      <a:endParaRPr lang="zh-CN" sz="1800" kern="100" dirty="0">
                        <a:effectLst/>
                      </a:endParaRPr>
                    </a:p>
                    <a:p>
                      <a:pPr algn="just"/>
                      <a:r>
                        <a:rPr lang="en-US" sz="1800" kern="100" dirty="0">
                          <a:effectLst/>
                        </a:rPr>
                        <a:t> </a:t>
                      </a:r>
                      <a:endParaRPr lang="zh-CN" sz="1800" kern="100" dirty="0">
                        <a:effectLst/>
                      </a:endParaRPr>
                    </a:p>
                    <a:p>
                      <a:pPr algn="just"/>
                      <a:r>
                        <a:rPr lang="zh-CN" sz="1800" kern="100" dirty="0">
                          <a:effectLst/>
                        </a:rPr>
                        <a:t>调味茶</a:t>
                      </a:r>
                      <a:endParaRPr lang="zh-CN" sz="18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55005" marR="55005" marT="0" marB="0"/>
                </a:tc>
                <a:tc>
                  <a:txBody>
                    <a:bodyPr/>
                    <a:lstStyle/>
                    <a:p>
                      <a:pPr algn="just"/>
                      <a:r>
                        <a:rPr lang="en-US" sz="1800" kern="100" dirty="0">
                          <a:effectLst/>
                        </a:rPr>
                        <a:t>1</a:t>
                      </a:r>
                      <a:r>
                        <a:rPr lang="zh-CN" sz="1800" kern="100" dirty="0">
                          <a:effectLst/>
                        </a:rPr>
                        <a:t>、</a:t>
                      </a:r>
                      <a:r>
                        <a:rPr lang="zh-CN" altLang="en-US" sz="1800" b="1" kern="100" dirty="0">
                          <a:solidFill>
                            <a:schemeClr val="tx1"/>
                          </a:solidFill>
                          <a:effectLst/>
                          <a:latin typeface="+mn-lt"/>
                          <a:ea typeface="+mn-ea"/>
                          <a:cs typeface="+mn-cs"/>
                        </a:rPr>
                        <a:t>加料调味茶</a:t>
                      </a:r>
                      <a:r>
                        <a:rPr lang="en-US" sz="1800" kern="100" dirty="0">
                          <a:effectLst/>
                        </a:rPr>
                        <a:t>:</a:t>
                      </a:r>
                      <a:r>
                        <a:rPr lang="zh-CN" sz="1800" kern="100" dirty="0">
                          <a:effectLst/>
                        </a:rPr>
                        <a:t>八宝茶、三泡台、枸杞绿茶、玄米绿茶、其他。</a:t>
                      </a:r>
                      <a:endParaRPr lang="zh-CN" sz="18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55005" marR="55005" marT="0" marB="0"/>
                </a:tc>
                <a:extLst>
                  <a:ext uri="{0D108BD9-81ED-4DB2-BD59-A6C34878D82A}">
                    <a16:rowId xmlns:a16="http://schemas.microsoft.com/office/drawing/2014/main" val="10006"/>
                  </a:ext>
                </a:extLst>
              </a:tr>
              <a:tr h="142604">
                <a:tc vMerge="1">
                  <a:txBody>
                    <a:bodyPr/>
                    <a:lstStyle/>
                    <a:p>
                      <a:endParaRPr lang="zh-CN"/>
                    </a:p>
                  </a:txBody>
                  <a:tcPr/>
                </a:tc>
                <a:tc vMerge="1">
                  <a:txBody>
                    <a:bodyPr/>
                    <a:lstStyle/>
                    <a:p>
                      <a:endParaRPr lang="zh-CN"/>
                    </a:p>
                  </a:txBody>
                  <a:tcPr/>
                </a:tc>
                <a:tc vMerge="1">
                  <a:txBody>
                    <a:bodyPr/>
                    <a:lstStyle/>
                    <a:p>
                      <a:endParaRPr lang="zh-CN"/>
                    </a:p>
                  </a:txBody>
                  <a:tcPr/>
                </a:tc>
                <a:tc>
                  <a:txBody>
                    <a:bodyPr/>
                    <a:lstStyle/>
                    <a:p>
                      <a:pPr algn="just"/>
                      <a:r>
                        <a:rPr lang="en-US" sz="1800" kern="100" dirty="0">
                          <a:effectLst/>
                        </a:rPr>
                        <a:t>2</a:t>
                      </a:r>
                      <a:r>
                        <a:rPr lang="zh-CN" sz="1800" kern="100" dirty="0">
                          <a:effectLst/>
                        </a:rPr>
                        <a:t>、</a:t>
                      </a:r>
                      <a:r>
                        <a:rPr lang="zh-CN" altLang="en-US" sz="1800" b="1" kern="100" dirty="0">
                          <a:solidFill>
                            <a:schemeClr val="tx1"/>
                          </a:solidFill>
                          <a:effectLst/>
                          <a:latin typeface="+mn-lt"/>
                          <a:ea typeface="+mn-ea"/>
                          <a:cs typeface="+mn-cs"/>
                        </a:rPr>
                        <a:t>加香调味茶</a:t>
                      </a:r>
                      <a:r>
                        <a:rPr lang="en-US" sz="1800" kern="100" dirty="0">
                          <a:effectLst/>
                        </a:rPr>
                        <a:t>:</a:t>
                      </a:r>
                      <a:r>
                        <a:rPr lang="zh-CN" sz="1800" kern="100" dirty="0">
                          <a:effectLst/>
                        </a:rPr>
                        <a:t>柠檬红茶、草莓绿茶、其他。</a:t>
                      </a:r>
                      <a:endParaRPr lang="zh-CN" sz="18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55005" marR="55005" marT="0" marB="0"/>
                </a:tc>
                <a:extLst>
                  <a:ext uri="{0D108BD9-81ED-4DB2-BD59-A6C34878D82A}">
                    <a16:rowId xmlns:a16="http://schemas.microsoft.com/office/drawing/2014/main" val="10007"/>
                  </a:ext>
                </a:extLst>
              </a:tr>
              <a:tr h="142604">
                <a:tc vMerge="1">
                  <a:txBody>
                    <a:bodyPr/>
                    <a:lstStyle/>
                    <a:p>
                      <a:endParaRPr lang="zh-CN"/>
                    </a:p>
                  </a:txBody>
                  <a:tcPr/>
                </a:tc>
                <a:tc vMerge="1">
                  <a:txBody>
                    <a:bodyPr/>
                    <a:lstStyle/>
                    <a:p>
                      <a:endParaRPr lang="zh-CN"/>
                    </a:p>
                  </a:txBody>
                  <a:tcPr/>
                </a:tc>
                <a:tc vMerge="1">
                  <a:txBody>
                    <a:bodyPr/>
                    <a:lstStyle/>
                    <a:p>
                      <a:endParaRPr lang="zh-CN"/>
                    </a:p>
                  </a:txBody>
                  <a:tcPr/>
                </a:tc>
                <a:tc>
                  <a:txBody>
                    <a:bodyPr/>
                    <a:lstStyle/>
                    <a:p>
                      <a:pPr algn="just"/>
                      <a:r>
                        <a:rPr lang="en-US" sz="1800" kern="100" dirty="0">
                          <a:effectLst/>
                        </a:rPr>
                        <a:t>3</a:t>
                      </a:r>
                      <a:r>
                        <a:rPr lang="zh-CN" sz="1800" kern="100" dirty="0">
                          <a:effectLst/>
                        </a:rPr>
                        <a:t>、</a:t>
                      </a:r>
                      <a:r>
                        <a:rPr lang="zh-CN" altLang="en-US" sz="1800" b="1" kern="100" dirty="0">
                          <a:solidFill>
                            <a:schemeClr val="tx1"/>
                          </a:solidFill>
                          <a:effectLst/>
                          <a:latin typeface="+mn-lt"/>
                          <a:ea typeface="+mn-ea"/>
                          <a:cs typeface="+mn-cs"/>
                        </a:rPr>
                        <a:t>混合调味茶</a:t>
                      </a:r>
                      <a:r>
                        <a:rPr lang="en-US" sz="1800" kern="100" dirty="0">
                          <a:effectLst/>
                        </a:rPr>
                        <a:t>: </a:t>
                      </a:r>
                      <a:r>
                        <a:rPr lang="zh-CN" sz="1800" kern="100" dirty="0">
                          <a:effectLst/>
                        </a:rPr>
                        <a:t>柠檬枸杞茶、其他。</a:t>
                      </a:r>
                      <a:endParaRPr lang="zh-CN" sz="18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55005" marR="55005" marT="0" marB="0"/>
                </a:tc>
                <a:extLst>
                  <a:ext uri="{0D108BD9-81ED-4DB2-BD59-A6C34878D82A}">
                    <a16:rowId xmlns:a16="http://schemas.microsoft.com/office/drawing/2014/main" val="10008"/>
                  </a:ext>
                </a:extLst>
              </a:tr>
              <a:tr h="142604">
                <a:tc vMerge="1">
                  <a:txBody>
                    <a:bodyPr/>
                    <a:lstStyle/>
                    <a:p>
                      <a:endParaRPr lang="zh-CN"/>
                    </a:p>
                  </a:txBody>
                  <a:tcPr/>
                </a:tc>
                <a:tc vMerge="1">
                  <a:txBody>
                    <a:bodyPr/>
                    <a:lstStyle/>
                    <a:p>
                      <a:endParaRPr lang="zh-CN"/>
                    </a:p>
                  </a:txBody>
                  <a:tcPr/>
                </a:tc>
                <a:tc vMerge="1">
                  <a:txBody>
                    <a:bodyPr/>
                    <a:lstStyle/>
                    <a:p>
                      <a:endParaRPr lang="zh-CN"/>
                    </a:p>
                  </a:txBody>
                  <a:tcPr/>
                </a:tc>
                <a:tc>
                  <a:txBody>
                    <a:bodyPr/>
                    <a:lstStyle/>
                    <a:p>
                      <a:pPr algn="just"/>
                      <a:r>
                        <a:rPr lang="en-US" sz="1800" kern="100" dirty="0">
                          <a:effectLst/>
                        </a:rPr>
                        <a:t>4</a:t>
                      </a:r>
                      <a:r>
                        <a:rPr lang="zh-CN" sz="1800" kern="100" dirty="0">
                          <a:effectLst/>
                        </a:rPr>
                        <a:t>、</a:t>
                      </a:r>
                      <a:r>
                        <a:rPr lang="zh-CN" altLang="en-US" sz="1800" b="1" kern="100" dirty="0">
                          <a:solidFill>
                            <a:schemeClr val="tx1"/>
                          </a:solidFill>
                          <a:effectLst/>
                          <a:latin typeface="+mn-lt"/>
                          <a:ea typeface="+mn-ea"/>
                          <a:cs typeface="+mn-cs"/>
                        </a:rPr>
                        <a:t>袋泡调味茶</a:t>
                      </a:r>
                      <a:r>
                        <a:rPr lang="en-US" sz="1800" kern="100" dirty="0">
                          <a:effectLst/>
                        </a:rPr>
                        <a:t>:</a:t>
                      </a:r>
                      <a:r>
                        <a:rPr lang="zh-CN" sz="1800" kern="100" dirty="0">
                          <a:effectLst/>
                        </a:rPr>
                        <a:t>玫瑰袋泡红茶、其他。</a:t>
                      </a:r>
                      <a:endParaRPr lang="zh-CN" sz="18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55005" marR="55005" marT="0" marB="0"/>
                </a:tc>
                <a:extLst>
                  <a:ext uri="{0D108BD9-81ED-4DB2-BD59-A6C34878D82A}">
                    <a16:rowId xmlns:a16="http://schemas.microsoft.com/office/drawing/2014/main" val="10009"/>
                  </a:ext>
                </a:extLst>
              </a:tr>
              <a:tr h="142604">
                <a:tc vMerge="1">
                  <a:txBody>
                    <a:bodyPr/>
                    <a:lstStyle/>
                    <a:p>
                      <a:endParaRPr lang="zh-CN"/>
                    </a:p>
                  </a:txBody>
                  <a:tcPr/>
                </a:tc>
                <a:tc vMerge="1">
                  <a:txBody>
                    <a:bodyPr/>
                    <a:lstStyle/>
                    <a:p>
                      <a:endParaRPr lang="zh-CN"/>
                    </a:p>
                  </a:txBody>
                  <a:tcPr/>
                </a:tc>
                <a:tc vMerge="1">
                  <a:txBody>
                    <a:bodyPr/>
                    <a:lstStyle/>
                    <a:p>
                      <a:endParaRPr lang="zh-CN"/>
                    </a:p>
                  </a:txBody>
                  <a:tcPr/>
                </a:tc>
                <a:tc>
                  <a:txBody>
                    <a:bodyPr/>
                    <a:lstStyle/>
                    <a:p>
                      <a:pPr algn="just"/>
                      <a:r>
                        <a:rPr lang="en-US" sz="1800" kern="100" dirty="0">
                          <a:effectLst/>
                        </a:rPr>
                        <a:t>5</a:t>
                      </a:r>
                      <a:r>
                        <a:rPr lang="zh-CN" sz="1800" kern="100" dirty="0">
                          <a:effectLst/>
                        </a:rPr>
                        <a:t>、</a:t>
                      </a:r>
                      <a:r>
                        <a:rPr lang="zh-CN" altLang="en-US" sz="1800" b="1" kern="100" dirty="0">
                          <a:solidFill>
                            <a:schemeClr val="tx1"/>
                          </a:solidFill>
                          <a:effectLst/>
                          <a:latin typeface="+mn-lt"/>
                          <a:ea typeface="+mn-ea"/>
                          <a:cs typeface="+mn-cs"/>
                        </a:rPr>
                        <a:t>紧压调味茶</a:t>
                      </a:r>
                      <a:r>
                        <a:rPr lang="en-US" sz="1800" kern="100" dirty="0">
                          <a:effectLst/>
                        </a:rPr>
                        <a:t>:</a:t>
                      </a:r>
                      <a:r>
                        <a:rPr lang="zh-CN" sz="1800" kern="100" dirty="0">
                          <a:effectLst/>
                        </a:rPr>
                        <a:t>荷叶获砖茶、其他。</a:t>
                      </a:r>
                      <a:endParaRPr lang="zh-CN" sz="18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55005" marR="55005" marT="0" marB="0"/>
                </a:tc>
                <a:extLst>
                  <a:ext uri="{0D108BD9-81ED-4DB2-BD59-A6C34878D82A}">
                    <a16:rowId xmlns:a16="http://schemas.microsoft.com/office/drawing/2014/main" val="10010"/>
                  </a:ext>
                </a:extLst>
              </a:tr>
              <a:tr h="142604">
                <a:tc vMerge="1">
                  <a:txBody>
                    <a:bodyPr/>
                    <a:lstStyle/>
                    <a:p>
                      <a:endParaRPr lang="zh-CN"/>
                    </a:p>
                  </a:txBody>
                  <a:tcPr/>
                </a:tc>
                <a:tc rowSpan="7">
                  <a:txBody>
                    <a:bodyPr/>
                    <a:lstStyle/>
                    <a:p>
                      <a:pPr algn="just"/>
                      <a:r>
                        <a:rPr lang="en-US" sz="1800" kern="100" dirty="0">
                          <a:effectLst/>
                        </a:rPr>
                        <a:t> </a:t>
                      </a:r>
                      <a:endParaRPr lang="zh-CN" sz="1800" kern="100" dirty="0">
                        <a:effectLst/>
                      </a:endParaRPr>
                    </a:p>
                    <a:p>
                      <a:pPr algn="just"/>
                      <a:r>
                        <a:rPr lang="en-US" sz="1800" kern="100" dirty="0">
                          <a:effectLst/>
                        </a:rPr>
                        <a:t> </a:t>
                      </a:r>
                      <a:endParaRPr lang="zh-CN" sz="1800" kern="100" dirty="0">
                        <a:effectLst/>
                      </a:endParaRPr>
                    </a:p>
                    <a:p>
                      <a:pPr algn="just"/>
                      <a:r>
                        <a:rPr lang="en-US" sz="1800" kern="100" dirty="0">
                          <a:effectLst/>
                        </a:rPr>
                        <a:t> </a:t>
                      </a:r>
                      <a:endParaRPr lang="zh-CN" sz="1800" kern="100" dirty="0">
                        <a:effectLst/>
                      </a:endParaRPr>
                    </a:p>
                    <a:p>
                      <a:pPr algn="just"/>
                      <a:r>
                        <a:rPr lang="en-US" sz="1800" kern="100" dirty="0">
                          <a:effectLst/>
                        </a:rPr>
                        <a:t>1404</a:t>
                      </a:r>
                      <a:endParaRPr lang="zh-CN" sz="18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55005" marR="55005" marT="0" marB="0">
                    <a:noFill/>
                  </a:tcPr>
                </a:tc>
                <a:tc rowSpan="7">
                  <a:txBody>
                    <a:bodyPr/>
                    <a:lstStyle/>
                    <a:p>
                      <a:pPr algn="just"/>
                      <a:r>
                        <a:rPr lang="en-US" sz="1800" kern="100" dirty="0">
                          <a:effectLst/>
                        </a:rPr>
                        <a:t> </a:t>
                      </a:r>
                      <a:endParaRPr lang="zh-CN" sz="1800" kern="100" dirty="0">
                        <a:effectLst/>
                      </a:endParaRPr>
                    </a:p>
                    <a:p>
                      <a:pPr algn="just"/>
                      <a:r>
                        <a:rPr lang="en-US" sz="1800" kern="100" dirty="0">
                          <a:effectLst/>
                        </a:rPr>
                        <a:t> </a:t>
                      </a:r>
                      <a:endParaRPr lang="zh-CN" sz="1800" kern="100" dirty="0">
                        <a:effectLst/>
                      </a:endParaRPr>
                    </a:p>
                    <a:p>
                      <a:pPr algn="just"/>
                      <a:r>
                        <a:rPr lang="en-US" sz="1800" kern="100" dirty="0">
                          <a:effectLst/>
                        </a:rPr>
                        <a:t> </a:t>
                      </a:r>
                      <a:endParaRPr lang="zh-CN" sz="1800" kern="100" dirty="0">
                        <a:effectLst/>
                      </a:endParaRPr>
                    </a:p>
                    <a:p>
                      <a:pPr algn="just"/>
                      <a:r>
                        <a:rPr lang="zh-CN" sz="1800" kern="100" dirty="0">
                          <a:effectLst/>
                        </a:rPr>
                        <a:t>代用茶</a:t>
                      </a:r>
                      <a:endParaRPr lang="zh-CN" sz="18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55005" marR="55005" marT="0" marB="0">
                    <a:noFill/>
                  </a:tcPr>
                </a:tc>
                <a:tc>
                  <a:txBody>
                    <a:bodyPr/>
                    <a:lstStyle/>
                    <a:p>
                      <a:pPr algn="just"/>
                      <a:r>
                        <a:rPr lang="en-US" sz="1800" kern="100" dirty="0">
                          <a:effectLst/>
                        </a:rPr>
                        <a:t>1</a:t>
                      </a:r>
                      <a:r>
                        <a:rPr lang="zh-CN" sz="1800" kern="100" dirty="0">
                          <a:effectLst/>
                        </a:rPr>
                        <a:t>、</a:t>
                      </a:r>
                      <a:r>
                        <a:rPr lang="zh-CN" altLang="en-US" sz="1800" b="1" kern="100" dirty="0">
                          <a:solidFill>
                            <a:schemeClr val="tx1"/>
                          </a:solidFill>
                          <a:effectLst/>
                          <a:latin typeface="+mn-lt"/>
                          <a:ea typeface="+mn-ea"/>
                          <a:cs typeface="+mn-cs"/>
                        </a:rPr>
                        <a:t>叶类代用茶</a:t>
                      </a:r>
                      <a:r>
                        <a:rPr lang="en-US" sz="1800" b="1" kern="100" dirty="0">
                          <a:solidFill>
                            <a:schemeClr val="tx1"/>
                          </a:solidFill>
                          <a:effectLst/>
                          <a:latin typeface="+mn-lt"/>
                          <a:ea typeface="+mn-ea"/>
                          <a:cs typeface="+mn-cs"/>
                        </a:rPr>
                        <a:t>:</a:t>
                      </a:r>
                      <a:r>
                        <a:rPr lang="zh-CN" sz="1800" kern="100" dirty="0">
                          <a:effectLst/>
                        </a:rPr>
                        <a:t>荷叶、桑叶、薄荷叶、苦丁茶、其他。</a:t>
                      </a:r>
                      <a:endParaRPr lang="zh-CN" sz="18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55005" marR="55005" marT="0" marB="0"/>
                </a:tc>
                <a:extLst>
                  <a:ext uri="{0D108BD9-81ED-4DB2-BD59-A6C34878D82A}">
                    <a16:rowId xmlns:a16="http://schemas.microsoft.com/office/drawing/2014/main" val="10011"/>
                  </a:ext>
                </a:extLst>
              </a:tr>
              <a:tr h="256688">
                <a:tc vMerge="1">
                  <a:txBody>
                    <a:bodyPr/>
                    <a:lstStyle/>
                    <a:p>
                      <a:endParaRPr lang="zh-CN"/>
                    </a:p>
                  </a:txBody>
                  <a:tcPr/>
                </a:tc>
                <a:tc vMerge="1">
                  <a:txBody>
                    <a:bodyPr/>
                    <a:lstStyle/>
                    <a:p>
                      <a:endParaRPr lang="zh-CN"/>
                    </a:p>
                  </a:txBody>
                  <a:tcPr/>
                </a:tc>
                <a:tc vMerge="1">
                  <a:txBody>
                    <a:bodyPr/>
                    <a:lstStyle/>
                    <a:p>
                      <a:endParaRPr lang="zh-CN"/>
                    </a:p>
                  </a:txBody>
                  <a:tcPr/>
                </a:tc>
                <a:tc>
                  <a:txBody>
                    <a:bodyPr/>
                    <a:lstStyle/>
                    <a:p>
                      <a:pPr algn="just"/>
                      <a:r>
                        <a:rPr lang="en-US" sz="1800" kern="100" dirty="0">
                          <a:effectLst/>
                        </a:rPr>
                        <a:t>2</a:t>
                      </a:r>
                      <a:r>
                        <a:rPr lang="zh-CN" sz="1800" kern="100" dirty="0">
                          <a:effectLst/>
                        </a:rPr>
                        <a:t>、</a:t>
                      </a:r>
                      <a:r>
                        <a:rPr lang="zh-CN" altLang="en-US" sz="1800" b="1" kern="100" dirty="0">
                          <a:solidFill>
                            <a:schemeClr val="tx1"/>
                          </a:solidFill>
                          <a:effectLst/>
                          <a:latin typeface="+mn-lt"/>
                          <a:ea typeface="+mn-ea"/>
                          <a:cs typeface="+mn-cs"/>
                        </a:rPr>
                        <a:t>花类代用茶</a:t>
                      </a:r>
                      <a:r>
                        <a:rPr lang="en-US" sz="1800" kern="100" dirty="0">
                          <a:effectLst/>
                        </a:rPr>
                        <a:t>:</a:t>
                      </a:r>
                      <a:r>
                        <a:rPr lang="zh-CN" sz="1800" kern="100" dirty="0">
                          <a:effectLst/>
                        </a:rPr>
                        <a:t>杭白菊、金银花、重瓣红玫瑰、茉莉干花、其他。</a:t>
                      </a:r>
                      <a:endParaRPr lang="zh-CN" sz="18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55005" marR="55005" marT="0" marB="0"/>
                </a:tc>
                <a:extLst>
                  <a:ext uri="{0D108BD9-81ED-4DB2-BD59-A6C34878D82A}">
                    <a16:rowId xmlns:a16="http://schemas.microsoft.com/office/drawing/2014/main" val="10012"/>
                  </a:ext>
                </a:extLst>
              </a:tr>
              <a:tr h="256688">
                <a:tc vMerge="1">
                  <a:txBody>
                    <a:bodyPr/>
                    <a:lstStyle/>
                    <a:p>
                      <a:endParaRPr lang="zh-CN"/>
                    </a:p>
                  </a:txBody>
                  <a:tcPr/>
                </a:tc>
                <a:tc vMerge="1">
                  <a:txBody>
                    <a:bodyPr/>
                    <a:lstStyle/>
                    <a:p>
                      <a:endParaRPr lang="zh-CN"/>
                    </a:p>
                  </a:txBody>
                  <a:tcPr/>
                </a:tc>
                <a:tc vMerge="1">
                  <a:txBody>
                    <a:bodyPr/>
                    <a:lstStyle/>
                    <a:p>
                      <a:endParaRPr lang="zh-CN"/>
                    </a:p>
                  </a:txBody>
                  <a:tcPr/>
                </a:tc>
                <a:tc>
                  <a:txBody>
                    <a:bodyPr/>
                    <a:lstStyle/>
                    <a:p>
                      <a:pPr algn="just"/>
                      <a:r>
                        <a:rPr lang="en-US" sz="1800" kern="100" dirty="0">
                          <a:effectLst/>
                        </a:rPr>
                        <a:t>3</a:t>
                      </a:r>
                      <a:r>
                        <a:rPr lang="zh-CN" sz="1800" kern="100" dirty="0">
                          <a:effectLst/>
                        </a:rPr>
                        <a:t>、</a:t>
                      </a:r>
                      <a:r>
                        <a:rPr lang="zh-CN" altLang="en-US" sz="1800" b="1" kern="100" dirty="0">
                          <a:solidFill>
                            <a:schemeClr val="tx1"/>
                          </a:solidFill>
                          <a:effectLst/>
                          <a:latin typeface="+mn-lt"/>
                          <a:ea typeface="+mn-ea"/>
                          <a:cs typeface="+mn-cs"/>
                        </a:rPr>
                        <a:t>果实类代用茶</a:t>
                      </a:r>
                      <a:r>
                        <a:rPr lang="en-US" sz="1800" kern="100" dirty="0">
                          <a:effectLst/>
                        </a:rPr>
                        <a:t>:</a:t>
                      </a:r>
                      <a:r>
                        <a:rPr lang="zh-CN" sz="1800" kern="100" dirty="0">
                          <a:effectLst/>
                        </a:rPr>
                        <a:t>大麦茶、枸杞子、决明子、苦瓜片、罗汉果、柠檬片、其他。</a:t>
                      </a:r>
                      <a:endParaRPr lang="zh-CN" sz="18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55005" marR="55005" marT="0" marB="0"/>
                </a:tc>
                <a:extLst>
                  <a:ext uri="{0D108BD9-81ED-4DB2-BD59-A6C34878D82A}">
                    <a16:rowId xmlns:a16="http://schemas.microsoft.com/office/drawing/2014/main" val="10013"/>
                  </a:ext>
                </a:extLst>
              </a:tr>
              <a:tr h="142604">
                <a:tc vMerge="1">
                  <a:txBody>
                    <a:bodyPr/>
                    <a:lstStyle/>
                    <a:p>
                      <a:endParaRPr lang="zh-CN"/>
                    </a:p>
                  </a:txBody>
                  <a:tcPr/>
                </a:tc>
                <a:tc vMerge="1">
                  <a:txBody>
                    <a:bodyPr/>
                    <a:lstStyle/>
                    <a:p>
                      <a:endParaRPr lang="zh-CN"/>
                    </a:p>
                  </a:txBody>
                  <a:tcPr/>
                </a:tc>
                <a:tc vMerge="1">
                  <a:txBody>
                    <a:bodyPr/>
                    <a:lstStyle/>
                    <a:p>
                      <a:endParaRPr lang="zh-CN"/>
                    </a:p>
                  </a:txBody>
                  <a:tcPr/>
                </a:tc>
                <a:tc>
                  <a:txBody>
                    <a:bodyPr/>
                    <a:lstStyle/>
                    <a:p>
                      <a:pPr algn="just"/>
                      <a:r>
                        <a:rPr lang="en-US" sz="1800" kern="100" dirty="0">
                          <a:effectLst/>
                        </a:rPr>
                        <a:t>4</a:t>
                      </a:r>
                      <a:r>
                        <a:rPr lang="zh-CN" sz="1800" kern="100" dirty="0">
                          <a:effectLst/>
                        </a:rPr>
                        <a:t>、</a:t>
                      </a:r>
                      <a:r>
                        <a:rPr lang="zh-CN" altLang="en-US" sz="1800" b="1" kern="100" dirty="0">
                          <a:solidFill>
                            <a:schemeClr val="tx1"/>
                          </a:solidFill>
                          <a:effectLst/>
                          <a:latin typeface="+mn-lt"/>
                          <a:ea typeface="+mn-ea"/>
                          <a:cs typeface="+mn-cs"/>
                        </a:rPr>
                        <a:t>根茎类代用茶</a:t>
                      </a:r>
                      <a:r>
                        <a:rPr lang="en-US" sz="1800" kern="100" dirty="0">
                          <a:effectLst/>
                        </a:rPr>
                        <a:t>: </a:t>
                      </a:r>
                      <a:r>
                        <a:rPr lang="zh-CN" sz="1800" kern="100" dirty="0">
                          <a:effectLst/>
                        </a:rPr>
                        <a:t>甘草、生劳根、人参</a:t>
                      </a:r>
                      <a:r>
                        <a:rPr lang="en-US" sz="1800" kern="100" dirty="0">
                          <a:effectLst/>
                        </a:rPr>
                        <a:t> (</a:t>
                      </a:r>
                      <a:r>
                        <a:rPr lang="zh-CN" sz="1800" kern="100" dirty="0">
                          <a:effectLst/>
                        </a:rPr>
                        <a:t>人工种植</a:t>
                      </a:r>
                      <a:r>
                        <a:rPr lang="en-US" sz="1800" kern="100" dirty="0">
                          <a:effectLst/>
                        </a:rPr>
                        <a:t>) </a:t>
                      </a:r>
                      <a:r>
                        <a:rPr lang="zh-CN" sz="1800" kern="100" dirty="0">
                          <a:effectLst/>
                        </a:rPr>
                        <a:t>、其他。</a:t>
                      </a:r>
                      <a:endParaRPr lang="zh-CN" sz="18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55005" marR="55005" marT="0" marB="0"/>
                </a:tc>
                <a:extLst>
                  <a:ext uri="{0D108BD9-81ED-4DB2-BD59-A6C34878D82A}">
                    <a16:rowId xmlns:a16="http://schemas.microsoft.com/office/drawing/2014/main" val="10014"/>
                  </a:ext>
                </a:extLst>
              </a:tr>
              <a:tr h="142604">
                <a:tc vMerge="1">
                  <a:txBody>
                    <a:bodyPr/>
                    <a:lstStyle/>
                    <a:p>
                      <a:endParaRPr lang="zh-CN"/>
                    </a:p>
                  </a:txBody>
                  <a:tcPr/>
                </a:tc>
                <a:tc vMerge="1">
                  <a:txBody>
                    <a:bodyPr/>
                    <a:lstStyle/>
                    <a:p>
                      <a:endParaRPr lang="zh-CN"/>
                    </a:p>
                  </a:txBody>
                  <a:tcPr/>
                </a:tc>
                <a:tc vMerge="1">
                  <a:txBody>
                    <a:bodyPr/>
                    <a:lstStyle/>
                    <a:p>
                      <a:endParaRPr lang="zh-CN"/>
                    </a:p>
                  </a:txBody>
                  <a:tcPr/>
                </a:tc>
                <a:tc>
                  <a:txBody>
                    <a:bodyPr/>
                    <a:lstStyle/>
                    <a:p>
                      <a:pPr algn="just"/>
                      <a:r>
                        <a:rPr lang="en-US" sz="1800" kern="100" dirty="0">
                          <a:effectLst/>
                        </a:rPr>
                        <a:t>5</a:t>
                      </a:r>
                      <a:r>
                        <a:rPr lang="zh-CN" sz="1800" kern="100" dirty="0">
                          <a:effectLst/>
                        </a:rPr>
                        <a:t>、</a:t>
                      </a:r>
                      <a:r>
                        <a:rPr lang="zh-CN" altLang="en-US" sz="1800" b="1" kern="100" dirty="0">
                          <a:solidFill>
                            <a:schemeClr val="tx1"/>
                          </a:solidFill>
                          <a:effectLst/>
                          <a:latin typeface="+mn-lt"/>
                          <a:ea typeface="+mn-ea"/>
                          <a:cs typeface="+mn-cs"/>
                        </a:rPr>
                        <a:t>混合类代用茶</a:t>
                      </a:r>
                      <a:r>
                        <a:rPr lang="en-US" sz="1800" kern="100" dirty="0">
                          <a:effectLst/>
                        </a:rPr>
                        <a:t>:</a:t>
                      </a:r>
                      <a:r>
                        <a:rPr lang="zh-CN" sz="1800" kern="100" dirty="0">
                          <a:effectLst/>
                        </a:rPr>
                        <a:t>荷叶玫瑰茶、枸杞菊花茶、其他。</a:t>
                      </a:r>
                      <a:endParaRPr lang="zh-CN" sz="18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55005" marR="55005" marT="0" marB="0"/>
                </a:tc>
                <a:extLst>
                  <a:ext uri="{0D108BD9-81ED-4DB2-BD59-A6C34878D82A}">
                    <a16:rowId xmlns:a16="http://schemas.microsoft.com/office/drawing/2014/main" val="10015"/>
                  </a:ext>
                </a:extLst>
              </a:tr>
              <a:tr h="142604">
                <a:tc vMerge="1">
                  <a:txBody>
                    <a:bodyPr/>
                    <a:lstStyle/>
                    <a:p>
                      <a:endParaRPr lang="zh-CN"/>
                    </a:p>
                  </a:txBody>
                  <a:tcPr/>
                </a:tc>
                <a:tc vMerge="1">
                  <a:txBody>
                    <a:bodyPr/>
                    <a:lstStyle/>
                    <a:p>
                      <a:endParaRPr lang="zh-CN"/>
                    </a:p>
                  </a:txBody>
                  <a:tcPr/>
                </a:tc>
                <a:tc vMerge="1">
                  <a:txBody>
                    <a:bodyPr/>
                    <a:lstStyle/>
                    <a:p>
                      <a:endParaRPr lang="zh-CN"/>
                    </a:p>
                  </a:txBody>
                  <a:tcPr/>
                </a:tc>
                <a:tc>
                  <a:txBody>
                    <a:bodyPr/>
                    <a:lstStyle/>
                    <a:p>
                      <a:pPr algn="just"/>
                      <a:r>
                        <a:rPr lang="en-US" sz="1800" kern="100" dirty="0">
                          <a:effectLst/>
                        </a:rPr>
                        <a:t>6</a:t>
                      </a:r>
                      <a:r>
                        <a:rPr lang="zh-CN" sz="1800" kern="100" dirty="0">
                          <a:effectLst/>
                        </a:rPr>
                        <a:t>、</a:t>
                      </a:r>
                      <a:r>
                        <a:rPr lang="zh-CN" altLang="en-US" sz="1800" b="1" kern="100" dirty="0">
                          <a:solidFill>
                            <a:schemeClr val="tx1"/>
                          </a:solidFill>
                          <a:effectLst/>
                          <a:latin typeface="+mn-lt"/>
                          <a:ea typeface="+mn-ea"/>
                          <a:cs typeface="+mn-cs"/>
                        </a:rPr>
                        <a:t>袋泡代用茶</a:t>
                      </a:r>
                      <a:r>
                        <a:rPr lang="en-US" sz="1800" kern="100" dirty="0">
                          <a:effectLst/>
                        </a:rPr>
                        <a:t>:</a:t>
                      </a:r>
                      <a:r>
                        <a:rPr lang="zh-CN" sz="1800" kern="100" dirty="0">
                          <a:effectLst/>
                        </a:rPr>
                        <a:t>荷叶袋泡茶、桑叶袋泡茶、其他。</a:t>
                      </a:r>
                      <a:endParaRPr lang="zh-CN" sz="18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55005" marR="55005" marT="0" marB="0"/>
                </a:tc>
                <a:extLst>
                  <a:ext uri="{0D108BD9-81ED-4DB2-BD59-A6C34878D82A}">
                    <a16:rowId xmlns:a16="http://schemas.microsoft.com/office/drawing/2014/main" val="10016"/>
                  </a:ext>
                </a:extLst>
              </a:tr>
              <a:tr h="142604">
                <a:tc vMerge="1">
                  <a:txBody>
                    <a:bodyPr/>
                    <a:lstStyle/>
                    <a:p>
                      <a:endParaRPr lang="zh-CN"/>
                    </a:p>
                  </a:txBody>
                  <a:tcPr/>
                </a:tc>
                <a:tc vMerge="1">
                  <a:txBody>
                    <a:bodyPr/>
                    <a:lstStyle/>
                    <a:p>
                      <a:endParaRPr lang="zh-CN"/>
                    </a:p>
                  </a:txBody>
                  <a:tcPr/>
                </a:tc>
                <a:tc vMerge="1">
                  <a:txBody>
                    <a:bodyPr/>
                    <a:lstStyle/>
                    <a:p>
                      <a:endParaRPr lang="zh-CN"/>
                    </a:p>
                  </a:txBody>
                  <a:tcPr/>
                </a:tc>
                <a:tc>
                  <a:txBody>
                    <a:bodyPr/>
                    <a:lstStyle/>
                    <a:p>
                      <a:pPr algn="just"/>
                      <a:r>
                        <a:rPr lang="en-US" sz="1800" kern="100" dirty="0">
                          <a:effectLst/>
                        </a:rPr>
                        <a:t>7</a:t>
                      </a:r>
                      <a:r>
                        <a:rPr lang="zh-CN" sz="1800" kern="100" dirty="0">
                          <a:effectLst/>
                        </a:rPr>
                        <a:t>、</a:t>
                      </a:r>
                      <a:r>
                        <a:rPr lang="zh-CN" altLang="en-US" sz="1800" b="1" kern="100" dirty="0">
                          <a:solidFill>
                            <a:schemeClr val="tx1"/>
                          </a:solidFill>
                          <a:effectLst/>
                          <a:latin typeface="+mn-lt"/>
                          <a:ea typeface="+mn-ea"/>
                          <a:cs typeface="+mn-cs"/>
                        </a:rPr>
                        <a:t>紧压代用茶</a:t>
                      </a:r>
                      <a:r>
                        <a:rPr lang="en-US" sz="1800" kern="100" dirty="0">
                          <a:effectLst/>
                        </a:rPr>
                        <a:t>:</a:t>
                      </a:r>
                      <a:r>
                        <a:rPr lang="zh-CN" sz="1800" kern="100" dirty="0">
                          <a:effectLst/>
                        </a:rPr>
                        <a:t>紧压菊花、其他。</a:t>
                      </a:r>
                      <a:endParaRPr lang="zh-CN" sz="18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55005" marR="55005" marT="0" marB="0"/>
                </a:tc>
                <a:extLst>
                  <a:ext uri="{0D108BD9-81ED-4DB2-BD59-A6C34878D82A}">
                    <a16:rowId xmlns:a16="http://schemas.microsoft.com/office/drawing/2014/main" val="10017"/>
                  </a:ext>
                </a:extLst>
              </a:tr>
            </a:tbl>
          </a:graphicData>
        </a:graphic>
      </p:graphicFrame>
      <p:sp>
        <p:nvSpPr>
          <p:cNvPr id="7" name="文本框 6"/>
          <p:cNvSpPr txBox="1"/>
          <p:nvPr/>
        </p:nvSpPr>
        <p:spPr>
          <a:xfrm>
            <a:off x="2254209" y="1212538"/>
            <a:ext cx="7683582" cy="523220"/>
          </a:xfrm>
          <a:prstGeom prst="rect">
            <a:avLst/>
          </a:prstGeom>
          <a:noFill/>
        </p:spPr>
        <p:txBody>
          <a:bodyPr wrap="square">
            <a:spAutoFit/>
          </a:bodyPr>
          <a:lstStyle/>
          <a:p>
            <a:pPr algn="ctr"/>
            <a:r>
              <a:rPr lang="zh-CN" altLang="en-US" sz="2800" b="1" kern="100" dirty="0">
                <a:latin typeface="+mn-ea"/>
              </a:rPr>
              <a:t>食品生产许可分类目录</a:t>
            </a:r>
            <a:r>
              <a:rPr lang="en-US" altLang="zh-CN" sz="2800" b="1" kern="100" dirty="0">
                <a:latin typeface="+mn-ea"/>
              </a:rPr>
              <a:t>——</a:t>
            </a:r>
            <a:r>
              <a:rPr lang="zh-CN" altLang="en-US" sz="2800" b="1" kern="100" dirty="0">
                <a:latin typeface="+mn-ea"/>
              </a:rPr>
              <a:t>茶叶及相关制品 </a:t>
            </a:r>
          </a:p>
        </p:txBody>
      </p:sp>
      <p:pic>
        <p:nvPicPr>
          <p:cNvPr id="2" name="页码13">
            <a:hlinkClick r:id="" action="ppaction://media"/>
            <a:extLst>
              <a:ext uri="{FF2B5EF4-FFF2-40B4-BE49-F238E27FC236}">
                <a16:creationId xmlns:a16="http://schemas.microsoft.com/office/drawing/2014/main" id="{0DB1332F-394A-744A-447B-501F7AF43BA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06698" y="6216878"/>
            <a:ext cx="487363" cy="487363"/>
          </a:xfrm>
          <a:prstGeom prst="rect">
            <a:avLst/>
          </a:prstGeom>
        </p:spPr>
      </p:pic>
    </p:spTree>
  </p:cSld>
  <p:clrMapOvr>
    <a:masterClrMapping/>
  </p:clrMapOvr>
  <p:transition advTm="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5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550367" y="1246428"/>
            <a:ext cx="11333527" cy="1141659"/>
          </a:xfrm>
          <a:prstGeom prst="rect">
            <a:avLst/>
          </a:prstGeom>
          <a:noFill/>
        </p:spPr>
        <p:txBody>
          <a:bodyPr wrap="square" rtlCol="0">
            <a:spAutoFit/>
          </a:bodyPr>
          <a:lstStyle/>
          <a:p>
            <a:pPr>
              <a:lnSpc>
                <a:spcPct val="150000"/>
              </a:lnSpc>
              <a:spcBef>
                <a:spcPts val="0"/>
              </a:spcBef>
              <a:buClrTx/>
              <a:buSzTx/>
              <a:buFontTx/>
            </a:pPr>
            <a:r>
              <a:rPr lang="en-US" altLang="zh-CN" sz="2400" dirty="0">
                <a:solidFill>
                  <a:srgbClr val="013471"/>
                </a:solidFill>
                <a:latin typeface="思源黑体 CN Bold" panose="020B0800000000000000" pitchFamily="34" charset="-122"/>
                <a:ea typeface="思源黑体 CN Bold" panose="020B0800000000000000" pitchFamily="34" charset="-122"/>
              </a:rPr>
              <a:t>1.</a:t>
            </a:r>
            <a:r>
              <a:rPr lang="zh-CN" altLang="en-US" sz="2400" dirty="0">
                <a:solidFill>
                  <a:srgbClr val="013471"/>
                </a:solidFill>
                <a:latin typeface="思源黑体 CN Bold" panose="020B0800000000000000" pitchFamily="34" charset="-122"/>
                <a:ea typeface="思源黑体 CN Bold" panose="020B0800000000000000" pitchFamily="34" charset="-122"/>
              </a:rPr>
              <a:t>过度包装（见</a:t>
            </a:r>
            <a:r>
              <a:rPr lang="en-US" altLang="zh-CN" sz="2400" dirty="0">
                <a:solidFill>
                  <a:srgbClr val="013471"/>
                </a:solidFill>
                <a:latin typeface="思源黑体 CN Bold" panose="020B0800000000000000" pitchFamily="34" charset="-122"/>
                <a:ea typeface="思源黑体 CN Bold" panose="020B0800000000000000" pitchFamily="34" charset="-122"/>
              </a:rPr>
              <a:t>3.1</a:t>
            </a:r>
            <a:r>
              <a:rPr lang="zh-CN" altLang="en-US" sz="2400" dirty="0">
                <a:solidFill>
                  <a:srgbClr val="013471"/>
                </a:solidFill>
                <a:latin typeface="思源黑体 CN Bold" panose="020B0800000000000000" pitchFamily="34" charset="-122"/>
                <a:ea typeface="思源黑体 CN Bold" panose="020B0800000000000000" pitchFamily="34" charset="-122"/>
              </a:rPr>
              <a:t>） </a:t>
            </a:r>
            <a:endParaRPr lang="en-US" altLang="zh-CN" sz="2400" dirty="0">
              <a:solidFill>
                <a:srgbClr val="013471"/>
              </a:solidFill>
              <a:latin typeface="思源黑体 CN Bold" panose="020B0800000000000000" pitchFamily="34" charset="-122"/>
              <a:ea typeface="思源黑体 CN Bold" panose="020B0800000000000000" pitchFamily="34" charset="-122"/>
            </a:endParaRPr>
          </a:p>
          <a:p>
            <a:pPr indent="457200">
              <a:lnSpc>
                <a:spcPct val="150000"/>
              </a:lnSpc>
            </a:pPr>
            <a:r>
              <a:rPr lang="zh-CN" altLang="en-US" sz="2400" dirty="0">
                <a:solidFill>
                  <a:srgbClr val="013471"/>
                </a:solidFill>
                <a:latin typeface="思源黑体 CN Bold" panose="020B0800000000000000" pitchFamily="34" charset="-122"/>
                <a:ea typeface="思源黑体 CN Bold" panose="020B0800000000000000" pitchFamily="34" charset="-122"/>
                <a:sym typeface="+mn-ea"/>
              </a:rPr>
              <a:t>包装空隙率、包装层数、包装成本超过要求的包装。</a:t>
            </a:r>
            <a:endParaRPr lang="en-US" altLang="zh-CN" sz="2400" dirty="0">
              <a:solidFill>
                <a:srgbClr val="013471"/>
              </a:solidFill>
              <a:latin typeface="思源黑体 CN Bold" panose="020B0800000000000000" pitchFamily="34" charset="-122"/>
              <a:ea typeface="思源黑体 CN Bold" panose="020B0800000000000000" pitchFamily="34" charset="-122"/>
              <a:sym typeface="+mn-ea"/>
            </a:endParaRPr>
          </a:p>
        </p:txBody>
      </p:sp>
      <p:pic>
        <p:nvPicPr>
          <p:cNvPr id="4" name="图片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4629" y="2577922"/>
            <a:ext cx="3943900" cy="3696216"/>
          </a:xfrm>
          <a:prstGeom prst="rect">
            <a:avLst/>
          </a:prstGeom>
        </p:spPr>
      </p:pic>
      <p:pic>
        <p:nvPicPr>
          <p:cNvPr id="7" name="图片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19434" y="2577922"/>
            <a:ext cx="4581996" cy="3696216"/>
          </a:xfrm>
          <a:prstGeom prst="rect">
            <a:avLst/>
          </a:prstGeom>
        </p:spPr>
      </p:pic>
      <p:pic>
        <p:nvPicPr>
          <p:cNvPr id="10" name="矩形 3"/>
          <p:cNvPicPr>
            <a:picLocks noChangeArrowheads="1"/>
          </p:cNvPicPr>
          <p:nvPr/>
        </p:nvPicPr>
        <p:blipFill>
          <a:blip r:embed="rId7" cstate="print"/>
          <a:srcRect/>
          <a:stretch>
            <a:fillRect/>
          </a:stretch>
        </p:blipFill>
        <p:spPr bwMode="auto">
          <a:xfrm>
            <a:off x="0" y="0"/>
            <a:ext cx="12192000" cy="1058779"/>
          </a:xfrm>
          <a:prstGeom prst="rect">
            <a:avLst/>
          </a:prstGeom>
          <a:noFill/>
          <a:ln w="9525">
            <a:noFill/>
            <a:miter lim="800000"/>
            <a:headEnd/>
            <a:tailEnd/>
          </a:ln>
        </p:spPr>
      </p:pic>
      <p:sp>
        <p:nvSpPr>
          <p:cNvPr id="11" name="标题 1"/>
          <p:cNvSpPr>
            <a:spLocks noGrp="1"/>
          </p:cNvSpPr>
          <p:nvPr>
            <p:ph type="title"/>
          </p:nvPr>
        </p:nvSpPr>
        <p:spPr>
          <a:xfrm>
            <a:off x="688138" y="153759"/>
            <a:ext cx="10354417" cy="712759"/>
          </a:xfrm>
        </p:spPr>
        <p:txBody>
          <a:bodyPr>
            <a:noAutofit/>
          </a:bodyPr>
          <a:lstStyle/>
          <a:p>
            <a:br>
              <a:rPr lang="zh-CN" altLang="en-US" sz="3200" dirty="0">
                <a:solidFill>
                  <a:schemeClr val="bg1"/>
                </a:solidFill>
                <a:latin typeface="黑体" panose="02010609060101010101" charset="-122"/>
                <a:ea typeface="黑体" panose="02010609060101010101" charset="-122"/>
              </a:rPr>
            </a:br>
            <a:r>
              <a:rPr lang="zh-CN" altLang="en-US" sz="3200" dirty="0">
                <a:solidFill>
                  <a:schemeClr val="bg1"/>
                </a:solidFill>
                <a:latin typeface="黑体" panose="02010609060101010101" charset="-122"/>
                <a:ea typeface="黑体" panose="02010609060101010101" charset="-122"/>
              </a:rPr>
              <a:t>（二）术语和定义</a:t>
            </a:r>
          </a:p>
        </p:txBody>
      </p:sp>
      <p:pic>
        <p:nvPicPr>
          <p:cNvPr id="3" name="页码14">
            <a:hlinkClick r:id="" action="ppaction://media"/>
            <a:extLst>
              <a:ext uri="{FF2B5EF4-FFF2-40B4-BE49-F238E27FC236}">
                <a16:creationId xmlns:a16="http://schemas.microsoft.com/office/drawing/2014/main" id="{4FF73E41-16D2-4DDB-BBDD-206C8794E3F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306685" y="6216878"/>
            <a:ext cx="487363" cy="487363"/>
          </a:xfrm>
          <a:prstGeom prst="rect">
            <a:avLst/>
          </a:prstGeom>
        </p:spPr>
      </p:pic>
    </p:spTree>
  </p:cSld>
  <p:clrMapOvr>
    <a:masterClrMapping/>
  </p:clrMapOvr>
  <p:transition advTm="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96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494949" y="1256446"/>
            <a:ext cx="11333527" cy="1200329"/>
          </a:xfrm>
          <a:prstGeom prst="rect">
            <a:avLst/>
          </a:prstGeom>
          <a:noFill/>
        </p:spPr>
        <p:txBody>
          <a:bodyPr wrap="square" rtlCol="0">
            <a:spAutoFit/>
          </a:bodyPr>
          <a:lstStyle/>
          <a:p>
            <a:pPr>
              <a:lnSpc>
                <a:spcPct val="150000"/>
              </a:lnSpc>
            </a:pPr>
            <a:r>
              <a:rPr lang="en-US" altLang="zh-CN" sz="2400" dirty="0">
                <a:solidFill>
                  <a:srgbClr val="013471"/>
                </a:solidFill>
                <a:latin typeface="思源黑体 CN Bold" panose="020B0800000000000000" pitchFamily="34" charset="-122"/>
                <a:ea typeface="思源黑体 CN Bold" panose="020B0800000000000000" pitchFamily="34" charset="-122"/>
              </a:rPr>
              <a:t>2.</a:t>
            </a:r>
            <a:r>
              <a:rPr lang="zh-CN" altLang="en-US" sz="2400" dirty="0">
                <a:solidFill>
                  <a:srgbClr val="013471"/>
                </a:solidFill>
                <a:latin typeface="思源黑体 CN Bold" panose="020B0800000000000000" pitchFamily="34" charset="-122"/>
                <a:ea typeface="思源黑体 CN Bold" panose="020B0800000000000000" pitchFamily="34" charset="-122"/>
              </a:rPr>
              <a:t>销售包装（见</a:t>
            </a:r>
            <a:r>
              <a:rPr lang="en-US" altLang="zh-CN" sz="2400" dirty="0">
                <a:solidFill>
                  <a:srgbClr val="013471"/>
                </a:solidFill>
                <a:latin typeface="思源黑体 CN Bold" panose="020B0800000000000000" pitchFamily="34" charset="-122"/>
                <a:ea typeface="思源黑体 CN Bold" panose="020B0800000000000000" pitchFamily="34" charset="-122"/>
              </a:rPr>
              <a:t>3.2</a:t>
            </a:r>
            <a:r>
              <a:rPr lang="zh-CN" altLang="en-US" sz="2400" dirty="0">
                <a:solidFill>
                  <a:srgbClr val="013471"/>
                </a:solidFill>
                <a:latin typeface="思源黑体 CN Bold" panose="020B0800000000000000" pitchFamily="34" charset="-122"/>
                <a:ea typeface="思源黑体 CN Bold" panose="020B0800000000000000" pitchFamily="34" charset="-122"/>
              </a:rPr>
              <a:t>）</a:t>
            </a:r>
            <a:endParaRPr lang="en-US" altLang="zh-CN" sz="2400" dirty="0">
              <a:solidFill>
                <a:srgbClr val="013471"/>
              </a:solidFill>
              <a:latin typeface="思源黑体 CN Bold" panose="020B0800000000000000" pitchFamily="34" charset="-122"/>
              <a:ea typeface="思源黑体 CN Bold" panose="020B0800000000000000" pitchFamily="34" charset="-122"/>
            </a:endParaRPr>
          </a:p>
          <a:p>
            <a:pPr indent="457200">
              <a:lnSpc>
                <a:spcPct val="150000"/>
              </a:lnSpc>
            </a:pPr>
            <a:r>
              <a:rPr lang="zh-CN" altLang="en-US" sz="2400" dirty="0">
                <a:solidFill>
                  <a:srgbClr val="013471"/>
                </a:solidFill>
                <a:latin typeface="思源黑体 CN Bold" panose="020B0800000000000000" pitchFamily="34" charset="-122"/>
                <a:ea typeface="思源黑体 CN Bold" panose="020B0800000000000000" pitchFamily="34" charset="-122"/>
              </a:rPr>
              <a:t>以</a:t>
            </a:r>
            <a:r>
              <a:rPr lang="zh-CN" altLang="en-US" sz="2400" u="sng" dirty="0">
                <a:solidFill>
                  <a:srgbClr val="C00000"/>
                </a:solidFill>
                <a:latin typeface="思源黑体 CN Bold" panose="020B0800000000000000" pitchFamily="34" charset="-122"/>
                <a:ea typeface="思源黑体 CN Bold" panose="020B0800000000000000" pitchFamily="34" charset="-122"/>
              </a:rPr>
              <a:t>销售</a:t>
            </a:r>
            <a:r>
              <a:rPr lang="zh-CN" altLang="en-US" sz="2400" dirty="0">
                <a:solidFill>
                  <a:srgbClr val="013471"/>
                </a:solidFill>
                <a:latin typeface="思源黑体 CN Bold" panose="020B0800000000000000" pitchFamily="34" charset="-122"/>
                <a:ea typeface="思源黑体 CN Bold" panose="020B0800000000000000" pitchFamily="34" charset="-122"/>
              </a:rPr>
              <a:t>为主要目的，与内装物一起到达消费者手中的包装。</a:t>
            </a:r>
            <a:endParaRPr lang="en-US" altLang="zh-CN" sz="2800" dirty="0">
              <a:latin typeface="思源黑体 CN Bold" panose="020B0800000000000000" pitchFamily="34" charset="-122"/>
              <a:ea typeface="思源黑体 CN Bold" panose="020B0800000000000000" pitchFamily="34" charset="-122"/>
            </a:endParaRPr>
          </a:p>
        </p:txBody>
      </p:sp>
      <p:pic>
        <p:nvPicPr>
          <p:cNvPr id="5" name="图片 4"/>
          <p:cNvPicPr>
            <a:picLocks noChangeAspect="1"/>
          </p:cNvPicPr>
          <p:nvPr/>
        </p:nvPicPr>
        <p:blipFill rotWithShape="1">
          <a:blip r:embed="rId5">
            <a:extLst>
              <a:ext uri="{28A0092B-C50C-407E-A947-70E740481C1C}">
                <a14:useLocalDpi xmlns:a14="http://schemas.microsoft.com/office/drawing/2010/main" val="0"/>
              </a:ext>
            </a:extLst>
          </a:blip>
          <a:srcRect l="41300" r="33389"/>
          <a:stretch>
            <a:fillRect/>
          </a:stretch>
        </p:blipFill>
        <p:spPr>
          <a:xfrm>
            <a:off x="6451034" y="2862487"/>
            <a:ext cx="2737711" cy="2522657"/>
          </a:xfrm>
          <a:prstGeom prst="rect">
            <a:avLst/>
          </a:prstGeom>
        </p:spPr>
      </p:pic>
      <p:pic>
        <p:nvPicPr>
          <p:cNvPr id="8" name="图片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048040" y="2929804"/>
            <a:ext cx="2953041" cy="2254012"/>
          </a:xfrm>
          <a:prstGeom prst="rect">
            <a:avLst/>
          </a:prstGeom>
        </p:spPr>
      </p:pic>
      <p:pic>
        <p:nvPicPr>
          <p:cNvPr id="10" name="图片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08060" y="2871502"/>
            <a:ext cx="2336716" cy="2388645"/>
          </a:xfrm>
          <a:prstGeom prst="rect">
            <a:avLst/>
          </a:prstGeom>
        </p:spPr>
      </p:pic>
      <p:sp>
        <p:nvSpPr>
          <p:cNvPr id="11" name="文本框 10"/>
          <p:cNvSpPr txBox="1"/>
          <p:nvPr/>
        </p:nvSpPr>
        <p:spPr>
          <a:xfrm>
            <a:off x="8667051" y="5341272"/>
            <a:ext cx="1421904" cy="400110"/>
          </a:xfrm>
          <a:prstGeom prst="rect">
            <a:avLst/>
          </a:prstGeom>
          <a:noFill/>
        </p:spPr>
        <p:txBody>
          <a:bodyPr wrap="square">
            <a:spAutoFit/>
          </a:bodyPr>
          <a:lstStyle/>
          <a:p>
            <a:pPr algn="ctr"/>
            <a:r>
              <a:rPr lang="zh-CN" altLang="en-US" sz="2000" dirty="0">
                <a:latin typeface="宋体" panose="02010600030101010101" pitchFamily="2" charset="-122"/>
                <a:ea typeface="宋体" panose="02010600030101010101" pitchFamily="2" charset="-122"/>
              </a:rPr>
              <a:t>运输包装</a:t>
            </a:r>
            <a:endParaRPr lang="en-US" altLang="zh-CN" sz="2000" dirty="0">
              <a:latin typeface="宋体" panose="02010600030101010101" pitchFamily="2" charset="-122"/>
              <a:ea typeface="宋体" panose="02010600030101010101" pitchFamily="2" charset="-122"/>
            </a:endParaRPr>
          </a:p>
        </p:txBody>
      </p:sp>
      <p:sp>
        <p:nvSpPr>
          <p:cNvPr id="12" name="文本框 11"/>
          <p:cNvSpPr txBox="1"/>
          <p:nvPr/>
        </p:nvSpPr>
        <p:spPr>
          <a:xfrm>
            <a:off x="2286368" y="5385144"/>
            <a:ext cx="1421904" cy="400110"/>
          </a:xfrm>
          <a:prstGeom prst="rect">
            <a:avLst/>
          </a:prstGeom>
          <a:noFill/>
        </p:spPr>
        <p:txBody>
          <a:bodyPr wrap="square">
            <a:spAutoFit/>
          </a:bodyPr>
          <a:lstStyle/>
          <a:p>
            <a:pPr algn="ctr"/>
            <a:r>
              <a:rPr lang="zh-CN" altLang="en-US" sz="2000" dirty="0">
                <a:latin typeface="宋体" panose="02010600030101010101" pitchFamily="2" charset="-122"/>
                <a:ea typeface="宋体" panose="02010600030101010101" pitchFamily="2" charset="-122"/>
              </a:rPr>
              <a:t>销售包装</a:t>
            </a:r>
          </a:p>
        </p:txBody>
      </p:sp>
      <p:sp>
        <p:nvSpPr>
          <p:cNvPr id="2" name="乘号 1"/>
          <p:cNvSpPr/>
          <p:nvPr/>
        </p:nvSpPr>
        <p:spPr>
          <a:xfrm>
            <a:off x="6718852" y="3096626"/>
            <a:ext cx="2329188" cy="2087190"/>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乘号 13"/>
          <p:cNvSpPr/>
          <p:nvPr/>
        </p:nvSpPr>
        <p:spPr>
          <a:xfrm>
            <a:off x="9359966" y="3051688"/>
            <a:ext cx="2329188" cy="2087190"/>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5" name="矩形 3"/>
          <p:cNvPicPr>
            <a:picLocks noChangeArrowheads="1"/>
          </p:cNvPicPr>
          <p:nvPr/>
        </p:nvPicPr>
        <p:blipFill>
          <a:blip r:embed="rId8" cstate="print"/>
          <a:srcRect/>
          <a:stretch>
            <a:fillRect/>
          </a:stretch>
        </p:blipFill>
        <p:spPr bwMode="auto">
          <a:xfrm>
            <a:off x="0" y="0"/>
            <a:ext cx="12192000" cy="1058779"/>
          </a:xfrm>
          <a:prstGeom prst="rect">
            <a:avLst/>
          </a:prstGeom>
          <a:noFill/>
          <a:ln w="9525">
            <a:noFill/>
            <a:miter lim="800000"/>
            <a:headEnd/>
            <a:tailEnd/>
          </a:ln>
        </p:spPr>
      </p:pic>
      <p:sp>
        <p:nvSpPr>
          <p:cNvPr id="16" name="标题 1"/>
          <p:cNvSpPr>
            <a:spLocks noGrp="1"/>
          </p:cNvSpPr>
          <p:nvPr>
            <p:ph type="title"/>
          </p:nvPr>
        </p:nvSpPr>
        <p:spPr>
          <a:xfrm>
            <a:off x="688138" y="153759"/>
            <a:ext cx="10354417" cy="712759"/>
          </a:xfrm>
        </p:spPr>
        <p:txBody>
          <a:bodyPr>
            <a:noAutofit/>
          </a:bodyPr>
          <a:lstStyle/>
          <a:p>
            <a:br>
              <a:rPr lang="zh-CN" altLang="en-US" sz="3200" dirty="0">
                <a:solidFill>
                  <a:schemeClr val="bg1"/>
                </a:solidFill>
                <a:latin typeface="黑体" panose="02010609060101010101" charset="-122"/>
                <a:ea typeface="黑体" panose="02010609060101010101" charset="-122"/>
              </a:rPr>
            </a:br>
            <a:r>
              <a:rPr lang="zh-CN" altLang="en-US" sz="3200" dirty="0">
                <a:solidFill>
                  <a:schemeClr val="bg1"/>
                </a:solidFill>
                <a:latin typeface="黑体" panose="02010609060101010101" charset="-122"/>
                <a:ea typeface="黑体" panose="02010609060101010101" charset="-122"/>
                <a:sym typeface="+mn-ea"/>
              </a:rPr>
              <a:t>（二）</a:t>
            </a:r>
            <a:r>
              <a:rPr lang="zh-CN" altLang="en-US" sz="3200" dirty="0">
                <a:solidFill>
                  <a:schemeClr val="bg1"/>
                </a:solidFill>
                <a:latin typeface="黑体" panose="02010609060101010101" charset="-122"/>
                <a:ea typeface="黑体" panose="02010609060101010101" charset="-122"/>
              </a:rPr>
              <a:t>术语和定义</a:t>
            </a:r>
          </a:p>
        </p:txBody>
      </p:sp>
      <p:pic>
        <p:nvPicPr>
          <p:cNvPr id="3" name="图片 2" descr="f886e02899e0b093"/>
          <p:cNvPicPr>
            <a:picLocks noChangeAspect="1"/>
          </p:cNvPicPr>
          <p:nvPr/>
        </p:nvPicPr>
        <p:blipFill>
          <a:blip r:embed="rId9"/>
          <a:stretch>
            <a:fillRect/>
          </a:stretch>
        </p:blipFill>
        <p:spPr>
          <a:xfrm>
            <a:off x="873760" y="2929255"/>
            <a:ext cx="2209800" cy="2209800"/>
          </a:xfrm>
          <a:prstGeom prst="rect">
            <a:avLst/>
          </a:prstGeom>
        </p:spPr>
      </p:pic>
      <p:pic>
        <p:nvPicPr>
          <p:cNvPr id="7" name="页码15">
            <a:hlinkClick r:id="" action="ppaction://media"/>
            <a:extLst>
              <a:ext uri="{FF2B5EF4-FFF2-40B4-BE49-F238E27FC236}">
                <a16:creationId xmlns:a16="http://schemas.microsoft.com/office/drawing/2014/main" id="{F8095FAB-3A06-B59F-2DF9-5CE7C62454BA}"/>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251267" y="6187570"/>
            <a:ext cx="487363" cy="487363"/>
          </a:xfrm>
          <a:prstGeom prst="rect">
            <a:avLst/>
          </a:prstGeom>
        </p:spPr>
      </p:pic>
    </p:spTree>
  </p:cSld>
  <p:clrMapOvr>
    <a:masterClrMapping/>
  </p:clrMapOvr>
  <p:transition advTm="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313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u=4009604689,3055502730&amp;fm=224&amp;app=112&amp;f=JPEG"/>
          <p:cNvPicPr>
            <a:picLocks noChangeAspect="1"/>
          </p:cNvPicPr>
          <p:nvPr/>
        </p:nvPicPr>
        <p:blipFill>
          <a:blip r:embed="rId5"/>
          <a:stretch>
            <a:fillRect/>
          </a:stretch>
        </p:blipFill>
        <p:spPr>
          <a:xfrm>
            <a:off x="381000" y="2973705"/>
            <a:ext cx="2872740" cy="2872740"/>
          </a:xfrm>
          <a:prstGeom prst="rect">
            <a:avLst/>
          </a:prstGeom>
        </p:spPr>
      </p:pic>
      <p:sp>
        <p:nvSpPr>
          <p:cNvPr id="6" name="文本框 5"/>
          <p:cNvSpPr txBox="1"/>
          <p:nvPr/>
        </p:nvSpPr>
        <p:spPr>
          <a:xfrm>
            <a:off x="529903" y="1149472"/>
            <a:ext cx="11132192" cy="1141659"/>
          </a:xfrm>
          <a:prstGeom prst="rect">
            <a:avLst/>
          </a:prstGeom>
          <a:noFill/>
        </p:spPr>
        <p:txBody>
          <a:bodyPr wrap="square" rtlCol="0">
            <a:spAutoFit/>
          </a:bodyPr>
          <a:lstStyle/>
          <a:p>
            <a:pPr>
              <a:lnSpc>
                <a:spcPct val="150000"/>
              </a:lnSpc>
            </a:pPr>
            <a:r>
              <a:rPr lang="en-US" altLang="zh-CN" sz="2400" dirty="0">
                <a:solidFill>
                  <a:srgbClr val="013471"/>
                </a:solidFill>
                <a:latin typeface="思源黑体 CN Bold" panose="020B0800000000000000" pitchFamily="34" charset="-122"/>
                <a:ea typeface="思源黑体 CN Bold" panose="020B0800000000000000" pitchFamily="34" charset="-122"/>
              </a:rPr>
              <a:t>3.</a:t>
            </a:r>
            <a:r>
              <a:rPr lang="zh-CN" altLang="en-US" sz="2400" dirty="0">
                <a:solidFill>
                  <a:srgbClr val="013471"/>
                </a:solidFill>
                <a:latin typeface="思源黑体 CN Bold" panose="020B0800000000000000" pitchFamily="34" charset="-122"/>
                <a:ea typeface="思源黑体 CN Bold" panose="020B0800000000000000" pitchFamily="34" charset="-122"/>
              </a:rPr>
              <a:t>内装物（见</a:t>
            </a:r>
            <a:r>
              <a:rPr lang="en-US" altLang="zh-CN" sz="2400" dirty="0">
                <a:solidFill>
                  <a:srgbClr val="013471"/>
                </a:solidFill>
                <a:latin typeface="思源黑体 CN Bold" panose="020B0800000000000000" pitchFamily="34" charset="-122"/>
                <a:ea typeface="思源黑体 CN Bold" panose="020B0800000000000000" pitchFamily="34" charset="-122"/>
              </a:rPr>
              <a:t>3.3</a:t>
            </a:r>
            <a:r>
              <a:rPr lang="zh-CN" altLang="en-US" sz="2400" dirty="0">
                <a:solidFill>
                  <a:srgbClr val="013471"/>
                </a:solidFill>
                <a:latin typeface="思源黑体 CN Bold" panose="020B0800000000000000" pitchFamily="34" charset="-122"/>
                <a:ea typeface="思源黑体 CN Bold" panose="020B0800000000000000" pitchFamily="34" charset="-122"/>
              </a:rPr>
              <a:t>）</a:t>
            </a:r>
            <a:endParaRPr lang="en-US" altLang="zh-CN" sz="2400" dirty="0">
              <a:solidFill>
                <a:srgbClr val="013471"/>
              </a:solidFill>
              <a:latin typeface="思源黑体 CN Bold" panose="020B0800000000000000" pitchFamily="34" charset="-122"/>
              <a:ea typeface="思源黑体 CN Bold" panose="020B0800000000000000" pitchFamily="34" charset="-122"/>
            </a:endParaRPr>
          </a:p>
          <a:p>
            <a:pPr indent="457200">
              <a:lnSpc>
                <a:spcPct val="150000"/>
              </a:lnSpc>
            </a:pPr>
            <a:r>
              <a:rPr lang="zh-CN" altLang="en-US" sz="2400" dirty="0">
                <a:solidFill>
                  <a:srgbClr val="013471"/>
                </a:solidFill>
                <a:latin typeface="思源黑体 CN Bold" panose="020B0800000000000000" pitchFamily="34" charset="-122"/>
                <a:ea typeface="思源黑体 CN Bold" panose="020B0800000000000000" pitchFamily="34" charset="-122"/>
              </a:rPr>
              <a:t>包装件内所装的食品或化妆品。</a:t>
            </a:r>
            <a:endParaRPr lang="en-US" altLang="zh-CN" sz="2400" dirty="0">
              <a:solidFill>
                <a:srgbClr val="013471"/>
              </a:solidFill>
              <a:latin typeface="思源黑体 CN Bold" panose="020B0800000000000000" pitchFamily="34" charset="-122"/>
              <a:ea typeface="思源黑体 CN Bold" panose="020B0800000000000000" pitchFamily="34" charset="-122"/>
            </a:endParaRPr>
          </a:p>
        </p:txBody>
      </p:sp>
      <p:pic>
        <p:nvPicPr>
          <p:cNvPr id="16" name="图片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87097" y="4415437"/>
            <a:ext cx="1454225" cy="1365320"/>
          </a:xfrm>
          <a:prstGeom prst="rect">
            <a:avLst/>
          </a:prstGeom>
        </p:spPr>
      </p:pic>
      <p:pic>
        <p:nvPicPr>
          <p:cNvPr id="18" name="图片 1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32584" y="2950273"/>
            <a:ext cx="2836843" cy="2813104"/>
          </a:xfrm>
          <a:prstGeom prst="rect">
            <a:avLst/>
          </a:prstGeom>
        </p:spPr>
      </p:pic>
      <p:pic>
        <p:nvPicPr>
          <p:cNvPr id="20" name="图片 1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487097" y="2932948"/>
            <a:ext cx="1362883" cy="1470198"/>
          </a:xfrm>
          <a:prstGeom prst="rect">
            <a:avLst/>
          </a:prstGeom>
        </p:spPr>
      </p:pic>
      <p:sp>
        <p:nvSpPr>
          <p:cNvPr id="21" name="对话气泡: 圆角矩形 20"/>
          <p:cNvSpPr/>
          <p:nvPr/>
        </p:nvSpPr>
        <p:spPr>
          <a:xfrm>
            <a:off x="5431316" y="5930219"/>
            <a:ext cx="1575412" cy="710732"/>
          </a:xfrm>
          <a:prstGeom prst="wedgeRoundRectCallout">
            <a:avLst>
              <a:gd name="adj1" fmla="val 60286"/>
              <a:gd name="adj2" fmla="val -120409"/>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矩形 21"/>
          <p:cNvSpPr/>
          <p:nvPr/>
        </p:nvSpPr>
        <p:spPr>
          <a:xfrm>
            <a:off x="5552071" y="6085530"/>
            <a:ext cx="1333901" cy="400110"/>
          </a:xfrm>
          <a:prstGeom prst="rect">
            <a:avLst/>
          </a:prstGeom>
          <a:ln>
            <a:noFill/>
          </a:ln>
        </p:spPr>
        <p:txBody>
          <a:bodyPr wrap="square">
            <a:spAutoFit/>
          </a:bodyPr>
          <a:lstStyle/>
          <a:p>
            <a:pPr algn="ctr"/>
            <a:r>
              <a:rPr lang="zh-CN" altLang="en-US" sz="2000" b="1" dirty="0">
                <a:latin typeface="宋体" panose="02010600030101010101" pitchFamily="2" charset="-122"/>
                <a:ea typeface="宋体" panose="02010600030101010101" pitchFamily="2" charset="-122"/>
              </a:rPr>
              <a:t>内装物 </a:t>
            </a:r>
            <a:endParaRPr lang="zh-CN" altLang="en-US" sz="2000" dirty="0"/>
          </a:p>
        </p:txBody>
      </p:sp>
      <p:sp>
        <p:nvSpPr>
          <p:cNvPr id="23" name="对话气泡: 圆角矩形 22"/>
          <p:cNvSpPr/>
          <p:nvPr/>
        </p:nvSpPr>
        <p:spPr>
          <a:xfrm>
            <a:off x="894893" y="5930219"/>
            <a:ext cx="1575412" cy="710732"/>
          </a:xfrm>
          <a:prstGeom prst="wedgeRoundRectCallout">
            <a:avLst>
              <a:gd name="adj1" fmla="val 60286"/>
              <a:gd name="adj2" fmla="val -120409"/>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矩形 23"/>
          <p:cNvSpPr/>
          <p:nvPr/>
        </p:nvSpPr>
        <p:spPr>
          <a:xfrm>
            <a:off x="949848" y="6086783"/>
            <a:ext cx="1333901" cy="400110"/>
          </a:xfrm>
          <a:prstGeom prst="rect">
            <a:avLst/>
          </a:prstGeom>
          <a:ln>
            <a:noFill/>
          </a:ln>
        </p:spPr>
        <p:txBody>
          <a:bodyPr wrap="square">
            <a:spAutoFit/>
          </a:bodyPr>
          <a:lstStyle/>
          <a:p>
            <a:pPr algn="ctr"/>
            <a:r>
              <a:rPr lang="zh-CN" altLang="en-US" sz="2000" b="1" dirty="0">
                <a:latin typeface="宋体" panose="02010600030101010101" pitchFamily="2" charset="-122"/>
                <a:ea typeface="宋体" panose="02010600030101010101" pitchFamily="2" charset="-122"/>
              </a:rPr>
              <a:t>内装物 </a:t>
            </a:r>
            <a:endParaRPr lang="zh-CN" altLang="en-US" sz="2000" dirty="0"/>
          </a:p>
        </p:txBody>
      </p:sp>
      <p:pic>
        <p:nvPicPr>
          <p:cNvPr id="4" name="图片 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107300" y="2867135"/>
            <a:ext cx="2974838" cy="2979380"/>
          </a:xfrm>
          <a:prstGeom prst="rect">
            <a:avLst/>
          </a:prstGeom>
        </p:spPr>
      </p:pic>
      <p:sp>
        <p:nvSpPr>
          <p:cNvPr id="17" name="对话气泡: 圆角矩形 16"/>
          <p:cNvSpPr/>
          <p:nvPr/>
        </p:nvSpPr>
        <p:spPr>
          <a:xfrm>
            <a:off x="9594719" y="1659583"/>
            <a:ext cx="1575412" cy="710732"/>
          </a:xfrm>
          <a:prstGeom prst="wedgeRoundRectCallout">
            <a:avLst>
              <a:gd name="adj1" fmla="val -44609"/>
              <a:gd name="adj2" fmla="val 198906"/>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19" name="矩形 18"/>
          <p:cNvSpPr/>
          <p:nvPr/>
        </p:nvSpPr>
        <p:spPr>
          <a:xfrm>
            <a:off x="9594719" y="1769831"/>
            <a:ext cx="1333901" cy="400110"/>
          </a:xfrm>
          <a:prstGeom prst="rect">
            <a:avLst/>
          </a:prstGeom>
          <a:ln>
            <a:noFill/>
          </a:ln>
        </p:spPr>
        <p:txBody>
          <a:bodyPr wrap="square">
            <a:spAutoFit/>
          </a:bodyPr>
          <a:lstStyle/>
          <a:p>
            <a:pPr algn="ctr"/>
            <a:r>
              <a:rPr lang="zh-CN" altLang="en-US" sz="2000" b="1" dirty="0">
                <a:latin typeface="宋体" panose="02010600030101010101" pitchFamily="2" charset="-122"/>
                <a:ea typeface="宋体" panose="02010600030101010101" pitchFamily="2" charset="-122"/>
              </a:rPr>
              <a:t>内装物 </a:t>
            </a:r>
            <a:endParaRPr lang="zh-CN" altLang="en-US" sz="2000" dirty="0"/>
          </a:p>
        </p:txBody>
      </p:sp>
      <p:pic>
        <p:nvPicPr>
          <p:cNvPr id="25" name="矩形 3"/>
          <p:cNvPicPr>
            <a:picLocks noChangeArrowheads="1"/>
          </p:cNvPicPr>
          <p:nvPr/>
        </p:nvPicPr>
        <p:blipFill>
          <a:blip r:embed="rId10" cstate="print"/>
          <a:srcRect/>
          <a:stretch>
            <a:fillRect/>
          </a:stretch>
        </p:blipFill>
        <p:spPr bwMode="auto">
          <a:xfrm>
            <a:off x="0" y="0"/>
            <a:ext cx="12192000" cy="1058779"/>
          </a:xfrm>
          <a:prstGeom prst="rect">
            <a:avLst/>
          </a:prstGeom>
          <a:noFill/>
          <a:ln w="9525">
            <a:noFill/>
            <a:miter lim="800000"/>
            <a:headEnd/>
            <a:tailEnd/>
          </a:ln>
        </p:spPr>
      </p:pic>
      <p:sp>
        <p:nvSpPr>
          <p:cNvPr id="26" name="标题 1"/>
          <p:cNvSpPr>
            <a:spLocks noGrp="1"/>
          </p:cNvSpPr>
          <p:nvPr>
            <p:ph type="title"/>
          </p:nvPr>
        </p:nvSpPr>
        <p:spPr>
          <a:xfrm>
            <a:off x="688138" y="153759"/>
            <a:ext cx="10354417" cy="712759"/>
          </a:xfrm>
        </p:spPr>
        <p:txBody>
          <a:bodyPr>
            <a:noAutofit/>
          </a:bodyPr>
          <a:lstStyle/>
          <a:p>
            <a:br>
              <a:rPr lang="zh-CN" altLang="en-US" sz="3200" dirty="0">
                <a:solidFill>
                  <a:schemeClr val="bg1"/>
                </a:solidFill>
                <a:latin typeface="黑体" panose="02010609060101010101" charset="-122"/>
                <a:ea typeface="黑体" panose="02010609060101010101" charset="-122"/>
              </a:rPr>
            </a:br>
            <a:r>
              <a:rPr lang="zh-CN" altLang="en-US" sz="3200" dirty="0">
                <a:solidFill>
                  <a:schemeClr val="bg1"/>
                </a:solidFill>
                <a:latin typeface="黑体" panose="02010609060101010101" charset="-122"/>
                <a:ea typeface="黑体" panose="02010609060101010101" charset="-122"/>
                <a:sym typeface="+mn-ea"/>
              </a:rPr>
              <a:t>（二）</a:t>
            </a:r>
            <a:r>
              <a:rPr lang="zh-CN" altLang="en-US" sz="3200" dirty="0">
                <a:solidFill>
                  <a:schemeClr val="bg1"/>
                </a:solidFill>
                <a:latin typeface="黑体" panose="02010609060101010101" charset="-122"/>
                <a:ea typeface="黑体" panose="02010609060101010101" charset="-122"/>
              </a:rPr>
              <a:t>术语和定义</a:t>
            </a:r>
          </a:p>
        </p:txBody>
      </p:sp>
      <p:pic>
        <p:nvPicPr>
          <p:cNvPr id="5" name="页码16">
            <a:hlinkClick r:id="" action="ppaction://media"/>
            <a:extLst>
              <a:ext uri="{FF2B5EF4-FFF2-40B4-BE49-F238E27FC236}">
                <a16:creationId xmlns:a16="http://schemas.microsoft.com/office/drawing/2014/main" id="{ADF88FF7-4423-2121-43FE-F9E0E19E0CD8}"/>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91326" y="6153588"/>
            <a:ext cx="487363" cy="487363"/>
          </a:xfrm>
          <a:prstGeom prst="rect">
            <a:avLst/>
          </a:prstGeom>
        </p:spPr>
      </p:pic>
    </p:spTree>
  </p:cSld>
  <p:clrMapOvr>
    <a:masterClrMapping/>
  </p:clrMapOvr>
  <p:transition advTm="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61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198783" y="1256446"/>
            <a:ext cx="11867321" cy="2308324"/>
          </a:xfrm>
          <a:prstGeom prst="rect">
            <a:avLst/>
          </a:prstGeom>
          <a:noFill/>
        </p:spPr>
        <p:txBody>
          <a:bodyPr wrap="square" rtlCol="0">
            <a:spAutoFit/>
          </a:bodyPr>
          <a:lstStyle/>
          <a:p>
            <a:pPr>
              <a:lnSpc>
                <a:spcPct val="150000"/>
              </a:lnSpc>
            </a:pPr>
            <a:r>
              <a:rPr lang="en-US" altLang="zh-CN" sz="2400" dirty="0">
                <a:solidFill>
                  <a:srgbClr val="013471"/>
                </a:solidFill>
                <a:latin typeface="思源黑体 CN Bold" panose="020B0800000000000000" pitchFamily="34" charset="-122"/>
                <a:ea typeface="思源黑体 CN Bold" panose="020B0800000000000000" pitchFamily="34" charset="-122"/>
              </a:rPr>
              <a:t>4.</a:t>
            </a:r>
            <a:r>
              <a:rPr lang="zh-CN" altLang="en-US" sz="2400" dirty="0">
                <a:solidFill>
                  <a:srgbClr val="013471"/>
                </a:solidFill>
                <a:latin typeface="思源黑体 CN Bold" panose="020B0800000000000000" pitchFamily="34" charset="-122"/>
                <a:ea typeface="思源黑体 CN Bold" panose="020B0800000000000000" pitchFamily="34" charset="-122"/>
              </a:rPr>
              <a:t> 综合商品（见</a:t>
            </a:r>
            <a:r>
              <a:rPr lang="en-US" altLang="zh-CN" sz="2400" dirty="0">
                <a:solidFill>
                  <a:srgbClr val="013471"/>
                </a:solidFill>
                <a:latin typeface="思源黑体 CN Bold" panose="020B0800000000000000" pitchFamily="34" charset="-122"/>
                <a:ea typeface="思源黑体 CN Bold" panose="020B0800000000000000" pitchFamily="34" charset="-122"/>
              </a:rPr>
              <a:t>3.5</a:t>
            </a:r>
            <a:r>
              <a:rPr lang="zh-CN" altLang="en-US" sz="2400" dirty="0">
                <a:solidFill>
                  <a:srgbClr val="013471"/>
                </a:solidFill>
                <a:latin typeface="思源黑体 CN Bold" panose="020B0800000000000000" pitchFamily="34" charset="-122"/>
                <a:ea typeface="思源黑体 CN Bold" panose="020B0800000000000000" pitchFamily="34" charset="-122"/>
              </a:rPr>
              <a:t>）  </a:t>
            </a:r>
            <a:endParaRPr lang="en-US" altLang="zh-CN" sz="2400" dirty="0">
              <a:solidFill>
                <a:schemeClr val="accent2">
                  <a:lumMod val="60000"/>
                  <a:lumOff val="40000"/>
                </a:schemeClr>
              </a:solidFill>
              <a:latin typeface="思源黑体 CN Bold" panose="020B0800000000000000" pitchFamily="34" charset="-122"/>
              <a:ea typeface="思源黑体 CN Bold" panose="020B0800000000000000" pitchFamily="34" charset="-122"/>
            </a:endParaRPr>
          </a:p>
          <a:p>
            <a:pPr indent="457200">
              <a:lnSpc>
                <a:spcPct val="150000"/>
              </a:lnSpc>
            </a:pPr>
            <a:r>
              <a:rPr lang="zh-CN" altLang="en-US" sz="2400" dirty="0">
                <a:solidFill>
                  <a:srgbClr val="013471"/>
                </a:solidFill>
                <a:latin typeface="思源黑体 CN Bold" panose="020B0800000000000000" pitchFamily="34" charset="-122"/>
                <a:ea typeface="思源黑体 CN Bold" panose="020B0800000000000000" pitchFamily="34" charset="-122"/>
              </a:rPr>
              <a:t>包装内装有</a:t>
            </a:r>
            <a:r>
              <a:rPr lang="zh-CN" altLang="en-US" sz="2400" u="sng" dirty="0">
                <a:solidFill>
                  <a:srgbClr val="FF0000"/>
                </a:solidFill>
                <a:latin typeface="思源黑体 CN Bold" panose="020B0800000000000000" pitchFamily="34" charset="-122"/>
                <a:ea typeface="思源黑体 CN Bold" panose="020B0800000000000000" pitchFamily="34" charset="-122"/>
              </a:rPr>
              <a:t>两种及两种</a:t>
            </a:r>
            <a:r>
              <a:rPr lang="zh-CN" altLang="en-US" sz="2400" dirty="0">
                <a:solidFill>
                  <a:srgbClr val="013471"/>
                </a:solidFill>
                <a:latin typeface="思源黑体 CN Bold" panose="020B0800000000000000" pitchFamily="34" charset="-122"/>
                <a:ea typeface="思源黑体 CN Bold" panose="020B0800000000000000" pitchFamily="34" charset="-122"/>
              </a:rPr>
              <a:t>以上食品或化妆品的商品。</a:t>
            </a:r>
            <a:endParaRPr lang="en-US" altLang="zh-CN" sz="2400" dirty="0">
              <a:solidFill>
                <a:srgbClr val="013471"/>
              </a:solidFill>
              <a:latin typeface="思源黑体 CN Bold" panose="020B0800000000000000" pitchFamily="34" charset="-122"/>
              <a:ea typeface="思源黑体 CN Bold" panose="020B0800000000000000" pitchFamily="34" charset="-122"/>
            </a:endParaRPr>
          </a:p>
          <a:p>
            <a:pPr marL="342900" indent="-342900">
              <a:lnSpc>
                <a:spcPct val="150000"/>
              </a:lnSpc>
              <a:buClr>
                <a:srgbClr val="C00000"/>
              </a:buClr>
              <a:buFont typeface="Arial" panose="020B0604020202020204" pitchFamily="34" charset="0"/>
              <a:buChar char="•"/>
            </a:pPr>
            <a:r>
              <a:rPr lang="zh-CN" altLang="en-US" sz="2400" b="1" dirty="0">
                <a:latin typeface="宋体" panose="02010600030101010101" pitchFamily="2" charset="-122"/>
                <a:ea typeface="宋体" panose="02010600030101010101" pitchFamily="2" charset="-122"/>
              </a:rPr>
              <a:t>形成综合商品的两种及两种以上商品，必须是同为食品或同为化妆品</a:t>
            </a:r>
            <a:endParaRPr lang="en-US" altLang="zh-CN" sz="2400" b="1" dirty="0">
              <a:solidFill>
                <a:srgbClr val="FF0000"/>
              </a:solidFill>
              <a:latin typeface="宋体" panose="02010600030101010101" pitchFamily="2" charset="-122"/>
              <a:ea typeface="宋体" panose="02010600030101010101" pitchFamily="2" charset="-122"/>
            </a:endParaRPr>
          </a:p>
          <a:p>
            <a:pPr marL="342900" indent="-342900">
              <a:lnSpc>
                <a:spcPct val="150000"/>
              </a:lnSpc>
              <a:buClr>
                <a:srgbClr val="C00000"/>
              </a:buClr>
              <a:buFont typeface="Arial" panose="020B0604020202020204" pitchFamily="34" charset="0"/>
              <a:buChar char="•"/>
            </a:pPr>
            <a:r>
              <a:rPr lang="zh-CN" altLang="en-US" sz="2400" b="1" dirty="0">
                <a:latin typeface="宋体" panose="02010600030101010101" pitchFamily="2" charset="-122"/>
                <a:ea typeface="宋体" panose="02010600030101010101" pitchFamily="2" charset="-122"/>
              </a:rPr>
              <a:t>目的：不同种类食品或化妆品对应必要空间系数（</a:t>
            </a:r>
            <a:r>
              <a:rPr lang="en-US" altLang="zh-CN" sz="2400" b="1" dirty="0">
                <a:latin typeface="宋体" panose="02010600030101010101" pitchFamily="2" charset="-122"/>
                <a:ea typeface="宋体" panose="02010600030101010101" pitchFamily="2" charset="-122"/>
              </a:rPr>
              <a:t>K</a:t>
            </a:r>
            <a:r>
              <a:rPr lang="zh-CN" altLang="en-US" sz="2400" b="1" dirty="0">
                <a:latin typeface="宋体" panose="02010600030101010101" pitchFamily="2" charset="-122"/>
                <a:ea typeface="宋体" panose="02010600030101010101" pitchFamily="2" charset="-122"/>
              </a:rPr>
              <a:t>）不同，计算时应分别取不同</a:t>
            </a:r>
            <a:r>
              <a:rPr lang="en-US" altLang="zh-CN" sz="2400" b="1" dirty="0">
                <a:latin typeface="宋体" panose="02010600030101010101" pitchFamily="2" charset="-122"/>
                <a:ea typeface="宋体" panose="02010600030101010101" pitchFamily="2" charset="-122"/>
              </a:rPr>
              <a:t>K</a:t>
            </a:r>
            <a:r>
              <a:rPr lang="zh-CN" altLang="en-US" sz="2400" b="1" dirty="0">
                <a:latin typeface="宋体" panose="02010600030101010101" pitchFamily="2" charset="-122"/>
                <a:ea typeface="宋体" panose="02010600030101010101" pitchFamily="2" charset="-122"/>
              </a:rPr>
              <a:t>值</a:t>
            </a:r>
            <a:endParaRPr lang="en-US" altLang="zh-CN" sz="2400" b="1" dirty="0">
              <a:latin typeface="宋体" panose="02010600030101010101" pitchFamily="2" charset="-122"/>
              <a:ea typeface="宋体" panose="02010600030101010101" pitchFamily="2" charset="-122"/>
            </a:endParaRPr>
          </a:p>
        </p:txBody>
      </p:sp>
      <p:sp>
        <p:nvSpPr>
          <p:cNvPr id="13" name="文本框 12"/>
          <p:cNvSpPr txBox="1"/>
          <p:nvPr/>
        </p:nvSpPr>
        <p:spPr>
          <a:xfrm>
            <a:off x="9091563" y="6150114"/>
            <a:ext cx="1985791" cy="707886"/>
          </a:xfrm>
          <a:prstGeom prst="rect">
            <a:avLst/>
          </a:prstGeom>
          <a:noFill/>
        </p:spPr>
        <p:txBody>
          <a:bodyPr wrap="square">
            <a:spAutoFit/>
          </a:bodyPr>
          <a:lstStyle/>
          <a:p>
            <a:r>
              <a:rPr lang="zh-CN" altLang="en-US" sz="2000" b="1" dirty="0">
                <a:latin typeface="宋体" panose="02010600030101010101" pitchFamily="2" charset="-122"/>
                <a:ea typeface="宋体" panose="02010600030101010101" pitchFamily="2" charset="-122"/>
              </a:rPr>
              <a:t>不是综合商品 </a:t>
            </a:r>
            <a:r>
              <a:rPr lang="zh-CN" altLang="en-US" sz="2000" b="1" dirty="0">
                <a:solidFill>
                  <a:schemeClr val="accent1"/>
                </a:solidFill>
                <a:latin typeface="宋体" panose="02010600030101010101" pitchFamily="2" charset="-122"/>
                <a:ea typeface="宋体" panose="02010600030101010101" pitchFamily="2" charset="-122"/>
              </a:rPr>
              <a:t>茶叶＋茶杯礼盒</a:t>
            </a:r>
            <a:endParaRPr lang="zh-CN" altLang="en-US" sz="2000" dirty="0">
              <a:solidFill>
                <a:schemeClr val="accent1"/>
              </a:solidFill>
            </a:endParaRPr>
          </a:p>
        </p:txBody>
      </p:sp>
      <p:sp>
        <p:nvSpPr>
          <p:cNvPr id="14" name="文本框 13"/>
          <p:cNvSpPr txBox="1"/>
          <p:nvPr/>
        </p:nvSpPr>
        <p:spPr>
          <a:xfrm>
            <a:off x="1713297" y="6115708"/>
            <a:ext cx="2755444" cy="707886"/>
          </a:xfrm>
          <a:prstGeom prst="rect">
            <a:avLst/>
          </a:prstGeom>
          <a:noFill/>
        </p:spPr>
        <p:txBody>
          <a:bodyPr wrap="square">
            <a:spAutoFit/>
          </a:bodyPr>
          <a:lstStyle/>
          <a:p>
            <a:pPr algn="ctr"/>
            <a:r>
              <a:rPr lang="zh-CN" altLang="en-US" sz="2000" b="1" dirty="0">
                <a:latin typeface="宋体" panose="02010600030101010101" pitchFamily="2" charset="-122"/>
                <a:ea typeface="宋体" panose="02010600030101010101" pitchFamily="2" charset="-122"/>
              </a:rPr>
              <a:t>综合商品</a:t>
            </a:r>
            <a:endParaRPr lang="en-US" altLang="zh-CN" sz="2000" b="1" dirty="0">
              <a:latin typeface="宋体" panose="02010600030101010101" pitchFamily="2" charset="-122"/>
              <a:ea typeface="宋体" panose="02010600030101010101" pitchFamily="2" charset="-122"/>
            </a:endParaRPr>
          </a:p>
          <a:p>
            <a:pPr algn="ctr"/>
            <a:r>
              <a:rPr lang="zh-CN" altLang="en-US" sz="2000" b="1" dirty="0">
                <a:latin typeface="宋体" panose="02010600030101010101" pitchFamily="2" charset="-122"/>
                <a:ea typeface="宋体" panose="02010600030101010101" pitchFamily="2" charset="-122"/>
              </a:rPr>
              <a:t>（两种食品：茶叶与糖）</a:t>
            </a:r>
            <a:endParaRPr lang="zh-CN" altLang="en-US" sz="2000" dirty="0"/>
          </a:p>
        </p:txBody>
      </p:sp>
      <p:pic>
        <p:nvPicPr>
          <p:cNvPr id="12" name="矩形 3"/>
          <p:cNvPicPr>
            <a:picLocks noChangeArrowheads="1"/>
          </p:cNvPicPr>
          <p:nvPr/>
        </p:nvPicPr>
        <p:blipFill>
          <a:blip r:embed="rId5" cstate="print"/>
          <a:srcRect/>
          <a:stretch>
            <a:fillRect/>
          </a:stretch>
        </p:blipFill>
        <p:spPr bwMode="auto">
          <a:xfrm>
            <a:off x="0" y="0"/>
            <a:ext cx="12192000" cy="1058779"/>
          </a:xfrm>
          <a:prstGeom prst="rect">
            <a:avLst/>
          </a:prstGeom>
          <a:noFill/>
          <a:ln w="9525">
            <a:noFill/>
            <a:miter lim="800000"/>
            <a:headEnd/>
            <a:tailEnd/>
          </a:ln>
        </p:spPr>
      </p:pic>
      <p:sp>
        <p:nvSpPr>
          <p:cNvPr id="15" name="标题 1"/>
          <p:cNvSpPr>
            <a:spLocks noGrp="1"/>
          </p:cNvSpPr>
          <p:nvPr>
            <p:ph type="title"/>
          </p:nvPr>
        </p:nvSpPr>
        <p:spPr>
          <a:xfrm>
            <a:off x="688138" y="153759"/>
            <a:ext cx="10354417" cy="712759"/>
          </a:xfrm>
        </p:spPr>
        <p:txBody>
          <a:bodyPr>
            <a:noAutofit/>
          </a:bodyPr>
          <a:lstStyle/>
          <a:p>
            <a:br>
              <a:rPr lang="zh-CN" altLang="en-US" sz="3200" dirty="0">
                <a:solidFill>
                  <a:schemeClr val="bg1"/>
                </a:solidFill>
                <a:latin typeface="黑体" panose="02010609060101010101" charset="-122"/>
                <a:ea typeface="黑体" panose="02010609060101010101" charset="-122"/>
              </a:rPr>
            </a:br>
            <a:r>
              <a:rPr lang="zh-CN" altLang="en-US" sz="3200" dirty="0">
                <a:solidFill>
                  <a:schemeClr val="bg1"/>
                </a:solidFill>
                <a:latin typeface="黑体" panose="02010609060101010101" charset="-122"/>
                <a:ea typeface="黑体" panose="02010609060101010101" charset="-122"/>
                <a:sym typeface="+mn-ea"/>
              </a:rPr>
              <a:t>（二）</a:t>
            </a:r>
            <a:r>
              <a:rPr lang="zh-CN" altLang="en-US" sz="3200" dirty="0">
                <a:solidFill>
                  <a:schemeClr val="bg1"/>
                </a:solidFill>
                <a:latin typeface="黑体" panose="02010609060101010101" charset="-122"/>
                <a:ea typeface="黑体" panose="02010609060101010101" charset="-122"/>
              </a:rPr>
              <a:t>术语和定义 </a:t>
            </a:r>
            <a:endParaRPr lang="zh-CN" altLang="en-US" sz="3200" dirty="0">
              <a:solidFill>
                <a:schemeClr val="accent1"/>
              </a:solidFill>
              <a:latin typeface="黑体" panose="02010609060101010101" charset="-122"/>
              <a:ea typeface="黑体" panose="02010609060101010101" charset="-122"/>
            </a:endParaRPr>
          </a:p>
        </p:txBody>
      </p:sp>
      <p:pic>
        <p:nvPicPr>
          <p:cNvPr id="4" name="图片 3" descr="图片包含 游戏机, 食物, 桌子&#10;&#10;描述已自动生成"/>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80380" y="3686087"/>
            <a:ext cx="3591378" cy="2308304"/>
          </a:xfrm>
          <a:prstGeom prst="rect">
            <a:avLst/>
          </a:prstGeom>
        </p:spPr>
      </p:pic>
      <p:pic>
        <p:nvPicPr>
          <p:cNvPr id="7" name="图片 6" descr="图片包含 图示&#10;&#10;描述已自动生成"/>
          <p:cNvPicPr>
            <a:picLocks noChangeAspect="1"/>
          </p:cNvPicPr>
          <p:nvPr/>
        </p:nvPicPr>
        <p:blipFill rotWithShape="1">
          <a:blip r:embed="rId7" cstate="print">
            <a:extLst>
              <a:ext uri="{28A0092B-C50C-407E-A947-70E740481C1C}">
                <a14:useLocalDpi xmlns:a14="http://schemas.microsoft.com/office/drawing/2010/main" val="0"/>
              </a:ext>
            </a:extLst>
          </a:blip>
          <a:srcRect l="6662" t="54862" r="53030" b="2242"/>
          <a:stretch>
            <a:fillRect/>
          </a:stretch>
        </p:blipFill>
        <p:spPr>
          <a:xfrm>
            <a:off x="5087320" y="3444974"/>
            <a:ext cx="1556052" cy="1668708"/>
          </a:xfrm>
          <a:prstGeom prst="rect">
            <a:avLst/>
          </a:prstGeom>
        </p:spPr>
      </p:pic>
      <p:pic>
        <p:nvPicPr>
          <p:cNvPr id="9" name="图片 8" descr="图片包含 图示&#10;&#10;描述已自动生成"/>
          <p:cNvPicPr>
            <a:picLocks noChangeAspect="1"/>
          </p:cNvPicPr>
          <p:nvPr/>
        </p:nvPicPr>
        <p:blipFill rotWithShape="1">
          <a:blip r:embed="rId7" cstate="print">
            <a:extLst>
              <a:ext uri="{28A0092B-C50C-407E-A947-70E740481C1C}">
                <a14:useLocalDpi xmlns:a14="http://schemas.microsoft.com/office/drawing/2010/main" val="0"/>
              </a:ext>
            </a:extLst>
          </a:blip>
          <a:srcRect l="50000" t="54862" r="6528"/>
          <a:stretch>
            <a:fillRect/>
          </a:stretch>
        </p:blipFill>
        <p:spPr>
          <a:xfrm>
            <a:off x="5184337" y="5180333"/>
            <a:ext cx="1556052" cy="1628115"/>
          </a:xfrm>
          <a:prstGeom prst="rect">
            <a:avLst/>
          </a:prstGeom>
        </p:spPr>
      </p:pic>
      <p:pic>
        <p:nvPicPr>
          <p:cNvPr id="10" name="图片 9"/>
          <p:cNvPicPr>
            <a:picLocks noChangeAspect="1"/>
          </p:cNvPicPr>
          <p:nvPr/>
        </p:nvPicPr>
        <p:blipFill>
          <a:blip r:embed="rId8"/>
          <a:stretch>
            <a:fillRect/>
          </a:stretch>
        </p:blipFill>
        <p:spPr>
          <a:xfrm>
            <a:off x="8547510" y="3638719"/>
            <a:ext cx="2800336" cy="2403040"/>
          </a:xfrm>
          <a:prstGeom prst="rect">
            <a:avLst/>
          </a:prstGeom>
        </p:spPr>
      </p:pic>
      <p:sp>
        <p:nvSpPr>
          <p:cNvPr id="2" name="乘号 1"/>
          <p:cNvSpPr/>
          <p:nvPr/>
        </p:nvSpPr>
        <p:spPr>
          <a:xfrm>
            <a:off x="8863197" y="4035287"/>
            <a:ext cx="2211637" cy="2156791"/>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页码17">
            <a:hlinkClick r:id="" action="ppaction://media"/>
            <a:extLst>
              <a:ext uri="{FF2B5EF4-FFF2-40B4-BE49-F238E27FC236}">
                <a16:creationId xmlns:a16="http://schemas.microsoft.com/office/drawing/2014/main" id="{A537F541-342F-EE48-2DB8-3F2636B3CBA3}"/>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294029" y="6216878"/>
            <a:ext cx="487363" cy="487363"/>
          </a:xfrm>
          <a:prstGeom prst="rect">
            <a:avLst/>
          </a:prstGeom>
        </p:spPr>
      </p:pic>
    </p:spTree>
  </p:cSld>
  <p:clrMapOvr>
    <a:masterClrMapping/>
  </p:clrMapOvr>
  <p:transition advTm="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87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503338" y="1122222"/>
            <a:ext cx="11333527" cy="581057"/>
          </a:xfrm>
          <a:prstGeom prst="rect">
            <a:avLst/>
          </a:prstGeom>
          <a:noFill/>
        </p:spPr>
        <p:txBody>
          <a:bodyPr wrap="square" rtlCol="0">
            <a:spAutoFit/>
          </a:bodyPr>
          <a:lstStyle/>
          <a:p>
            <a:pPr>
              <a:lnSpc>
                <a:spcPct val="150000"/>
              </a:lnSpc>
              <a:spcBef>
                <a:spcPts val="0"/>
              </a:spcBef>
              <a:buClrTx/>
              <a:buSzTx/>
              <a:buFontTx/>
            </a:pPr>
            <a:r>
              <a:rPr lang="zh-CN" altLang="en-US" sz="2400" dirty="0">
                <a:solidFill>
                  <a:srgbClr val="013471"/>
                </a:solidFill>
                <a:latin typeface="思源黑体 CN Bold" panose="020B0800000000000000" pitchFamily="34" charset="-122"/>
                <a:ea typeface="思源黑体 CN Bold" panose="020B0800000000000000" pitchFamily="34" charset="-122"/>
              </a:rPr>
              <a:t>标准从</a:t>
            </a:r>
            <a:r>
              <a:rPr lang="zh-CN" altLang="en-US" sz="2400" dirty="0">
                <a:solidFill>
                  <a:srgbClr val="013471"/>
                </a:solidFill>
                <a:latin typeface="思源黑体 CN Bold" panose="020B0800000000000000" pitchFamily="34" charset="-122"/>
                <a:ea typeface="思源黑体 CN Bold" panose="020B0800000000000000" pitchFamily="34" charset="-122"/>
                <a:sym typeface="+mn-ea"/>
              </a:rPr>
              <a:t>包装成本、包装层数和包装空隙率三个方面进行了规定。</a:t>
            </a:r>
            <a:endParaRPr lang="en-US" altLang="zh-CN" sz="2400" dirty="0">
              <a:solidFill>
                <a:schemeClr val="accent1"/>
              </a:solidFill>
              <a:latin typeface="思源黑体 CN Bold" panose="020B0800000000000000" pitchFamily="34" charset="-122"/>
              <a:ea typeface="思源黑体 CN Bold" panose="020B0800000000000000" pitchFamily="34" charset="-122"/>
              <a:sym typeface="+mn-ea"/>
            </a:endParaRPr>
          </a:p>
        </p:txBody>
      </p:sp>
      <p:pic>
        <p:nvPicPr>
          <p:cNvPr id="11" name="矩形 3"/>
          <p:cNvPicPr>
            <a:picLocks noChangeArrowheads="1"/>
          </p:cNvPicPr>
          <p:nvPr/>
        </p:nvPicPr>
        <p:blipFill>
          <a:blip r:embed="rId5" cstate="print"/>
          <a:srcRect/>
          <a:stretch>
            <a:fillRect/>
          </a:stretch>
        </p:blipFill>
        <p:spPr bwMode="auto">
          <a:xfrm>
            <a:off x="0" y="0"/>
            <a:ext cx="12192000" cy="1058779"/>
          </a:xfrm>
          <a:prstGeom prst="rect">
            <a:avLst/>
          </a:prstGeom>
          <a:noFill/>
          <a:ln w="9525">
            <a:noFill/>
            <a:miter lim="800000"/>
            <a:headEnd/>
            <a:tailEnd/>
          </a:ln>
        </p:spPr>
      </p:pic>
      <p:sp>
        <p:nvSpPr>
          <p:cNvPr id="15" name="标题 1"/>
          <p:cNvSpPr>
            <a:spLocks noGrp="1"/>
          </p:cNvSpPr>
          <p:nvPr>
            <p:ph type="title"/>
          </p:nvPr>
        </p:nvSpPr>
        <p:spPr>
          <a:xfrm>
            <a:off x="688138" y="153759"/>
            <a:ext cx="10354417" cy="712759"/>
          </a:xfrm>
        </p:spPr>
        <p:txBody>
          <a:bodyPr>
            <a:noAutofit/>
          </a:bodyPr>
          <a:lstStyle/>
          <a:p>
            <a:br>
              <a:rPr lang="zh-CN" altLang="en-US" sz="3200" dirty="0">
                <a:solidFill>
                  <a:schemeClr val="bg1"/>
                </a:solidFill>
                <a:latin typeface="黑体" panose="02010609060101010101" charset="-122"/>
                <a:ea typeface="黑体" panose="02010609060101010101" charset="-122"/>
              </a:rPr>
            </a:br>
            <a:r>
              <a:rPr lang="zh-CN" altLang="en-US" sz="3200" dirty="0">
                <a:solidFill>
                  <a:schemeClr val="bg1"/>
                </a:solidFill>
                <a:latin typeface="黑体" panose="02010609060101010101" charset="-122"/>
                <a:ea typeface="黑体" panose="02010609060101010101" charset="-122"/>
              </a:rPr>
              <a:t>（三）要求</a:t>
            </a:r>
          </a:p>
        </p:txBody>
      </p:sp>
      <p:grpSp>
        <p:nvGrpSpPr>
          <p:cNvPr id="5" name="组合 4"/>
          <p:cNvGrpSpPr/>
          <p:nvPr/>
        </p:nvGrpSpPr>
        <p:grpSpPr>
          <a:xfrm>
            <a:off x="833712" y="1942662"/>
            <a:ext cx="10580794" cy="4088678"/>
            <a:chOff x="833712" y="1942662"/>
            <a:chExt cx="10580794" cy="4088678"/>
          </a:xfrm>
        </p:grpSpPr>
        <p:sp>
          <p:nvSpPr>
            <p:cNvPr id="7" name="稻壳儿原创设计师【幻雨工作室】__4"/>
            <p:cNvSpPr>
              <a:spLocks noChangeAspect="1"/>
            </p:cNvSpPr>
            <p:nvPr/>
          </p:nvSpPr>
          <p:spPr bwMode="auto">
            <a:xfrm>
              <a:off x="833712" y="1942662"/>
              <a:ext cx="2780204" cy="4088678"/>
            </a:xfrm>
            <a:prstGeom prst="roundRect">
              <a:avLst>
                <a:gd name="adj" fmla="val 3334"/>
              </a:avLst>
            </a:prstGeom>
            <a:solidFill>
              <a:srgbClr val="1B4B7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noProof="1"/>
            </a:p>
          </p:txBody>
        </p:sp>
        <p:sp>
          <p:nvSpPr>
            <p:cNvPr id="8" name="稻壳儿原创设计师【幻雨工作室】__5"/>
            <p:cNvSpPr>
              <a:spLocks noChangeAspect="1"/>
            </p:cNvSpPr>
            <p:nvPr/>
          </p:nvSpPr>
          <p:spPr bwMode="auto">
            <a:xfrm>
              <a:off x="4754373" y="1942662"/>
              <a:ext cx="2780204" cy="4088678"/>
            </a:xfrm>
            <a:prstGeom prst="roundRect">
              <a:avLst>
                <a:gd name="adj" fmla="val 3334"/>
              </a:avLst>
            </a:prstGeom>
            <a:solidFill>
              <a:schemeClr val="bg1"/>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noProof="1"/>
            </a:p>
          </p:txBody>
        </p:sp>
        <p:sp>
          <p:nvSpPr>
            <p:cNvPr id="9" name="稻壳儿原创设计师【幻雨工作室】__6"/>
            <p:cNvSpPr>
              <a:spLocks noChangeAspect="1"/>
            </p:cNvSpPr>
            <p:nvPr/>
          </p:nvSpPr>
          <p:spPr bwMode="auto">
            <a:xfrm>
              <a:off x="8634302" y="1942662"/>
              <a:ext cx="2780204" cy="4088678"/>
            </a:xfrm>
            <a:prstGeom prst="roundRect">
              <a:avLst>
                <a:gd name="adj" fmla="val 3334"/>
              </a:avLst>
            </a:prstGeom>
            <a:solidFill>
              <a:srgbClr val="1B4B7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noProof="1"/>
            </a:p>
          </p:txBody>
        </p:sp>
        <p:sp>
          <p:nvSpPr>
            <p:cNvPr id="10" name="稻壳儿原创设计师【幻雨工作室】__7"/>
            <p:cNvSpPr txBox="1">
              <a:spLocks noChangeArrowheads="1"/>
            </p:cNvSpPr>
            <p:nvPr/>
          </p:nvSpPr>
          <p:spPr bwMode="auto">
            <a:xfrm>
              <a:off x="1160392" y="2516242"/>
              <a:ext cx="223651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algn="ctr" eaLnBrk="1" hangingPunct="1">
                <a:buFontTx/>
                <a:buNone/>
              </a:pPr>
              <a:r>
                <a:rPr lang="zh-CN" altLang="en-US" sz="4000" dirty="0">
                  <a:solidFill>
                    <a:schemeClr val="bg1"/>
                  </a:solidFill>
                  <a:ea typeface="微软雅黑" panose="020B0503020204020204" pitchFamily="34" charset="-122"/>
                  <a:cs typeface="Arial" panose="020B0604020202020204" pitchFamily="34" charset="0"/>
                </a:rPr>
                <a:t>包装成本</a:t>
              </a:r>
            </a:p>
          </p:txBody>
        </p:sp>
        <p:cxnSp>
          <p:nvCxnSpPr>
            <p:cNvPr id="12" name="稻壳儿原创设计师【幻雨工作室】__8"/>
            <p:cNvCxnSpPr/>
            <p:nvPr/>
          </p:nvCxnSpPr>
          <p:spPr>
            <a:xfrm>
              <a:off x="1529462" y="3594100"/>
              <a:ext cx="1470166"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稻壳儿原创设计师【幻雨工作室】__9"/>
            <p:cNvSpPr txBox="1">
              <a:spLocks noChangeArrowheads="1"/>
            </p:cNvSpPr>
            <p:nvPr/>
          </p:nvSpPr>
          <p:spPr bwMode="auto">
            <a:xfrm>
              <a:off x="4977745" y="2444875"/>
              <a:ext cx="223651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algn="ctr" eaLnBrk="1" hangingPunct="1">
                <a:buFontTx/>
                <a:buNone/>
              </a:pPr>
              <a:r>
                <a:rPr lang="zh-CN" altLang="en-US" sz="4000" dirty="0">
                  <a:solidFill>
                    <a:srgbClr val="1B4B77"/>
                  </a:solidFill>
                  <a:ea typeface="微软雅黑" panose="020B0503020204020204" pitchFamily="34" charset="-122"/>
                  <a:cs typeface="Arial" panose="020B0604020202020204" pitchFamily="34" charset="0"/>
                </a:rPr>
                <a:t>包装层数</a:t>
              </a:r>
            </a:p>
          </p:txBody>
        </p:sp>
        <p:cxnSp>
          <p:nvCxnSpPr>
            <p:cNvPr id="14" name="稻壳儿原创设计师【幻雨工作室】__10"/>
            <p:cNvCxnSpPr/>
            <p:nvPr/>
          </p:nvCxnSpPr>
          <p:spPr>
            <a:xfrm>
              <a:off x="5346814" y="3594100"/>
              <a:ext cx="1470166" cy="0"/>
            </a:xfrm>
            <a:prstGeom prst="line">
              <a:avLst/>
            </a:prstGeom>
            <a:ln w="12700">
              <a:solidFill>
                <a:srgbClr val="1B4B77"/>
              </a:solidFill>
            </a:ln>
          </p:spPr>
          <p:style>
            <a:lnRef idx="1">
              <a:schemeClr val="accent1"/>
            </a:lnRef>
            <a:fillRef idx="0">
              <a:schemeClr val="accent1"/>
            </a:fillRef>
            <a:effectRef idx="0">
              <a:schemeClr val="accent1"/>
            </a:effectRef>
            <a:fontRef idx="minor">
              <a:schemeClr val="tx1"/>
            </a:fontRef>
          </p:style>
        </p:cxnSp>
        <p:sp>
          <p:nvSpPr>
            <p:cNvPr id="16" name="稻壳儿原创设计师【幻雨工作室】__11"/>
            <p:cNvSpPr txBox="1">
              <a:spLocks noChangeArrowheads="1"/>
            </p:cNvSpPr>
            <p:nvPr/>
          </p:nvSpPr>
          <p:spPr bwMode="auto">
            <a:xfrm>
              <a:off x="8581346" y="2393713"/>
              <a:ext cx="2749471"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algn="ctr" eaLnBrk="1" hangingPunct="1">
                <a:buFontTx/>
                <a:buNone/>
              </a:pPr>
              <a:r>
                <a:rPr lang="zh-CN" altLang="en-US" sz="4000" dirty="0">
                  <a:solidFill>
                    <a:schemeClr val="bg1"/>
                  </a:solidFill>
                  <a:ea typeface="微软雅黑" panose="020B0503020204020204" pitchFamily="34" charset="-122"/>
                  <a:cs typeface="Arial" panose="020B0604020202020204" pitchFamily="34" charset="0"/>
                </a:rPr>
                <a:t>包装空隙率</a:t>
              </a:r>
            </a:p>
          </p:txBody>
        </p:sp>
        <p:cxnSp>
          <p:nvCxnSpPr>
            <p:cNvPr id="17" name="稻壳儿原创设计师【幻雨工作室】__12"/>
            <p:cNvCxnSpPr/>
            <p:nvPr/>
          </p:nvCxnSpPr>
          <p:spPr>
            <a:xfrm>
              <a:off x="9206897" y="3594100"/>
              <a:ext cx="1470166"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稻壳儿原创设计师【幻雨工作室】__13" descr="e7d195523061f1c0205959036996ad55c215b892a7aac5c0B9ADEF7896FB48F2EF97163A2DE1401E1875DEDC438B7864AD24CA23553DBBBD975DAF4CAD4A2592689FFB6CEE59FFA55B2702D0E5EE29CDDE744B5A58D848E290B0F3363EEEFF85AEACDB2C4783B3CFD20D9E72AC2F528B09A88B84C6E73CDEC5D6CB26D43C2398027A14BE9DBFE415"/>
            <p:cNvSpPr/>
            <p:nvPr/>
          </p:nvSpPr>
          <p:spPr>
            <a:xfrm>
              <a:off x="5109779" y="3768893"/>
              <a:ext cx="1983107" cy="1116331"/>
            </a:xfrm>
            <a:prstGeom prst="rect">
              <a:avLst/>
            </a:prstGeom>
          </p:spPr>
          <p:txBody>
            <a:bodyPr wrap="square">
              <a:spAutoFit/>
            </a:bodyPr>
            <a:lstStyle/>
            <a:p>
              <a:pPr algn="ctr">
                <a:lnSpc>
                  <a:spcPct val="200000"/>
                </a:lnSpc>
              </a:pPr>
              <a:r>
                <a:rPr lang="zh-CN" altLang="en-US" dirty="0">
                  <a:solidFill>
                    <a:srgbClr val="1B4B77"/>
                  </a:solidFill>
                  <a:latin typeface="Arial" panose="020B0604020202020204" pitchFamily="34" charset="0"/>
                  <a:ea typeface="Open Sans" panose="020B0606030504020204" pitchFamily="34" charset="0"/>
                  <a:cs typeface="Arial" panose="020B0604020202020204" pitchFamily="34" charset="0"/>
                </a:rPr>
                <a:t>   二问：</a:t>
              </a:r>
              <a:endParaRPr lang="en-US" altLang="zh-CN" dirty="0">
                <a:solidFill>
                  <a:srgbClr val="1B4B77"/>
                </a:solidFill>
                <a:latin typeface="Arial" panose="020B0604020202020204" pitchFamily="34" charset="0"/>
                <a:ea typeface="Open Sans" panose="020B0606030504020204" pitchFamily="34" charset="0"/>
                <a:cs typeface="Arial" panose="020B0604020202020204" pitchFamily="34" charset="0"/>
              </a:endParaRPr>
            </a:p>
            <a:p>
              <a:pPr algn="ctr">
                <a:lnSpc>
                  <a:spcPct val="200000"/>
                </a:lnSpc>
              </a:pPr>
              <a:r>
                <a:rPr lang="zh-CN" altLang="en-US" dirty="0">
                  <a:solidFill>
                    <a:srgbClr val="1B4B77"/>
                  </a:solidFill>
                  <a:latin typeface="Arial" panose="020B0604020202020204" pitchFamily="34" charset="0"/>
                  <a:ea typeface="Open Sans" panose="020B0606030504020204" pitchFamily="34" charset="0"/>
                  <a:cs typeface="Arial" panose="020B0604020202020204" pitchFamily="34" charset="0"/>
                </a:rPr>
                <a:t>问包装层数</a:t>
              </a:r>
              <a:endParaRPr lang="en-US" dirty="0">
                <a:solidFill>
                  <a:srgbClr val="1B4B77"/>
                </a:solidFill>
                <a:latin typeface="Arial" panose="020B0604020202020204" pitchFamily="34" charset="0"/>
                <a:ea typeface="Open Sans" panose="020B0606030504020204" pitchFamily="34" charset="0"/>
                <a:cs typeface="Arial" panose="020B0604020202020204" pitchFamily="34" charset="0"/>
              </a:endParaRPr>
            </a:p>
          </p:txBody>
        </p:sp>
        <p:sp>
          <p:nvSpPr>
            <p:cNvPr id="19" name="稻壳儿原创设计师【幻雨工作室】__14" descr="e7d195523061f1c0205959036996ad55c215b892a7aac5c0B9ADEF7896FB48F2EF97163A2DE1401E1875DEDC438B7864AD24CA23553DBBBD975DAF4CAD4A2592689FFB6CEE59FFA55B2702D0E5EE29CDDE744B5A58D848E290B0F3363EEEFF85AEACDB2C4783B3CFD20D9E72AC2F528B09A88B84C6E73CDEC5D6CB26D43C2398027A14BE9DBFE415"/>
            <p:cNvSpPr/>
            <p:nvPr/>
          </p:nvSpPr>
          <p:spPr>
            <a:xfrm>
              <a:off x="9032850" y="3768893"/>
              <a:ext cx="1983107" cy="1116331"/>
            </a:xfrm>
            <a:prstGeom prst="rect">
              <a:avLst/>
            </a:prstGeom>
          </p:spPr>
          <p:txBody>
            <a:bodyPr wrap="square">
              <a:spAutoFit/>
            </a:bodyPr>
            <a:lstStyle/>
            <a:p>
              <a:pPr algn="ctr">
                <a:lnSpc>
                  <a:spcPct val="200000"/>
                </a:lnSpc>
              </a:pPr>
              <a:r>
                <a:rPr lang="zh-CN" altLang="en-US" dirty="0">
                  <a:solidFill>
                    <a:schemeClr val="bg1"/>
                  </a:solidFill>
                  <a:latin typeface="Arial" panose="020B0604020202020204" pitchFamily="34" charset="0"/>
                  <a:ea typeface="Open Sans" panose="020B0606030504020204" pitchFamily="34" charset="0"/>
                  <a:cs typeface="Arial" panose="020B0604020202020204" pitchFamily="34" charset="0"/>
                </a:rPr>
                <a:t> 三算：</a:t>
              </a:r>
              <a:endParaRPr lang="en-US" altLang="zh-CN" dirty="0">
                <a:solidFill>
                  <a:schemeClr val="bg1"/>
                </a:solidFill>
                <a:latin typeface="Arial" panose="020B0604020202020204" pitchFamily="34" charset="0"/>
                <a:ea typeface="Open Sans" panose="020B0606030504020204" pitchFamily="34" charset="0"/>
                <a:cs typeface="Arial" panose="020B0604020202020204" pitchFamily="34" charset="0"/>
              </a:endParaRPr>
            </a:p>
            <a:p>
              <a:pPr algn="ctr">
                <a:lnSpc>
                  <a:spcPct val="200000"/>
                </a:lnSpc>
              </a:pPr>
              <a:r>
                <a:rPr lang="zh-CN" altLang="en-US" dirty="0">
                  <a:solidFill>
                    <a:schemeClr val="bg1"/>
                  </a:solidFill>
                  <a:latin typeface="Arial" panose="020B0604020202020204" pitchFamily="34" charset="0"/>
                  <a:ea typeface="Open Sans" panose="020B0606030504020204" pitchFamily="34" charset="0"/>
                  <a:cs typeface="Arial" panose="020B0604020202020204" pitchFamily="34" charset="0"/>
                </a:rPr>
                <a:t>测算包装体积</a:t>
              </a:r>
              <a:endParaRPr lang="en-US" dirty="0">
                <a:solidFill>
                  <a:schemeClr val="bg1"/>
                </a:solidFill>
                <a:latin typeface="Arial" panose="020B0604020202020204" pitchFamily="34" charset="0"/>
                <a:ea typeface="Open Sans" panose="020B0606030504020204" pitchFamily="34" charset="0"/>
                <a:cs typeface="Arial" panose="020B0604020202020204" pitchFamily="34" charset="0"/>
              </a:endParaRPr>
            </a:p>
          </p:txBody>
        </p:sp>
        <p:sp>
          <p:nvSpPr>
            <p:cNvPr id="20" name="稻壳儿原创设计师【幻雨工作室】__15" descr="e7d195523061f1c0205959036996ad55c215b892a7aac5c0B9ADEF7896FB48F2EF97163A2DE1401E1875DEDC438B7864AD24CA23553DBBBD975DAF4CAD4A2592689FFB6CEE59FFA55B2702D0E5EE29CDDE744B5A58D848E290B0F3363EEEFF85AEACDB2C4783B3CFD20D9E72AC2F528B09A88B84C6E73CDEC5D6CB26D43C2398027A14BE9DBFE415"/>
            <p:cNvSpPr/>
            <p:nvPr/>
          </p:nvSpPr>
          <p:spPr>
            <a:xfrm>
              <a:off x="1176044" y="3768893"/>
              <a:ext cx="2094158" cy="1116331"/>
            </a:xfrm>
            <a:prstGeom prst="rect">
              <a:avLst/>
            </a:prstGeom>
          </p:spPr>
          <p:txBody>
            <a:bodyPr wrap="square">
              <a:spAutoFit/>
            </a:bodyPr>
            <a:lstStyle/>
            <a:p>
              <a:pPr algn="ctr">
                <a:lnSpc>
                  <a:spcPct val="200000"/>
                </a:lnSpc>
              </a:pPr>
              <a:r>
                <a:rPr lang="zh-CN" altLang="en-US" dirty="0">
                  <a:solidFill>
                    <a:schemeClr val="bg1"/>
                  </a:solidFill>
                  <a:latin typeface="Arial" panose="020B0604020202020204" pitchFamily="34" charset="0"/>
                  <a:ea typeface="Open Sans" panose="020B0606030504020204" pitchFamily="34" charset="0"/>
                  <a:cs typeface="Arial" panose="020B0604020202020204" pitchFamily="34" charset="0"/>
                </a:rPr>
                <a:t>一看：</a:t>
              </a:r>
              <a:endParaRPr lang="en-US" altLang="zh-CN" dirty="0">
                <a:solidFill>
                  <a:schemeClr val="bg1"/>
                </a:solidFill>
                <a:latin typeface="Arial" panose="020B0604020202020204" pitchFamily="34" charset="0"/>
                <a:ea typeface="Open Sans" panose="020B0606030504020204" pitchFamily="34" charset="0"/>
                <a:cs typeface="Arial" panose="020B0604020202020204" pitchFamily="34" charset="0"/>
              </a:endParaRPr>
            </a:p>
            <a:p>
              <a:pPr algn="ctr">
                <a:lnSpc>
                  <a:spcPct val="200000"/>
                </a:lnSpc>
              </a:pPr>
              <a:r>
                <a:rPr lang="zh-CN" altLang="en-US" dirty="0">
                  <a:solidFill>
                    <a:schemeClr val="bg1"/>
                  </a:solidFill>
                  <a:latin typeface="Arial" panose="020B0604020202020204" pitchFamily="34" charset="0"/>
                  <a:ea typeface="Open Sans" panose="020B0606030504020204" pitchFamily="34" charset="0"/>
                  <a:cs typeface="Arial" panose="020B0604020202020204" pitchFamily="34" charset="0"/>
                </a:rPr>
                <a:t>看包装的豪华程度</a:t>
              </a:r>
              <a:endParaRPr lang="en-US" sz="1050" dirty="0">
                <a:solidFill>
                  <a:schemeClr val="bg1"/>
                </a:solidFill>
                <a:latin typeface="Arial" panose="020B0604020202020204" pitchFamily="34" charset="0"/>
                <a:ea typeface="Open Sans" panose="020B0606030504020204" pitchFamily="34" charset="0"/>
                <a:cs typeface="Arial" panose="020B0604020202020204" pitchFamily="34" charset="0"/>
              </a:endParaRPr>
            </a:p>
          </p:txBody>
        </p:sp>
      </p:grpSp>
      <p:pic>
        <p:nvPicPr>
          <p:cNvPr id="2" name="页码18">
            <a:hlinkClick r:id="" action="ppaction://media"/>
            <a:extLst>
              <a:ext uri="{FF2B5EF4-FFF2-40B4-BE49-F238E27FC236}">
                <a16:creationId xmlns:a16="http://schemas.microsoft.com/office/drawing/2014/main" id="{8064A6EB-4AA1-EB97-65AB-2A850F97250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59656" y="6246186"/>
            <a:ext cx="487363" cy="487363"/>
          </a:xfrm>
          <a:prstGeom prst="rect">
            <a:avLst/>
          </a:prstGeom>
        </p:spPr>
      </p:pic>
    </p:spTree>
  </p:cSld>
  <p:clrMapOvr>
    <a:masterClrMapping/>
  </p:clrMapOvr>
  <p:transition advTm="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37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494949" y="1256446"/>
            <a:ext cx="11204963" cy="3969385"/>
          </a:xfrm>
          <a:prstGeom prst="rect">
            <a:avLst/>
          </a:prstGeom>
          <a:noFill/>
        </p:spPr>
        <p:txBody>
          <a:bodyPr wrap="square" rtlCol="0">
            <a:spAutoFit/>
          </a:bodyPr>
          <a:lstStyle/>
          <a:p>
            <a:pPr>
              <a:lnSpc>
                <a:spcPct val="150000"/>
              </a:lnSpc>
            </a:pPr>
            <a:r>
              <a:rPr lang="en-US" altLang="zh-CN" sz="2400" dirty="0">
                <a:solidFill>
                  <a:srgbClr val="013471"/>
                </a:solidFill>
                <a:latin typeface="思源黑体 CN Bold" panose="020B0800000000000000" pitchFamily="34" charset="-122"/>
                <a:ea typeface="思源黑体 CN Bold" panose="020B0800000000000000" pitchFamily="34" charset="-122"/>
              </a:rPr>
              <a:t>1. </a:t>
            </a:r>
            <a:r>
              <a:rPr lang="zh-CN" altLang="en-US" sz="2400" dirty="0">
                <a:solidFill>
                  <a:srgbClr val="013471"/>
                </a:solidFill>
                <a:latin typeface="思源黑体 CN Bold" panose="020B0800000000000000" pitchFamily="34" charset="-122"/>
                <a:ea typeface="思源黑体 CN Bold" panose="020B0800000000000000" pitchFamily="34" charset="-122"/>
              </a:rPr>
              <a:t>包装空隙率（见</a:t>
            </a:r>
            <a:r>
              <a:rPr lang="en-US" altLang="zh-CN" sz="2400" dirty="0">
                <a:solidFill>
                  <a:srgbClr val="013471"/>
                </a:solidFill>
                <a:latin typeface="思源黑体 CN Bold" panose="020B0800000000000000" pitchFamily="34" charset="-122"/>
                <a:ea typeface="思源黑体 CN Bold" panose="020B0800000000000000" pitchFamily="34" charset="-122"/>
              </a:rPr>
              <a:t>3.4</a:t>
            </a:r>
            <a:r>
              <a:rPr lang="zh-CN" altLang="en-US" sz="2400" dirty="0">
                <a:solidFill>
                  <a:srgbClr val="013471"/>
                </a:solidFill>
                <a:latin typeface="思源黑体 CN Bold" panose="020B0800000000000000" pitchFamily="34" charset="-122"/>
                <a:ea typeface="思源黑体 CN Bold" panose="020B0800000000000000" pitchFamily="34" charset="-122"/>
              </a:rPr>
              <a:t>）  </a:t>
            </a:r>
            <a:endParaRPr lang="en-US" altLang="zh-CN" sz="2400" dirty="0">
              <a:solidFill>
                <a:srgbClr val="013471"/>
              </a:solidFill>
              <a:latin typeface="思源黑体 CN Bold" panose="020B0800000000000000" pitchFamily="34" charset="-122"/>
              <a:ea typeface="思源黑体 CN Bold" panose="020B0800000000000000" pitchFamily="34" charset="-122"/>
            </a:endParaRPr>
          </a:p>
          <a:p>
            <a:pPr indent="457200">
              <a:lnSpc>
                <a:spcPct val="150000"/>
              </a:lnSpc>
            </a:pPr>
            <a:r>
              <a:rPr lang="zh-CN" altLang="en-US" sz="2400" dirty="0">
                <a:solidFill>
                  <a:srgbClr val="013471"/>
                </a:solidFill>
                <a:latin typeface="思源黑体 CN Bold" panose="020B0800000000000000" pitchFamily="34" charset="-122"/>
                <a:ea typeface="思源黑体 CN Bold" panose="020B0800000000000000" pitchFamily="34" charset="-122"/>
              </a:rPr>
              <a:t>包装内去除内装物占有的</a:t>
            </a:r>
            <a:r>
              <a:rPr lang="zh-CN" altLang="en-US" sz="2400" u="sng" dirty="0">
                <a:solidFill>
                  <a:srgbClr val="1C4A76"/>
                </a:solidFill>
                <a:latin typeface="思源黑体 CN Bold" panose="020B0800000000000000" pitchFamily="34" charset="-122"/>
                <a:ea typeface="思源黑体 CN Bold" panose="020B0800000000000000" pitchFamily="34" charset="-122"/>
              </a:rPr>
              <a:t>必要空间容积</a:t>
            </a:r>
            <a:r>
              <a:rPr lang="zh-CN" altLang="en-US" sz="2400" dirty="0">
                <a:solidFill>
                  <a:srgbClr val="013471"/>
                </a:solidFill>
                <a:latin typeface="思源黑体 CN Bold" panose="020B0800000000000000" pitchFamily="34" charset="-122"/>
                <a:ea typeface="思源黑体 CN Bold" panose="020B0800000000000000" pitchFamily="34" charset="-122"/>
              </a:rPr>
              <a:t>与包装总容积的比率。</a:t>
            </a:r>
            <a:endParaRPr lang="en-US" altLang="zh-CN" sz="2400" dirty="0">
              <a:solidFill>
                <a:srgbClr val="013471"/>
              </a:solidFill>
              <a:latin typeface="思源黑体 CN Bold" panose="020B0800000000000000" pitchFamily="34" charset="-122"/>
              <a:ea typeface="思源黑体 CN Bold" panose="020B0800000000000000" pitchFamily="34" charset="-122"/>
            </a:endParaRPr>
          </a:p>
          <a:p>
            <a:pPr indent="457200">
              <a:lnSpc>
                <a:spcPct val="150000"/>
              </a:lnSpc>
            </a:pPr>
            <a:endParaRPr lang="en-US" altLang="zh-CN" sz="2400" b="1" dirty="0">
              <a:solidFill>
                <a:srgbClr val="013471"/>
              </a:solidFill>
              <a:latin typeface="宋体" panose="02010600030101010101" pitchFamily="2" charset="-122"/>
              <a:ea typeface="宋体" panose="02010600030101010101" pitchFamily="2" charset="-122"/>
            </a:endParaRPr>
          </a:p>
          <a:p>
            <a:pPr marL="342900" indent="-342900">
              <a:lnSpc>
                <a:spcPct val="150000"/>
              </a:lnSpc>
              <a:buClr>
                <a:srgbClr val="C00000"/>
              </a:buClr>
              <a:buFont typeface="Arial" panose="020B0604020202020204" pitchFamily="34" charset="0"/>
              <a:buChar char="•"/>
            </a:pPr>
            <a:r>
              <a:rPr lang="zh-CN" altLang="en-US" sz="2400" b="1" dirty="0">
                <a:latin typeface="宋体" panose="02010600030101010101" pitchFamily="2" charset="-122"/>
                <a:ea typeface="宋体" panose="02010600030101010101" pitchFamily="2" charset="-122"/>
              </a:rPr>
              <a:t>为了保护商品在储存和运输以及陈列保管的环节中不受到损坏，避免影响产品质量安全，需要必要空间保护商品，这就是必要空间容积。</a:t>
            </a:r>
            <a:endParaRPr lang="en-US" altLang="zh-CN" sz="2400" b="1" dirty="0">
              <a:latin typeface="宋体" panose="02010600030101010101" pitchFamily="2" charset="-122"/>
              <a:ea typeface="宋体" panose="02010600030101010101" pitchFamily="2" charset="-122"/>
            </a:endParaRPr>
          </a:p>
          <a:p>
            <a:pPr marL="342900" indent="-342900">
              <a:lnSpc>
                <a:spcPct val="150000"/>
              </a:lnSpc>
              <a:buClr>
                <a:srgbClr val="C00000"/>
              </a:buClr>
              <a:buFont typeface="Arial" panose="020B0604020202020204" pitchFamily="34" charset="0"/>
              <a:buChar char="•"/>
            </a:pPr>
            <a:r>
              <a:rPr lang="zh-CN" altLang="en-US" sz="2400" b="1" dirty="0">
                <a:latin typeface="宋体" panose="02010600030101010101" pitchFamily="2" charset="-122"/>
                <a:ea typeface="宋体" panose="02010600030101010101" pitchFamily="2" charset="-122"/>
              </a:rPr>
              <a:t>必要空间容积</a:t>
            </a:r>
            <a:r>
              <a:rPr lang="en-US" altLang="zh-CN" sz="2400" b="1" dirty="0">
                <a:latin typeface="宋体" panose="02010600030101010101" pitchFamily="2" charset="-122"/>
                <a:ea typeface="宋体" panose="02010600030101010101" pitchFamily="2" charset="-122"/>
              </a:rPr>
              <a:t>=</a:t>
            </a:r>
            <a:r>
              <a:rPr lang="zh-CN" altLang="en-US" sz="2400" b="1" dirty="0">
                <a:latin typeface="宋体" panose="02010600030101010101" pitchFamily="2" charset="-122"/>
                <a:ea typeface="宋体" panose="02010600030101010101" pitchFamily="2" charset="-122"/>
              </a:rPr>
              <a:t>内装物质量</a:t>
            </a:r>
            <a:r>
              <a:rPr lang="en-US" altLang="zh-CN" sz="2400" b="1" dirty="0">
                <a:latin typeface="宋体" panose="02010600030101010101" pitchFamily="2" charset="-122"/>
                <a:ea typeface="宋体" panose="02010600030101010101" pitchFamily="2" charset="-122"/>
              </a:rPr>
              <a:t>×</a:t>
            </a:r>
            <a:r>
              <a:rPr lang="zh-CN" altLang="en-US" sz="2400" b="1" u="sng" dirty="0">
                <a:solidFill>
                  <a:srgbClr val="FF0000"/>
                </a:solidFill>
                <a:latin typeface="宋体" panose="02010600030101010101" pitchFamily="2" charset="-122"/>
                <a:ea typeface="宋体" panose="02010600030101010101" pitchFamily="2" charset="-122"/>
                <a:hlinkClick r:id="" action="ppaction://hlinkshowjump?jump=nextslide"/>
              </a:rPr>
              <a:t>商品必要空间系数</a:t>
            </a:r>
            <a:endParaRPr lang="en-US" altLang="zh-CN" sz="2400" b="1" u="sng" dirty="0">
              <a:solidFill>
                <a:srgbClr val="FF0000"/>
              </a:solidFill>
              <a:latin typeface="宋体" panose="02010600030101010101" pitchFamily="2" charset="-122"/>
              <a:ea typeface="宋体" panose="02010600030101010101" pitchFamily="2" charset="-122"/>
            </a:endParaRPr>
          </a:p>
          <a:p>
            <a:pPr marL="342900" indent="-342900">
              <a:lnSpc>
                <a:spcPct val="150000"/>
              </a:lnSpc>
              <a:buClr>
                <a:srgbClr val="C00000"/>
              </a:buClr>
              <a:buFont typeface="Arial" panose="020B0604020202020204" pitchFamily="34" charset="0"/>
              <a:buChar char="•"/>
            </a:pPr>
            <a:r>
              <a:rPr lang="zh-CN" altLang="en-US" sz="2400" b="1" dirty="0">
                <a:latin typeface="宋体" panose="02010600030101010101" pitchFamily="2" charset="-122"/>
                <a:ea typeface="宋体" panose="02010600030101010101" pitchFamily="2" charset="-122"/>
              </a:rPr>
              <a:t>包装空隙率</a:t>
            </a:r>
            <a:r>
              <a:rPr lang="en-US" altLang="zh-CN" sz="2400" b="1" dirty="0">
                <a:latin typeface="宋体" panose="02010600030101010101" pitchFamily="2" charset="-122"/>
                <a:ea typeface="宋体" panose="02010600030101010101" pitchFamily="2" charset="-122"/>
              </a:rPr>
              <a:t>=</a:t>
            </a:r>
            <a:r>
              <a:rPr lang="zh-CN" altLang="en-US" sz="2400" b="1" dirty="0">
                <a:latin typeface="宋体" panose="02010600030101010101" pitchFamily="2" charset="-122"/>
                <a:ea typeface="宋体" panose="02010600030101010101" pitchFamily="2" charset="-122"/>
              </a:rPr>
              <a:t>（</a:t>
            </a:r>
            <a:r>
              <a:rPr lang="zh-CN" altLang="en-US" sz="2400" b="1" dirty="0">
                <a:latin typeface="宋体" panose="02010600030101010101" pitchFamily="2" charset="-122"/>
                <a:ea typeface="宋体" panose="02010600030101010101" pitchFamily="2" charset="-122"/>
                <a:sym typeface="+mn-ea"/>
              </a:rPr>
              <a:t>包装总容积</a:t>
            </a:r>
            <a:r>
              <a:rPr lang="en-US" altLang="zh-CN" sz="2400" b="1" dirty="0">
                <a:latin typeface="宋体" panose="02010600030101010101" pitchFamily="2" charset="-122"/>
                <a:ea typeface="宋体" panose="02010600030101010101" pitchFamily="2" charset="-122"/>
                <a:sym typeface="+mn-ea"/>
              </a:rPr>
              <a:t>-</a:t>
            </a:r>
            <a:r>
              <a:rPr lang="zh-CN" altLang="en-US" sz="2400" b="1" dirty="0">
                <a:latin typeface="宋体" panose="02010600030101010101" pitchFamily="2" charset="-122"/>
                <a:ea typeface="宋体" panose="02010600030101010101" pitchFamily="2" charset="-122"/>
                <a:sym typeface="+mn-ea"/>
              </a:rPr>
              <a:t>必要空间容积）</a:t>
            </a:r>
            <a:r>
              <a:rPr lang="en-US" altLang="zh-CN" sz="2400" b="1" dirty="0">
                <a:latin typeface="宋体" panose="02010600030101010101" pitchFamily="2" charset="-122"/>
                <a:ea typeface="宋体" panose="02010600030101010101" pitchFamily="2" charset="-122"/>
              </a:rPr>
              <a:t>/</a:t>
            </a:r>
            <a:r>
              <a:rPr lang="zh-CN" altLang="en-US" sz="2400" b="1" dirty="0">
                <a:latin typeface="宋体" panose="02010600030101010101" pitchFamily="2" charset="-122"/>
                <a:ea typeface="宋体" panose="02010600030101010101" pitchFamily="2" charset="-122"/>
              </a:rPr>
              <a:t>包装总容积</a:t>
            </a:r>
            <a:endParaRPr lang="en-US" altLang="zh-CN" sz="2400" b="1" u="sng" dirty="0">
              <a:solidFill>
                <a:srgbClr val="FF0000"/>
              </a:solidFill>
              <a:latin typeface="宋体" panose="02010600030101010101" pitchFamily="2" charset="-122"/>
              <a:ea typeface="宋体" panose="02010600030101010101" pitchFamily="2" charset="-122"/>
            </a:endParaRPr>
          </a:p>
        </p:txBody>
      </p:sp>
      <p:pic>
        <p:nvPicPr>
          <p:cNvPr id="7" name="矩形 3"/>
          <p:cNvPicPr>
            <a:picLocks noChangeArrowheads="1"/>
          </p:cNvPicPr>
          <p:nvPr/>
        </p:nvPicPr>
        <p:blipFill>
          <a:blip r:embed="rId5" cstate="print"/>
          <a:srcRect/>
          <a:stretch>
            <a:fillRect/>
          </a:stretch>
        </p:blipFill>
        <p:spPr bwMode="auto">
          <a:xfrm>
            <a:off x="0" y="0"/>
            <a:ext cx="12192000" cy="1058779"/>
          </a:xfrm>
          <a:prstGeom prst="rect">
            <a:avLst/>
          </a:prstGeom>
          <a:noFill/>
          <a:ln w="9525">
            <a:noFill/>
            <a:miter lim="800000"/>
            <a:headEnd/>
            <a:tailEnd/>
          </a:ln>
        </p:spPr>
      </p:pic>
      <p:sp>
        <p:nvSpPr>
          <p:cNvPr id="8" name="标题 1"/>
          <p:cNvSpPr>
            <a:spLocks noGrp="1"/>
          </p:cNvSpPr>
          <p:nvPr>
            <p:ph type="title"/>
          </p:nvPr>
        </p:nvSpPr>
        <p:spPr>
          <a:xfrm>
            <a:off x="688138" y="153759"/>
            <a:ext cx="10354417" cy="712759"/>
          </a:xfrm>
        </p:spPr>
        <p:txBody>
          <a:bodyPr>
            <a:noAutofit/>
          </a:bodyPr>
          <a:lstStyle/>
          <a:p>
            <a:br>
              <a:rPr lang="zh-CN" altLang="en-US" sz="3200" dirty="0">
                <a:solidFill>
                  <a:schemeClr val="bg1"/>
                </a:solidFill>
                <a:latin typeface="黑体" panose="02010609060101010101" charset="-122"/>
                <a:ea typeface="黑体" panose="02010609060101010101" charset="-122"/>
              </a:rPr>
            </a:br>
            <a:r>
              <a:rPr lang="zh-CN" altLang="en-US" sz="3200" dirty="0">
                <a:solidFill>
                  <a:schemeClr val="bg1"/>
                </a:solidFill>
                <a:latin typeface="黑体" panose="02010609060101010101" charset="-122"/>
                <a:ea typeface="黑体" panose="02010609060101010101" charset="-122"/>
                <a:sym typeface="+mn-ea"/>
              </a:rPr>
              <a:t>（三）</a:t>
            </a:r>
            <a:r>
              <a:rPr lang="zh-CN" altLang="en-US" sz="3200" dirty="0">
                <a:solidFill>
                  <a:schemeClr val="bg1"/>
                </a:solidFill>
                <a:latin typeface="黑体" panose="02010609060101010101" charset="-122"/>
                <a:ea typeface="黑体" panose="02010609060101010101" charset="-122"/>
              </a:rPr>
              <a:t>要求</a:t>
            </a:r>
          </a:p>
        </p:txBody>
      </p:sp>
      <p:sp>
        <p:nvSpPr>
          <p:cNvPr id="2" name="云形 1">
            <a:hlinkClick r:id="rId6" action="ppaction://hlinksldjump"/>
          </p:cNvPr>
          <p:cNvSpPr/>
          <p:nvPr/>
        </p:nvSpPr>
        <p:spPr>
          <a:xfrm>
            <a:off x="10046335" y="5093970"/>
            <a:ext cx="1129030" cy="1043940"/>
          </a:xfrm>
          <a:prstGeom prst="cloud">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pic>
        <p:nvPicPr>
          <p:cNvPr id="4" name="页码19">
            <a:hlinkClick r:id="" action="ppaction://media"/>
            <a:extLst>
              <a:ext uri="{FF2B5EF4-FFF2-40B4-BE49-F238E27FC236}">
                <a16:creationId xmlns:a16="http://schemas.microsoft.com/office/drawing/2014/main" id="{7F235729-4E37-EC5E-CB10-68DBDA5DBF9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44456" y="6108602"/>
            <a:ext cx="487363" cy="487363"/>
          </a:xfrm>
          <a:prstGeom prst="rect">
            <a:avLst/>
          </a:prstGeom>
        </p:spPr>
      </p:pic>
    </p:spTree>
  </p:cSld>
  <p:clrMapOvr>
    <a:masterClrMapping/>
  </p:clrMapOvr>
  <p:transition advTm="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22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 name="组合 43"/>
          <p:cNvGrpSpPr/>
          <p:nvPr/>
        </p:nvGrpSpPr>
        <p:grpSpPr>
          <a:xfrm>
            <a:off x="-145806" y="-9243604"/>
            <a:ext cx="12498918" cy="12498918"/>
            <a:chOff x="-145806" y="-8165082"/>
            <a:chExt cx="12498918" cy="12498918"/>
          </a:xfrm>
          <a:solidFill>
            <a:schemeClr val="tx2">
              <a:lumMod val="60000"/>
              <a:lumOff val="40000"/>
            </a:schemeClr>
          </a:solidFill>
        </p:grpSpPr>
        <p:sp>
          <p:nvSpPr>
            <p:cNvPr id="30" name="弧形 29"/>
            <p:cNvSpPr/>
            <p:nvPr/>
          </p:nvSpPr>
          <p:spPr>
            <a:xfrm>
              <a:off x="150488" y="-7868788"/>
              <a:ext cx="11906330" cy="11906330"/>
            </a:xfrm>
            <a:prstGeom prst="arc">
              <a:avLst>
                <a:gd name="adj1" fmla="val 359685"/>
                <a:gd name="adj2" fmla="val 10347618"/>
              </a:avLst>
            </a:prstGeom>
            <a:grpFill/>
            <a:ln w="57150">
              <a:solidFill>
                <a:srgbClr val="2563A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43" name="弧形 42"/>
            <p:cNvSpPr/>
            <p:nvPr/>
          </p:nvSpPr>
          <p:spPr>
            <a:xfrm>
              <a:off x="-145806" y="-8165082"/>
              <a:ext cx="12498918" cy="12498918"/>
            </a:xfrm>
            <a:prstGeom prst="arc">
              <a:avLst>
                <a:gd name="adj1" fmla="val 364543"/>
                <a:gd name="adj2" fmla="val 10245474"/>
              </a:avLst>
            </a:prstGeom>
            <a:grpFill/>
            <a:ln w="57150">
              <a:solidFill>
                <a:srgbClr val="2563A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sp>
        <p:nvSpPr>
          <p:cNvPr id="23" name="文本框 22"/>
          <p:cNvSpPr txBox="1"/>
          <p:nvPr/>
        </p:nvSpPr>
        <p:spPr>
          <a:xfrm>
            <a:off x="5465126" y="731520"/>
            <a:ext cx="1649811" cy="769441"/>
          </a:xfrm>
          <a:prstGeom prst="rect">
            <a:avLst/>
          </a:prstGeom>
          <a:noFill/>
        </p:spPr>
        <p:txBody>
          <a:bodyPr wrap="none" rtlCol="0">
            <a:spAutoFit/>
          </a:bodyPr>
          <a:lstStyle/>
          <a:p>
            <a:pPr algn="ctr"/>
            <a:r>
              <a:rPr lang="zh-CN" altLang="en-US" sz="4400" b="1" dirty="0">
                <a:solidFill>
                  <a:schemeClr val="bg1"/>
                </a:solidFill>
                <a:latin typeface="微软雅黑" panose="020B0503020204020204" pitchFamily="34" charset="-122"/>
                <a:ea typeface="微软雅黑" panose="020B0503020204020204" pitchFamily="34" charset="-122"/>
              </a:rPr>
              <a:t>目  录</a:t>
            </a:r>
          </a:p>
        </p:txBody>
      </p:sp>
      <p:sp>
        <p:nvSpPr>
          <p:cNvPr id="33" name="文本框 32"/>
          <p:cNvSpPr txBox="1"/>
          <p:nvPr/>
        </p:nvSpPr>
        <p:spPr>
          <a:xfrm>
            <a:off x="5079403" y="4784592"/>
            <a:ext cx="1938992" cy="461665"/>
          </a:xfrm>
          <a:prstGeom prst="rect">
            <a:avLst/>
          </a:prstGeom>
          <a:noFill/>
        </p:spPr>
        <p:txBody>
          <a:bodyPr wrap="none" lIns="0" rtlCol="0">
            <a:spAutoFit/>
          </a:bodyPr>
          <a:lstStyle/>
          <a:p>
            <a:pPr algn="ctr"/>
            <a:r>
              <a:rPr lang="zh-CN" altLang="en-US" sz="2400" b="1" dirty="0">
                <a:solidFill>
                  <a:schemeClr val="accent1">
                    <a:lumMod val="50000"/>
                  </a:schemeClr>
                </a:solidFill>
                <a:latin typeface="微软雅黑" panose="020B0503020204020204" pitchFamily="34" charset="-122"/>
                <a:ea typeface="微软雅黑" panose="020B0503020204020204" pitchFamily="34" charset="-122"/>
              </a:rPr>
              <a:t>标准主要内容</a:t>
            </a:r>
          </a:p>
        </p:txBody>
      </p:sp>
      <p:sp>
        <p:nvSpPr>
          <p:cNvPr id="35" name="文本框 34"/>
          <p:cNvSpPr txBox="1"/>
          <p:nvPr/>
        </p:nvSpPr>
        <p:spPr>
          <a:xfrm>
            <a:off x="2106599" y="4878718"/>
            <a:ext cx="1323439" cy="461665"/>
          </a:xfrm>
          <a:prstGeom prst="rect">
            <a:avLst/>
          </a:prstGeom>
          <a:noFill/>
        </p:spPr>
        <p:txBody>
          <a:bodyPr wrap="none" lIns="0" rtlCol="0">
            <a:spAutoFit/>
          </a:bodyPr>
          <a:lstStyle/>
          <a:p>
            <a:pPr algn="ctr"/>
            <a:r>
              <a:rPr lang="zh-CN" altLang="en-US" sz="2400" b="1" dirty="0">
                <a:solidFill>
                  <a:schemeClr val="accent1">
                    <a:lumMod val="50000"/>
                  </a:schemeClr>
                </a:solidFill>
                <a:latin typeface="微软雅黑" panose="020B0503020204020204" pitchFamily="34" charset="-122"/>
                <a:ea typeface="微软雅黑" panose="020B0503020204020204" pitchFamily="34" charset="-122"/>
              </a:rPr>
              <a:t>工作背景</a:t>
            </a:r>
          </a:p>
        </p:txBody>
      </p:sp>
      <p:grpSp>
        <p:nvGrpSpPr>
          <p:cNvPr id="61" name="图形 47" descr="客户评价"/>
          <p:cNvGrpSpPr/>
          <p:nvPr/>
        </p:nvGrpSpPr>
        <p:grpSpPr>
          <a:xfrm>
            <a:off x="5631410" y="3922475"/>
            <a:ext cx="834969" cy="834969"/>
            <a:chOff x="150000" y="3302687"/>
            <a:chExt cx="914400" cy="914400"/>
          </a:xfrm>
          <a:solidFill>
            <a:schemeClr val="accent1">
              <a:lumMod val="50000"/>
            </a:schemeClr>
          </a:solidFill>
        </p:grpSpPr>
        <p:sp>
          <p:nvSpPr>
            <p:cNvPr id="62" name="任意多边形: 形状 61"/>
            <p:cNvSpPr/>
            <p:nvPr/>
          </p:nvSpPr>
          <p:spPr>
            <a:xfrm>
              <a:off x="735502" y="3767031"/>
              <a:ext cx="142875" cy="142875"/>
            </a:xfrm>
            <a:custGeom>
              <a:avLst/>
              <a:gdLst>
                <a:gd name="connsiteX0" fmla="*/ 148209 w 142875"/>
                <a:gd name="connsiteY0" fmla="*/ 74104 h 142875"/>
                <a:gd name="connsiteX1" fmla="*/ 74105 w 142875"/>
                <a:gd name="connsiteY1" fmla="*/ 148209 h 142875"/>
                <a:gd name="connsiteX2" fmla="*/ 0 w 142875"/>
                <a:gd name="connsiteY2" fmla="*/ 74104 h 142875"/>
                <a:gd name="connsiteX3" fmla="*/ 74105 w 142875"/>
                <a:gd name="connsiteY3" fmla="*/ 0 h 142875"/>
                <a:gd name="connsiteX4" fmla="*/ 148209 w 142875"/>
                <a:gd name="connsiteY4" fmla="*/ 74104 h 142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75" h="142875">
                  <a:moveTo>
                    <a:pt x="148209" y="74104"/>
                  </a:moveTo>
                  <a:cubicBezTo>
                    <a:pt x="148209" y="115031"/>
                    <a:pt x="115031" y="148209"/>
                    <a:pt x="74105" y="148209"/>
                  </a:cubicBezTo>
                  <a:cubicBezTo>
                    <a:pt x="33178" y="148209"/>
                    <a:pt x="0" y="115031"/>
                    <a:pt x="0" y="74104"/>
                  </a:cubicBezTo>
                  <a:cubicBezTo>
                    <a:pt x="0" y="33178"/>
                    <a:pt x="33178" y="0"/>
                    <a:pt x="74105" y="0"/>
                  </a:cubicBezTo>
                  <a:cubicBezTo>
                    <a:pt x="115031" y="0"/>
                    <a:pt x="148209" y="33178"/>
                    <a:pt x="148209" y="74104"/>
                  </a:cubicBezTo>
                  <a:close/>
                </a:path>
              </a:pathLst>
            </a:custGeom>
            <a:grpFill/>
            <a:ln w="952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endParaRPr>
            </a:p>
          </p:txBody>
        </p:sp>
        <p:sp>
          <p:nvSpPr>
            <p:cNvPr id="63" name="任意多边形: 形状 62"/>
            <p:cNvSpPr/>
            <p:nvPr/>
          </p:nvSpPr>
          <p:spPr>
            <a:xfrm>
              <a:off x="340310" y="3767031"/>
              <a:ext cx="142875" cy="142875"/>
            </a:xfrm>
            <a:custGeom>
              <a:avLst/>
              <a:gdLst>
                <a:gd name="connsiteX0" fmla="*/ 148209 w 142875"/>
                <a:gd name="connsiteY0" fmla="*/ 74104 h 142875"/>
                <a:gd name="connsiteX1" fmla="*/ 74105 w 142875"/>
                <a:gd name="connsiteY1" fmla="*/ 148209 h 142875"/>
                <a:gd name="connsiteX2" fmla="*/ 0 w 142875"/>
                <a:gd name="connsiteY2" fmla="*/ 74104 h 142875"/>
                <a:gd name="connsiteX3" fmla="*/ 74105 w 142875"/>
                <a:gd name="connsiteY3" fmla="*/ 0 h 142875"/>
                <a:gd name="connsiteX4" fmla="*/ 148209 w 142875"/>
                <a:gd name="connsiteY4" fmla="*/ 74104 h 142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75" h="142875">
                  <a:moveTo>
                    <a:pt x="148209" y="74104"/>
                  </a:moveTo>
                  <a:cubicBezTo>
                    <a:pt x="148209" y="115031"/>
                    <a:pt x="115031" y="148209"/>
                    <a:pt x="74105" y="148209"/>
                  </a:cubicBezTo>
                  <a:cubicBezTo>
                    <a:pt x="33178" y="148209"/>
                    <a:pt x="0" y="115031"/>
                    <a:pt x="0" y="74104"/>
                  </a:cubicBezTo>
                  <a:cubicBezTo>
                    <a:pt x="0" y="33178"/>
                    <a:pt x="33178" y="0"/>
                    <a:pt x="74105" y="0"/>
                  </a:cubicBezTo>
                  <a:cubicBezTo>
                    <a:pt x="115031" y="0"/>
                    <a:pt x="148209" y="33178"/>
                    <a:pt x="148209" y="74104"/>
                  </a:cubicBezTo>
                  <a:close/>
                </a:path>
              </a:pathLst>
            </a:custGeom>
            <a:grpFill/>
            <a:ln w="952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endParaRPr>
            </a:p>
          </p:txBody>
        </p:sp>
        <p:sp>
          <p:nvSpPr>
            <p:cNvPr id="64" name="任意多边形: 形状 63"/>
            <p:cNvSpPr/>
            <p:nvPr/>
          </p:nvSpPr>
          <p:spPr>
            <a:xfrm>
              <a:off x="689496" y="3935337"/>
              <a:ext cx="266700" cy="142875"/>
            </a:xfrm>
            <a:custGeom>
              <a:avLst/>
              <a:gdLst>
                <a:gd name="connsiteX0" fmla="*/ 253556 w 266700"/>
                <a:gd name="connsiteY0" fmla="*/ 44101 h 142875"/>
                <a:gd name="connsiteX1" fmla="*/ 181070 w 266700"/>
                <a:gd name="connsiteY1" fmla="*/ 9526 h 142875"/>
                <a:gd name="connsiteX2" fmla="*/ 120110 w 266700"/>
                <a:gd name="connsiteY2" fmla="*/ 1 h 142875"/>
                <a:gd name="connsiteX3" fmla="*/ 59246 w 266700"/>
                <a:gd name="connsiteY3" fmla="*/ 9526 h 142875"/>
                <a:gd name="connsiteX4" fmla="*/ 3429 w 266700"/>
                <a:gd name="connsiteY4" fmla="*/ 33529 h 142875"/>
                <a:gd name="connsiteX5" fmla="*/ 0 w 266700"/>
                <a:gd name="connsiteY5" fmla="*/ 37434 h 142875"/>
                <a:gd name="connsiteX6" fmla="*/ 76200 w 266700"/>
                <a:gd name="connsiteY6" fmla="*/ 75534 h 142875"/>
                <a:gd name="connsiteX7" fmla="*/ 104013 w 266700"/>
                <a:gd name="connsiteY7" fmla="*/ 131446 h 142875"/>
                <a:gd name="connsiteX8" fmla="*/ 104013 w 266700"/>
                <a:gd name="connsiteY8" fmla="*/ 148400 h 142875"/>
                <a:gd name="connsiteX9" fmla="*/ 268319 w 266700"/>
                <a:gd name="connsiteY9" fmla="*/ 148400 h 142875"/>
                <a:gd name="connsiteX10" fmla="*/ 268319 w 266700"/>
                <a:gd name="connsiteY10" fmla="*/ 73819 h 142875"/>
                <a:gd name="connsiteX11" fmla="*/ 253556 w 266700"/>
                <a:gd name="connsiteY11" fmla="*/ 44101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6700" h="142875">
                  <a:moveTo>
                    <a:pt x="253556" y="44101"/>
                  </a:moveTo>
                  <a:cubicBezTo>
                    <a:pt x="232176" y="27474"/>
                    <a:pt x="207446" y="15679"/>
                    <a:pt x="181070" y="9526"/>
                  </a:cubicBezTo>
                  <a:cubicBezTo>
                    <a:pt x="161246" y="3734"/>
                    <a:pt x="140756" y="532"/>
                    <a:pt x="120110" y="1"/>
                  </a:cubicBezTo>
                  <a:cubicBezTo>
                    <a:pt x="99448" y="-46"/>
                    <a:pt x="78906" y="3169"/>
                    <a:pt x="59246" y="9526"/>
                  </a:cubicBezTo>
                  <a:cubicBezTo>
                    <a:pt x="39570" y="14764"/>
                    <a:pt x="20765" y="22851"/>
                    <a:pt x="3429" y="33529"/>
                  </a:cubicBezTo>
                  <a:lnTo>
                    <a:pt x="0" y="37434"/>
                  </a:lnTo>
                  <a:cubicBezTo>
                    <a:pt x="27693" y="44909"/>
                    <a:pt x="53604" y="57865"/>
                    <a:pt x="76200" y="75534"/>
                  </a:cubicBezTo>
                  <a:cubicBezTo>
                    <a:pt x="93960" y="88582"/>
                    <a:pt x="104321" y="109409"/>
                    <a:pt x="104013" y="131446"/>
                  </a:cubicBezTo>
                  <a:lnTo>
                    <a:pt x="104013" y="148400"/>
                  </a:lnTo>
                  <a:lnTo>
                    <a:pt x="268319" y="148400"/>
                  </a:lnTo>
                  <a:lnTo>
                    <a:pt x="268319" y="73819"/>
                  </a:lnTo>
                  <a:cubicBezTo>
                    <a:pt x="268644" y="62075"/>
                    <a:pt x="263111" y="50937"/>
                    <a:pt x="253556" y="44101"/>
                  </a:cubicBezTo>
                  <a:close/>
                </a:path>
              </a:pathLst>
            </a:custGeom>
            <a:grpFill/>
            <a:ln w="952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endParaRPr>
            </a:p>
          </p:txBody>
        </p:sp>
        <p:sp>
          <p:nvSpPr>
            <p:cNvPr id="65" name="任意多边形: 形状 64"/>
            <p:cNvSpPr/>
            <p:nvPr/>
          </p:nvSpPr>
          <p:spPr>
            <a:xfrm>
              <a:off x="266110" y="3935337"/>
              <a:ext cx="266700" cy="142875"/>
            </a:xfrm>
            <a:custGeom>
              <a:avLst/>
              <a:gdLst>
                <a:gd name="connsiteX0" fmla="*/ 164687 w 266700"/>
                <a:gd name="connsiteY0" fmla="*/ 131446 h 142875"/>
                <a:gd name="connsiteX1" fmla="*/ 191453 w 266700"/>
                <a:gd name="connsiteY1" fmla="*/ 76486 h 142875"/>
                <a:gd name="connsiteX2" fmla="*/ 192500 w 266700"/>
                <a:gd name="connsiteY2" fmla="*/ 75534 h 142875"/>
                <a:gd name="connsiteX3" fmla="*/ 193739 w 266700"/>
                <a:gd name="connsiteY3" fmla="*/ 74677 h 142875"/>
                <a:gd name="connsiteX4" fmla="*/ 268700 w 266700"/>
                <a:gd name="connsiteY4" fmla="*/ 37529 h 142875"/>
                <a:gd name="connsiteX5" fmla="*/ 263271 w 266700"/>
                <a:gd name="connsiteY5" fmla="*/ 31338 h 142875"/>
                <a:gd name="connsiteX6" fmla="*/ 209169 w 266700"/>
                <a:gd name="connsiteY6" fmla="*/ 9526 h 142875"/>
                <a:gd name="connsiteX7" fmla="*/ 148304 w 266700"/>
                <a:gd name="connsiteY7" fmla="*/ 1 h 142875"/>
                <a:gd name="connsiteX8" fmla="*/ 87344 w 266700"/>
                <a:gd name="connsiteY8" fmla="*/ 9526 h 142875"/>
                <a:gd name="connsiteX9" fmla="*/ 14859 w 266700"/>
                <a:gd name="connsiteY9" fmla="*/ 44101 h 142875"/>
                <a:gd name="connsiteX10" fmla="*/ 0 w 266700"/>
                <a:gd name="connsiteY10" fmla="*/ 73819 h 142875"/>
                <a:gd name="connsiteX11" fmla="*/ 0 w 266700"/>
                <a:gd name="connsiteY11" fmla="*/ 148400 h 142875"/>
                <a:gd name="connsiteX12" fmla="*/ 164687 w 266700"/>
                <a:gd name="connsiteY12" fmla="*/ 148400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6700" h="142875">
                  <a:moveTo>
                    <a:pt x="164687" y="131446"/>
                  </a:moveTo>
                  <a:cubicBezTo>
                    <a:pt x="164702" y="109990"/>
                    <a:pt x="174570" y="89728"/>
                    <a:pt x="191453" y="76486"/>
                  </a:cubicBezTo>
                  <a:lnTo>
                    <a:pt x="192500" y="75534"/>
                  </a:lnTo>
                  <a:lnTo>
                    <a:pt x="193739" y="74677"/>
                  </a:lnTo>
                  <a:cubicBezTo>
                    <a:pt x="216602" y="58406"/>
                    <a:pt x="241905" y="45867"/>
                    <a:pt x="268700" y="37529"/>
                  </a:cubicBezTo>
                  <a:cubicBezTo>
                    <a:pt x="266795" y="35529"/>
                    <a:pt x="264986" y="33433"/>
                    <a:pt x="263271" y="31338"/>
                  </a:cubicBezTo>
                  <a:cubicBezTo>
                    <a:pt x="246372" y="21520"/>
                    <a:pt x="228152" y="14175"/>
                    <a:pt x="209169" y="9526"/>
                  </a:cubicBezTo>
                  <a:cubicBezTo>
                    <a:pt x="189376" y="3742"/>
                    <a:pt x="168918" y="541"/>
                    <a:pt x="148304" y="1"/>
                  </a:cubicBezTo>
                  <a:cubicBezTo>
                    <a:pt x="127609" y="-53"/>
                    <a:pt x="107036" y="3162"/>
                    <a:pt x="87344" y="9526"/>
                  </a:cubicBezTo>
                  <a:cubicBezTo>
                    <a:pt x="61338" y="16700"/>
                    <a:pt x="36801" y="28404"/>
                    <a:pt x="14859" y="44101"/>
                  </a:cubicBezTo>
                  <a:cubicBezTo>
                    <a:pt x="5620" y="51212"/>
                    <a:pt x="146" y="62162"/>
                    <a:pt x="0" y="73819"/>
                  </a:cubicBezTo>
                  <a:lnTo>
                    <a:pt x="0" y="148400"/>
                  </a:lnTo>
                  <a:lnTo>
                    <a:pt x="164687" y="148400"/>
                  </a:lnTo>
                  <a:close/>
                </a:path>
              </a:pathLst>
            </a:custGeom>
            <a:grpFill/>
            <a:ln w="952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endParaRPr>
            </a:p>
          </p:txBody>
        </p:sp>
        <p:sp>
          <p:nvSpPr>
            <p:cNvPr id="66" name="任意多边形: 形状 65"/>
            <p:cNvSpPr/>
            <p:nvPr/>
          </p:nvSpPr>
          <p:spPr>
            <a:xfrm>
              <a:off x="463753" y="3993057"/>
              <a:ext cx="295275" cy="142875"/>
            </a:xfrm>
            <a:custGeom>
              <a:avLst/>
              <a:gdLst>
                <a:gd name="connsiteX0" fmla="*/ 0 w 295275"/>
                <a:gd name="connsiteY0" fmla="*/ 147830 h 142875"/>
                <a:gd name="connsiteX1" fmla="*/ 0 w 295275"/>
                <a:gd name="connsiteY1" fmla="*/ 73725 h 142875"/>
                <a:gd name="connsiteX2" fmla="*/ 14859 w 295275"/>
                <a:gd name="connsiteY2" fmla="*/ 44103 h 142875"/>
                <a:gd name="connsiteX3" fmla="*/ 87344 w 295275"/>
                <a:gd name="connsiteY3" fmla="*/ 9527 h 142875"/>
                <a:gd name="connsiteX4" fmla="*/ 148209 w 295275"/>
                <a:gd name="connsiteY4" fmla="*/ 2 h 142875"/>
                <a:gd name="connsiteX5" fmla="*/ 209169 w 295275"/>
                <a:gd name="connsiteY5" fmla="*/ 9527 h 142875"/>
                <a:gd name="connsiteX6" fmla="*/ 281654 w 295275"/>
                <a:gd name="connsiteY6" fmla="*/ 44103 h 142875"/>
                <a:gd name="connsiteX7" fmla="*/ 296513 w 295275"/>
                <a:gd name="connsiteY7" fmla="*/ 73725 h 142875"/>
                <a:gd name="connsiteX8" fmla="*/ 296513 w 295275"/>
                <a:gd name="connsiteY8" fmla="*/ 147830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5275" h="142875">
                  <a:moveTo>
                    <a:pt x="0" y="147830"/>
                  </a:moveTo>
                  <a:lnTo>
                    <a:pt x="0" y="73725"/>
                  </a:lnTo>
                  <a:cubicBezTo>
                    <a:pt x="45" y="62070"/>
                    <a:pt x="5544" y="51107"/>
                    <a:pt x="14859" y="44103"/>
                  </a:cubicBezTo>
                  <a:cubicBezTo>
                    <a:pt x="36757" y="28332"/>
                    <a:pt x="61308" y="16621"/>
                    <a:pt x="87344" y="9527"/>
                  </a:cubicBezTo>
                  <a:cubicBezTo>
                    <a:pt x="106995" y="3128"/>
                    <a:pt x="127543" y="-88"/>
                    <a:pt x="148209" y="2"/>
                  </a:cubicBezTo>
                  <a:cubicBezTo>
                    <a:pt x="168859" y="487"/>
                    <a:pt x="189355" y="3690"/>
                    <a:pt x="209169" y="9527"/>
                  </a:cubicBezTo>
                  <a:cubicBezTo>
                    <a:pt x="235573" y="15599"/>
                    <a:pt x="260319" y="27402"/>
                    <a:pt x="281654" y="44103"/>
                  </a:cubicBezTo>
                  <a:cubicBezTo>
                    <a:pt x="291244" y="50876"/>
                    <a:pt x="296819" y="61990"/>
                    <a:pt x="296513" y="73725"/>
                  </a:cubicBezTo>
                  <a:lnTo>
                    <a:pt x="296513" y="147830"/>
                  </a:lnTo>
                  <a:close/>
                </a:path>
              </a:pathLst>
            </a:custGeom>
            <a:grpFill/>
            <a:ln w="952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endParaRPr>
            </a:p>
          </p:txBody>
        </p:sp>
        <p:sp>
          <p:nvSpPr>
            <p:cNvPr id="67" name="任意多边形: 形状 66"/>
            <p:cNvSpPr/>
            <p:nvPr/>
          </p:nvSpPr>
          <p:spPr>
            <a:xfrm>
              <a:off x="537858" y="3824657"/>
              <a:ext cx="142875" cy="142875"/>
            </a:xfrm>
            <a:custGeom>
              <a:avLst/>
              <a:gdLst>
                <a:gd name="connsiteX0" fmla="*/ 148209 w 142875"/>
                <a:gd name="connsiteY0" fmla="*/ 74105 h 142875"/>
                <a:gd name="connsiteX1" fmla="*/ 74105 w 142875"/>
                <a:gd name="connsiteY1" fmla="*/ 148209 h 142875"/>
                <a:gd name="connsiteX2" fmla="*/ 0 w 142875"/>
                <a:gd name="connsiteY2" fmla="*/ 74105 h 142875"/>
                <a:gd name="connsiteX3" fmla="*/ 74105 w 142875"/>
                <a:gd name="connsiteY3" fmla="*/ 0 h 142875"/>
                <a:gd name="connsiteX4" fmla="*/ 148209 w 142875"/>
                <a:gd name="connsiteY4" fmla="*/ 74105 h 142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75" h="142875">
                  <a:moveTo>
                    <a:pt x="148209" y="74105"/>
                  </a:moveTo>
                  <a:cubicBezTo>
                    <a:pt x="148209" y="115031"/>
                    <a:pt x="115031" y="148209"/>
                    <a:pt x="74105" y="148209"/>
                  </a:cubicBezTo>
                  <a:cubicBezTo>
                    <a:pt x="33178" y="148209"/>
                    <a:pt x="0" y="115031"/>
                    <a:pt x="0" y="74105"/>
                  </a:cubicBezTo>
                  <a:cubicBezTo>
                    <a:pt x="0" y="33178"/>
                    <a:pt x="33178" y="0"/>
                    <a:pt x="74105" y="0"/>
                  </a:cubicBezTo>
                  <a:cubicBezTo>
                    <a:pt x="115031" y="0"/>
                    <a:pt x="148209" y="33178"/>
                    <a:pt x="148209" y="74105"/>
                  </a:cubicBezTo>
                  <a:close/>
                </a:path>
              </a:pathLst>
            </a:custGeom>
            <a:grpFill/>
            <a:ln w="952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endParaRPr>
            </a:p>
          </p:txBody>
        </p:sp>
        <p:sp>
          <p:nvSpPr>
            <p:cNvPr id="68" name="任意多边形: 形状 67"/>
            <p:cNvSpPr/>
            <p:nvPr/>
          </p:nvSpPr>
          <p:spPr>
            <a:xfrm>
              <a:off x="266681" y="3378887"/>
              <a:ext cx="685800" cy="342900"/>
            </a:xfrm>
            <a:custGeom>
              <a:avLst/>
              <a:gdLst>
                <a:gd name="connsiteX0" fmla="*/ 654844 w 685800"/>
                <a:gd name="connsiteY0" fmla="*/ 0 h 342900"/>
                <a:gd name="connsiteX1" fmla="*/ 38100 w 685800"/>
                <a:gd name="connsiteY1" fmla="*/ 0 h 342900"/>
                <a:gd name="connsiteX2" fmla="*/ 0 w 685800"/>
                <a:gd name="connsiteY2" fmla="*/ 38100 h 342900"/>
                <a:gd name="connsiteX3" fmla="*/ 0 w 685800"/>
                <a:gd name="connsiteY3" fmla="*/ 247650 h 342900"/>
                <a:gd name="connsiteX4" fmla="*/ 38100 w 685800"/>
                <a:gd name="connsiteY4" fmla="*/ 285750 h 342900"/>
                <a:gd name="connsiteX5" fmla="*/ 178594 w 685800"/>
                <a:gd name="connsiteY5" fmla="*/ 285750 h 342900"/>
                <a:gd name="connsiteX6" fmla="*/ 178594 w 685800"/>
                <a:gd name="connsiteY6" fmla="*/ 342900 h 342900"/>
                <a:gd name="connsiteX7" fmla="*/ 238601 w 685800"/>
                <a:gd name="connsiteY7" fmla="*/ 285750 h 342900"/>
                <a:gd name="connsiteX8" fmla="*/ 303371 w 685800"/>
                <a:gd name="connsiteY8" fmla="*/ 285750 h 342900"/>
                <a:gd name="connsiteX9" fmla="*/ 340519 w 685800"/>
                <a:gd name="connsiteY9" fmla="*/ 342900 h 342900"/>
                <a:gd name="connsiteX10" fmla="*/ 374809 w 685800"/>
                <a:gd name="connsiteY10" fmla="*/ 285750 h 342900"/>
                <a:gd name="connsiteX11" fmla="*/ 442436 w 685800"/>
                <a:gd name="connsiteY11" fmla="*/ 285750 h 342900"/>
                <a:gd name="connsiteX12" fmla="*/ 502444 w 685800"/>
                <a:gd name="connsiteY12" fmla="*/ 342900 h 342900"/>
                <a:gd name="connsiteX13" fmla="*/ 502444 w 685800"/>
                <a:gd name="connsiteY13" fmla="*/ 285750 h 342900"/>
                <a:gd name="connsiteX14" fmla="*/ 654844 w 685800"/>
                <a:gd name="connsiteY14" fmla="*/ 285750 h 342900"/>
                <a:gd name="connsiteX15" fmla="*/ 692944 w 685800"/>
                <a:gd name="connsiteY15" fmla="*/ 247650 h 342900"/>
                <a:gd name="connsiteX16" fmla="*/ 692944 w 685800"/>
                <a:gd name="connsiteY16" fmla="*/ 38100 h 342900"/>
                <a:gd name="connsiteX17" fmla="*/ 654844 w 685800"/>
                <a:gd name="connsiteY17" fmla="*/ 0 h 342900"/>
                <a:gd name="connsiteX18" fmla="*/ 95250 w 685800"/>
                <a:gd name="connsiteY18" fmla="*/ 85725 h 342900"/>
                <a:gd name="connsiteX19" fmla="*/ 540544 w 685800"/>
                <a:gd name="connsiteY19" fmla="*/ 85725 h 342900"/>
                <a:gd name="connsiteX20" fmla="*/ 540544 w 685800"/>
                <a:gd name="connsiteY20" fmla="*/ 104775 h 342900"/>
                <a:gd name="connsiteX21" fmla="*/ 95250 w 685800"/>
                <a:gd name="connsiteY21" fmla="*/ 104775 h 342900"/>
                <a:gd name="connsiteX22" fmla="*/ 445294 w 685800"/>
                <a:gd name="connsiteY22" fmla="*/ 200025 h 342900"/>
                <a:gd name="connsiteX23" fmla="*/ 95250 w 685800"/>
                <a:gd name="connsiteY23" fmla="*/ 200025 h 342900"/>
                <a:gd name="connsiteX24" fmla="*/ 95250 w 685800"/>
                <a:gd name="connsiteY24" fmla="*/ 180975 h 342900"/>
                <a:gd name="connsiteX25" fmla="*/ 445294 w 685800"/>
                <a:gd name="connsiteY25" fmla="*/ 180975 h 342900"/>
                <a:gd name="connsiteX26" fmla="*/ 597694 w 685800"/>
                <a:gd name="connsiteY26" fmla="*/ 152400 h 342900"/>
                <a:gd name="connsiteX27" fmla="*/ 95250 w 685800"/>
                <a:gd name="connsiteY27" fmla="*/ 152400 h 342900"/>
                <a:gd name="connsiteX28" fmla="*/ 95250 w 685800"/>
                <a:gd name="connsiteY28" fmla="*/ 133350 h 342900"/>
                <a:gd name="connsiteX29" fmla="*/ 597694 w 685800"/>
                <a:gd name="connsiteY29" fmla="*/ 133350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85800" h="342900">
                  <a:moveTo>
                    <a:pt x="654844" y="0"/>
                  </a:moveTo>
                  <a:lnTo>
                    <a:pt x="38100" y="0"/>
                  </a:lnTo>
                  <a:cubicBezTo>
                    <a:pt x="17058" y="0"/>
                    <a:pt x="0" y="17058"/>
                    <a:pt x="0" y="38100"/>
                  </a:cubicBezTo>
                  <a:lnTo>
                    <a:pt x="0" y="247650"/>
                  </a:lnTo>
                  <a:cubicBezTo>
                    <a:pt x="0" y="268692"/>
                    <a:pt x="17058" y="285750"/>
                    <a:pt x="38100" y="285750"/>
                  </a:cubicBezTo>
                  <a:lnTo>
                    <a:pt x="178594" y="285750"/>
                  </a:lnTo>
                  <a:lnTo>
                    <a:pt x="178594" y="342900"/>
                  </a:lnTo>
                  <a:lnTo>
                    <a:pt x="238601" y="285750"/>
                  </a:lnTo>
                  <a:lnTo>
                    <a:pt x="303371" y="285750"/>
                  </a:lnTo>
                  <a:lnTo>
                    <a:pt x="340519" y="342900"/>
                  </a:lnTo>
                  <a:lnTo>
                    <a:pt x="374809" y="285750"/>
                  </a:lnTo>
                  <a:lnTo>
                    <a:pt x="442436" y="285750"/>
                  </a:lnTo>
                  <a:lnTo>
                    <a:pt x="502444" y="342900"/>
                  </a:lnTo>
                  <a:lnTo>
                    <a:pt x="502444" y="285750"/>
                  </a:lnTo>
                  <a:lnTo>
                    <a:pt x="654844" y="285750"/>
                  </a:lnTo>
                  <a:cubicBezTo>
                    <a:pt x="675885" y="285750"/>
                    <a:pt x="692944" y="268692"/>
                    <a:pt x="692944" y="247650"/>
                  </a:cubicBezTo>
                  <a:lnTo>
                    <a:pt x="692944" y="38100"/>
                  </a:lnTo>
                  <a:cubicBezTo>
                    <a:pt x="692944" y="17058"/>
                    <a:pt x="675885" y="0"/>
                    <a:pt x="654844" y="0"/>
                  </a:cubicBezTo>
                  <a:close/>
                  <a:moveTo>
                    <a:pt x="95250" y="85725"/>
                  </a:moveTo>
                  <a:lnTo>
                    <a:pt x="540544" y="85725"/>
                  </a:lnTo>
                  <a:lnTo>
                    <a:pt x="540544" y="104775"/>
                  </a:lnTo>
                  <a:lnTo>
                    <a:pt x="95250" y="104775"/>
                  </a:lnTo>
                  <a:close/>
                  <a:moveTo>
                    <a:pt x="445294" y="200025"/>
                  </a:moveTo>
                  <a:lnTo>
                    <a:pt x="95250" y="200025"/>
                  </a:lnTo>
                  <a:lnTo>
                    <a:pt x="95250" y="180975"/>
                  </a:lnTo>
                  <a:lnTo>
                    <a:pt x="445294" y="180975"/>
                  </a:lnTo>
                  <a:close/>
                  <a:moveTo>
                    <a:pt x="597694" y="152400"/>
                  </a:moveTo>
                  <a:lnTo>
                    <a:pt x="95250" y="152400"/>
                  </a:lnTo>
                  <a:lnTo>
                    <a:pt x="95250" y="133350"/>
                  </a:lnTo>
                  <a:lnTo>
                    <a:pt x="597694" y="133350"/>
                  </a:lnTo>
                  <a:close/>
                </a:path>
              </a:pathLst>
            </a:custGeom>
            <a:grpFill/>
            <a:ln w="952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endParaRPr>
            </a:p>
          </p:txBody>
        </p:sp>
      </p:grpSp>
      <p:grpSp>
        <p:nvGrpSpPr>
          <p:cNvPr id="69" name="图形 49" descr="集体讨论"/>
          <p:cNvGrpSpPr/>
          <p:nvPr/>
        </p:nvGrpSpPr>
        <p:grpSpPr>
          <a:xfrm>
            <a:off x="2311118" y="3917293"/>
            <a:ext cx="914400" cy="914400"/>
            <a:chOff x="300000" y="3452687"/>
            <a:chExt cx="914400" cy="914400"/>
          </a:xfrm>
          <a:solidFill>
            <a:schemeClr val="accent1">
              <a:lumMod val="50000"/>
            </a:schemeClr>
          </a:solidFill>
        </p:grpSpPr>
        <p:sp>
          <p:nvSpPr>
            <p:cNvPr id="70" name="任意多边形: 形状 69"/>
            <p:cNvSpPr/>
            <p:nvPr/>
          </p:nvSpPr>
          <p:spPr>
            <a:xfrm>
              <a:off x="704241" y="3824638"/>
              <a:ext cx="104775" cy="28575"/>
            </a:xfrm>
            <a:custGeom>
              <a:avLst/>
              <a:gdLst>
                <a:gd name="connsiteX0" fmla="*/ 98203 w 104775"/>
                <a:gd name="connsiteY0" fmla="*/ 0 h 28575"/>
                <a:gd name="connsiteX1" fmla="*/ 14288 w 104775"/>
                <a:gd name="connsiteY1" fmla="*/ 0 h 28575"/>
                <a:gd name="connsiteX2" fmla="*/ 0 w 104775"/>
                <a:gd name="connsiteY2" fmla="*/ 14288 h 28575"/>
                <a:gd name="connsiteX3" fmla="*/ 14288 w 104775"/>
                <a:gd name="connsiteY3" fmla="*/ 28575 h 28575"/>
                <a:gd name="connsiteX4" fmla="*/ 98203 w 104775"/>
                <a:gd name="connsiteY4" fmla="*/ 28575 h 28575"/>
                <a:gd name="connsiteX5" fmla="*/ 112490 w 104775"/>
                <a:gd name="connsiteY5" fmla="*/ 14288 h 28575"/>
                <a:gd name="connsiteX6" fmla="*/ 98203 w 104775"/>
                <a:gd name="connsiteY6" fmla="*/ 0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775" h="28575">
                  <a:moveTo>
                    <a:pt x="98203" y="0"/>
                  </a:moveTo>
                  <a:lnTo>
                    <a:pt x="14288" y="0"/>
                  </a:lnTo>
                  <a:cubicBezTo>
                    <a:pt x="6397" y="0"/>
                    <a:pt x="0" y="6397"/>
                    <a:pt x="0" y="14288"/>
                  </a:cubicBezTo>
                  <a:cubicBezTo>
                    <a:pt x="0" y="22178"/>
                    <a:pt x="6397" y="28575"/>
                    <a:pt x="14288" y="28575"/>
                  </a:cubicBezTo>
                  <a:lnTo>
                    <a:pt x="98203" y="28575"/>
                  </a:lnTo>
                  <a:cubicBezTo>
                    <a:pt x="106093" y="28575"/>
                    <a:pt x="112490" y="22178"/>
                    <a:pt x="112490" y="14288"/>
                  </a:cubicBezTo>
                  <a:cubicBezTo>
                    <a:pt x="112490" y="6397"/>
                    <a:pt x="106093" y="0"/>
                    <a:pt x="98203" y="0"/>
                  </a:cubicBezTo>
                  <a:close/>
                </a:path>
              </a:pathLst>
            </a:custGeom>
            <a:grpFill/>
            <a:ln w="952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endParaRPr>
            </a:p>
          </p:txBody>
        </p:sp>
        <p:sp>
          <p:nvSpPr>
            <p:cNvPr id="71" name="任意多边形: 形状 70"/>
            <p:cNvSpPr/>
            <p:nvPr/>
          </p:nvSpPr>
          <p:spPr>
            <a:xfrm>
              <a:off x="730054" y="3871787"/>
              <a:ext cx="57150" cy="28575"/>
            </a:xfrm>
            <a:custGeom>
              <a:avLst/>
              <a:gdLst>
                <a:gd name="connsiteX0" fmla="*/ 30385 w 57150"/>
                <a:gd name="connsiteY0" fmla="*/ 28575 h 28575"/>
                <a:gd name="connsiteX1" fmla="*/ 60865 w 57150"/>
                <a:gd name="connsiteY1" fmla="*/ 0 h 28575"/>
                <a:gd name="connsiteX2" fmla="*/ 0 w 57150"/>
                <a:gd name="connsiteY2" fmla="*/ 0 h 28575"/>
                <a:gd name="connsiteX3" fmla="*/ 30385 w 57150"/>
                <a:gd name="connsiteY3" fmla="*/ 28575 h 28575"/>
              </a:gdLst>
              <a:ahLst/>
              <a:cxnLst>
                <a:cxn ang="0">
                  <a:pos x="connsiteX0" y="connsiteY0"/>
                </a:cxn>
                <a:cxn ang="0">
                  <a:pos x="connsiteX1" y="connsiteY1"/>
                </a:cxn>
                <a:cxn ang="0">
                  <a:pos x="connsiteX2" y="connsiteY2"/>
                </a:cxn>
                <a:cxn ang="0">
                  <a:pos x="connsiteX3" y="connsiteY3"/>
                </a:cxn>
              </a:cxnLst>
              <a:rect l="l" t="t" r="r" b="b"/>
              <a:pathLst>
                <a:path w="57150" h="28575">
                  <a:moveTo>
                    <a:pt x="30385" y="28575"/>
                  </a:moveTo>
                  <a:cubicBezTo>
                    <a:pt x="46483" y="28560"/>
                    <a:pt x="59811" y="16064"/>
                    <a:pt x="60865" y="0"/>
                  </a:cubicBezTo>
                  <a:lnTo>
                    <a:pt x="0" y="0"/>
                  </a:lnTo>
                  <a:cubicBezTo>
                    <a:pt x="1005" y="16049"/>
                    <a:pt x="14305" y="28556"/>
                    <a:pt x="30385" y="28575"/>
                  </a:cubicBezTo>
                  <a:close/>
                </a:path>
              </a:pathLst>
            </a:custGeom>
            <a:grpFill/>
            <a:ln w="952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endParaRPr>
            </a:p>
          </p:txBody>
        </p:sp>
        <p:sp>
          <p:nvSpPr>
            <p:cNvPr id="72" name="任意多边形: 形状 71"/>
            <p:cNvSpPr/>
            <p:nvPr/>
          </p:nvSpPr>
          <p:spPr>
            <a:xfrm>
              <a:off x="638709" y="3552128"/>
              <a:ext cx="238125" cy="247650"/>
            </a:xfrm>
            <a:custGeom>
              <a:avLst/>
              <a:gdLst>
                <a:gd name="connsiteX0" fmla="*/ 121729 w 238125"/>
                <a:gd name="connsiteY0" fmla="*/ 0 h 247650"/>
                <a:gd name="connsiteX1" fmla="*/ 121729 w 238125"/>
                <a:gd name="connsiteY1" fmla="*/ 0 h 247650"/>
                <a:gd name="connsiteX2" fmla="*/ 0 w 238125"/>
                <a:gd name="connsiteY2" fmla="*/ 120396 h 247650"/>
                <a:gd name="connsiteX3" fmla="*/ 0 w 238125"/>
                <a:gd name="connsiteY3" fmla="*/ 124587 h 247650"/>
                <a:gd name="connsiteX4" fmla="*/ 8477 w 238125"/>
                <a:gd name="connsiteY4" fmla="*/ 167259 h 247650"/>
                <a:gd name="connsiteX5" fmla="*/ 29623 w 238125"/>
                <a:gd name="connsiteY5" fmla="*/ 201930 h 247650"/>
                <a:gd name="connsiteX6" fmla="*/ 58198 w 238125"/>
                <a:gd name="connsiteY6" fmla="*/ 248222 h 247650"/>
                <a:gd name="connsiteX7" fmla="*/ 66580 w 238125"/>
                <a:gd name="connsiteY7" fmla="*/ 253460 h 247650"/>
                <a:gd name="connsiteX8" fmla="*/ 177070 w 238125"/>
                <a:gd name="connsiteY8" fmla="*/ 253460 h 247650"/>
                <a:gd name="connsiteX9" fmla="*/ 185452 w 238125"/>
                <a:gd name="connsiteY9" fmla="*/ 248222 h 247650"/>
                <a:gd name="connsiteX10" fmla="*/ 214027 w 238125"/>
                <a:gd name="connsiteY10" fmla="*/ 201930 h 247650"/>
                <a:gd name="connsiteX11" fmla="*/ 235077 w 238125"/>
                <a:gd name="connsiteY11" fmla="*/ 167259 h 247650"/>
                <a:gd name="connsiteX12" fmla="*/ 243554 w 238125"/>
                <a:gd name="connsiteY12" fmla="*/ 125063 h 247650"/>
                <a:gd name="connsiteX13" fmla="*/ 243554 w 238125"/>
                <a:gd name="connsiteY13" fmla="*/ 120872 h 247650"/>
                <a:gd name="connsiteX14" fmla="*/ 121729 w 238125"/>
                <a:gd name="connsiteY14" fmla="*/ 0 h 247650"/>
                <a:gd name="connsiteX15" fmla="*/ 215455 w 238125"/>
                <a:gd name="connsiteY15" fmla="*/ 123825 h 247650"/>
                <a:gd name="connsiteX16" fmla="*/ 208788 w 238125"/>
                <a:gd name="connsiteY16" fmla="*/ 156686 h 247650"/>
                <a:gd name="connsiteX17" fmla="*/ 192881 w 238125"/>
                <a:gd name="connsiteY17" fmla="*/ 182404 h 247650"/>
                <a:gd name="connsiteX18" fmla="*/ 165544 w 238125"/>
                <a:gd name="connsiteY18" fmla="*/ 224600 h 247650"/>
                <a:gd name="connsiteX19" fmla="*/ 78010 w 238125"/>
                <a:gd name="connsiteY19" fmla="*/ 224600 h 247650"/>
                <a:gd name="connsiteX20" fmla="*/ 50578 w 238125"/>
                <a:gd name="connsiteY20" fmla="*/ 182404 h 247650"/>
                <a:gd name="connsiteX21" fmla="*/ 34766 w 238125"/>
                <a:gd name="connsiteY21" fmla="*/ 156686 h 247650"/>
                <a:gd name="connsiteX22" fmla="*/ 28099 w 238125"/>
                <a:gd name="connsiteY22" fmla="*/ 123825 h 247650"/>
                <a:gd name="connsiteX23" fmla="*/ 28099 w 238125"/>
                <a:gd name="connsiteY23" fmla="*/ 120396 h 247650"/>
                <a:gd name="connsiteX24" fmla="*/ 121729 w 238125"/>
                <a:gd name="connsiteY24" fmla="*/ 27813 h 247650"/>
                <a:gd name="connsiteX25" fmla="*/ 121729 w 238125"/>
                <a:gd name="connsiteY25" fmla="*/ 27813 h 247650"/>
                <a:gd name="connsiteX26" fmla="*/ 215455 w 238125"/>
                <a:gd name="connsiteY26" fmla="*/ 120396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38125" h="247650">
                  <a:moveTo>
                    <a:pt x="121729" y="0"/>
                  </a:moveTo>
                  <a:lnTo>
                    <a:pt x="121729" y="0"/>
                  </a:lnTo>
                  <a:cubicBezTo>
                    <a:pt x="55207" y="454"/>
                    <a:pt x="1188" y="53882"/>
                    <a:pt x="0" y="120396"/>
                  </a:cubicBezTo>
                  <a:lnTo>
                    <a:pt x="0" y="124587"/>
                  </a:lnTo>
                  <a:cubicBezTo>
                    <a:pt x="323" y="139195"/>
                    <a:pt x="3192" y="153636"/>
                    <a:pt x="8477" y="167259"/>
                  </a:cubicBezTo>
                  <a:cubicBezTo>
                    <a:pt x="13400" y="179985"/>
                    <a:pt x="20562" y="191728"/>
                    <a:pt x="29623" y="201930"/>
                  </a:cubicBezTo>
                  <a:cubicBezTo>
                    <a:pt x="40918" y="216195"/>
                    <a:pt x="50508" y="231731"/>
                    <a:pt x="58198" y="248222"/>
                  </a:cubicBezTo>
                  <a:cubicBezTo>
                    <a:pt x="59796" y="251394"/>
                    <a:pt x="63028" y="253414"/>
                    <a:pt x="66580" y="253460"/>
                  </a:cubicBezTo>
                  <a:lnTo>
                    <a:pt x="177070" y="253460"/>
                  </a:lnTo>
                  <a:cubicBezTo>
                    <a:pt x="180622" y="253414"/>
                    <a:pt x="183853" y="251394"/>
                    <a:pt x="185452" y="248222"/>
                  </a:cubicBezTo>
                  <a:cubicBezTo>
                    <a:pt x="193148" y="231735"/>
                    <a:pt x="202738" y="216199"/>
                    <a:pt x="214027" y="201930"/>
                  </a:cubicBezTo>
                  <a:cubicBezTo>
                    <a:pt x="223030" y="191702"/>
                    <a:pt x="230156" y="179965"/>
                    <a:pt x="235077" y="167259"/>
                  </a:cubicBezTo>
                  <a:cubicBezTo>
                    <a:pt x="240219" y="153760"/>
                    <a:pt x="243084" y="139500"/>
                    <a:pt x="243554" y="125063"/>
                  </a:cubicBezTo>
                  <a:lnTo>
                    <a:pt x="243554" y="120872"/>
                  </a:lnTo>
                  <a:cubicBezTo>
                    <a:pt x="242571" y="54157"/>
                    <a:pt x="188450" y="459"/>
                    <a:pt x="121729" y="0"/>
                  </a:cubicBezTo>
                  <a:close/>
                  <a:moveTo>
                    <a:pt x="215455" y="123825"/>
                  </a:moveTo>
                  <a:cubicBezTo>
                    <a:pt x="215061" y="135071"/>
                    <a:pt x="212808" y="146175"/>
                    <a:pt x="208788" y="156686"/>
                  </a:cubicBezTo>
                  <a:cubicBezTo>
                    <a:pt x="205033" y="166125"/>
                    <a:pt x="199650" y="174829"/>
                    <a:pt x="192881" y="182404"/>
                  </a:cubicBezTo>
                  <a:cubicBezTo>
                    <a:pt x="182180" y="195373"/>
                    <a:pt x="173007" y="209532"/>
                    <a:pt x="165544" y="224600"/>
                  </a:cubicBezTo>
                  <a:lnTo>
                    <a:pt x="78010" y="224600"/>
                  </a:lnTo>
                  <a:cubicBezTo>
                    <a:pt x="70513" y="209530"/>
                    <a:pt x="61309" y="195371"/>
                    <a:pt x="50578" y="182404"/>
                  </a:cubicBezTo>
                  <a:cubicBezTo>
                    <a:pt x="43839" y="174826"/>
                    <a:pt x="38487" y="166121"/>
                    <a:pt x="34766" y="156686"/>
                  </a:cubicBezTo>
                  <a:cubicBezTo>
                    <a:pt x="30747" y="146175"/>
                    <a:pt x="28493" y="135071"/>
                    <a:pt x="28099" y="123825"/>
                  </a:cubicBezTo>
                  <a:lnTo>
                    <a:pt x="28099" y="120396"/>
                  </a:lnTo>
                  <a:cubicBezTo>
                    <a:pt x="28978" y="69225"/>
                    <a:pt x="70552" y="28116"/>
                    <a:pt x="121729" y="27813"/>
                  </a:cubicBezTo>
                  <a:lnTo>
                    <a:pt x="121729" y="27813"/>
                  </a:lnTo>
                  <a:cubicBezTo>
                    <a:pt x="172924" y="28115"/>
                    <a:pt x="214526" y="69210"/>
                    <a:pt x="215455" y="120396"/>
                  </a:cubicBezTo>
                  <a:close/>
                </a:path>
              </a:pathLst>
            </a:custGeom>
            <a:grpFill/>
            <a:ln w="952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endParaRPr>
            </a:p>
          </p:txBody>
        </p:sp>
        <p:sp>
          <p:nvSpPr>
            <p:cNvPr id="73" name="任意多边形: 形状 72"/>
            <p:cNvSpPr/>
            <p:nvPr/>
          </p:nvSpPr>
          <p:spPr>
            <a:xfrm>
              <a:off x="714528" y="3605087"/>
              <a:ext cx="95250" cy="142875"/>
            </a:xfrm>
            <a:custGeom>
              <a:avLst/>
              <a:gdLst>
                <a:gd name="connsiteX0" fmla="*/ 0 w 95250"/>
                <a:gd name="connsiteY0" fmla="*/ 98393 h 142875"/>
                <a:gd name="connsiteX1" fmla="*/ 50387 w 95250"/>
                <a:gd name="connsiteY1" fmla="*/ 0 h 142875"/>
                <a:gd name="connsiteX2" fmla="*/ 50387 w 95250"/>
                <a:gd name="connsiteY2" fmla="*/ 56959 h 142875"/>
                <a:gd name="connsiteX3" fmla="*/ 102679 w 95250"/>
                <a:gd name="connsiteY3" fmla="*/ 46577 h 142875"/>
                <a:gd name="connsiteX4" fmla="*/ 50387 w 95250"/>
                <a:gd name="connsiteY4" fmla="*/ 142875 h 142875"/>
                <a:gd name="connsiteX5" fmla="*/ 50387 w 95250"/>
                <a:gd name="connsiteY5" fmla="*/ 86963 h 142875"/>
                <a:gd name="connsiteX6" fmla="*/ 0 w 95250"/>
                <a:gd name="connsiteY6" fmla="*/ 98393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250" h="142875">
                  <a:moveTo>
                    <a:pt x="0" y="98393"/>
                  </a:moveTo>
                  <a:lnTo>
                    <a:pt x="50387" y="0"/>
                  </a:lnTo>
                  <a:lnTo>
                    <a:pt x="50387" y="56959"/>
                  </a:lnTo>
                  <a:lnTo>
                    <a:pt x="102679" y="46577"/>
                  </a:lnTo>
                  <a:lnTo>
                    <a:pt x="50387" y="142875"/>
                  </a:lnTo>
                  <a:lnTo>
                    <a:pt x="50387" y="86963"/>
                  </a:lnTo>
                  <a:lnTo>
                    <a:pt x="0" y="98393"/>
                  </a:lnTo>
                  <a:close/>
                </a:path>
              </a:pathLst>
            </a:custGeom>
            <a:grpFill/>
            <a:ln w="952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endParaRPr>
            </a:p>
          </p:txBody>
        </p:sp>
        <p:sp>
          <p:nvSpPr>
            <p:cNvPr id="74" name="任意多边形: 形状 73"/>
            <p:cNvSpPr/>
            <p:nvPr/>
          </p:nvSpPr>
          <p:spPr>
            <a:xfrm>
              <a:off x="883692" y="3888456"/>
              <a:ext cx="142875" cy="142875"/>
            </a:xfrm>
            <a:custGeom>
              <a:avLst/>
              <a:gdLst>
                <a:gd name="connsiteX0" fmla="*/ 148209 w 142875"/>
                <a:gd name="connsiteY0" fmla="*/ 74104 h 142875"/>
                <a:gd name="connsiteX1" fmla="*/ 74104 w 142875"/>
                <a:gd name="connsiteY1" fmla="*/ 148209 h 142875"/>
                <a:gd name="connsiteX2" fmla="*/ 0 w 142875"/>
                <a:gd name="connsiteY2" fmla="*/ 74104 h 142875"/>
                <a:gd name="connsiteX3" fmla="*/ 74104 w 142875"/>
                <a:gd name="connsiteY3" fmla="*/ 0 h 142875"/>
                <a:gd name="connsiteX4" fmla="*/ 148209 w 142875"/>
                <a:gd name="connsiteY4" fmla="*/ 74104 h 142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75" h="142875">
                  <a:moveTo>
                    <a:pt x="148209" y="74104"/>
                  </a:moveTo>
                  <a:cubicBezTo>
                    <a:pt x="148209" y="115031"/>
                    <a:pt x="115031" y="148209"/>
                    <a:pt x="74104" y="148209"/>
                  </a:cubicBezTo>
                  <a:cubicBezTo>
                    <a:pt x="33178" y="148209"/>
                    <a:pt x="0" y="115031"/>
                    <a:pt x="0" y="74104"/>
                  </a:cubicBezTo>
                  <a:cubicBezTo>
                    <a:pt x="0" y="33178"/>
                    <a:pt x="33178" y="0"/>
                    <a:pt x="74104" y="0"/>
                  </a:cubicBezTo>
                  <a:cubicBezTo>
                    <a:pt x="115031" y="0"/>
                    <a:pt x="148209" y="33178"/>
                    <a:pt x="148209" y="74104"/>
                  </a:cubicBezTo>
                  <a:close/>
                </a:path>
              </a:pathLst>
            </a:custGeom>
            <a:grpFill/>
            <a:ln w="952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endParaRPr>
            </a:p>
          </p:txBody>
        </p:sp>
        <p:sp>
          <p:nvSpPr>
            <p:cNvPr id="75" name="任意多边形: 形状 74"/>
            <p:cNvSpPr/>
            <p:nvPr/>
          </p:nvSpPr>
          <p:spPr>
            <a:xfrm>
              <a:off x="488405" y="3888456"/>
              <a:ext cx="142875" cy="142875"/>
            </a:xfrm>
            <a:custGeom>
              <a:avLst/>
              <a:gdLst>
                <a:gd name="connsiteX0" fmla="*/ 148209 w 142875"/>
                <a:gd name="connsiteY0" fmla="*/ 74104 h 142875"/>
                <a:gd name="connsiteX1" fmla="*/ 74104 w 142875"/>
                <a:gd name="connsiteY1" fmla="*/ 148209 h 142875"/>
                <a:gd name="connsiteX2" fmla="*/ 0 w 142875"/>
                <a:gd name="connsiteY2" fmla="*/ 74104 h 142875"/>
                <a:gd name="connsiteX3" fmla="*/ 74104 w 142875"/>
                <a:gd name="connsiteY3" fmla="*/ 0 h 142875"/>
                <a:gd name="connsiteX4" fmla="*/ 148209 w 142875"/>
                <a:gd name="connsiteY4" fmla="*/ 74104 h 142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75" h="142875">
                  <a:moveTo>
                    <a:pt x="148209" y="74104"/>
                  </a:moveTo>
                  <a:cubicBezTo>
                    <a:pt x="148209" y="115031"/>
                    <a:pt x="115031" y="148209"/>
                    <a:pt x="74104" y="148209"/>
                  </a:cubicBezTo>
                  <a:cubicBezTo>
                    <a:pt x="33178" y="148209"/>
                    <a:pt x="0" y="115031"/>
                    <a:pt x="0" y="74104"/>
                  </a:cubicBezTo>
                  <a:cubicBezTo>
                    <a:pt x="0" y="33178"/>
                    <a:pt x="33178" y="0"/>
                    <a:pt x="74104" y="0"/>
                  </a:cubicBezTo>
                  <a:cubicBezTo>
                    <a:pt x="115031" y="0"/>
                    <a:pt x="148209" y="33178"/>
                    <a:pt x="148209" y="74104"/>
                  </a:cubicBezTo>
                  <a:close/>
                </a:path>
              </a:pathLst>
            </a:custGeom>
            <a:grpFill/>
            <a:ln w="952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endParaRPr>
            </a:p>
          </p:txBody>
        </p:sp>
        <p:sp>
          <p:nvSpPr>
            <p:cNvPr id="76" name="任意多边形: 形状 75"/>
            <p:cNvSpPr/>
            <p:nvPr/>
          </p:nvSpPr>
          <p:spPr>
            <a:xfrm>
              <a:off x="837400" y="4056762"/>
              <a:ext cx="266700" cy="142875"/>
            </a:xfrm>
            <a:custGeom>
              <a:avLst/>
              <a:gdLst>
                <a:gd name="connsiteX0" fmla="*/ 253746 w 266700"/>
                <a:gd name="connsiteY0" fmla="*/ 44101 h 142875"/>
                <a:gd name="connsiteX1" fmla="*/ 181356 w 266700"/>
                <a:gd name="connsiteY1" fmla="*/ 9525 h 142875"/>
                <a:gd name="connsiteX2" fmla="*/ 120396 w 266700"/>
                <a:gd name="connsiteY2" fmla="*/ 0 h 142875"/>
                <a:gd name="connsiteX3" fmla="*/ 59436 w 266700"/>
                <a:gd name="connsiteY3" fmla="*/ 9525 h 142875"/>
                <a:gd name="connsiteX4" fmla="*/ 3429 w 266700"/>
                <a:gd name="connsiteY4" fmla="*/ 33529 h 142875"/>
                <a:gd name="connsiteX5" fmla="*/ 0 w 266700"/>
                <a:gd name="connsiteY5" fmla="*/ 37434 h 142875"/>
                <a:gd name="connsiteX6" fmla="*/ 76200 w 266700"/>
                <a:gd name="connsiteY6" fmla="*/ 75534 h 142875"/>
                <a:gd name="connsiteX7" fmla="*/ 104108 w 266700"/>
                <a:gd name="connsiteY7" fmla="*/ 131446 h 142875"/>
                <a:gd name="connsiteX8" fmla="*/ 104108 w 266700"/>
                <a:gd name="connsiteY8" fmla="*/ 148400 h 142875"/>
                <a:gd name="connsiteX9" fmla="*/ 268605 w 266700"/>
                <a:gd name="connsiteY9" fmla="*/ 148400 h 142875"/>
                <a:gd name="connsiteX10" fmla="*/ 268605 w 266700"/>
                <a:gd name="connsiteY10" fmla="*/ 73819 h 142875"/>
                <a:gd name="connsiteX11" fmla="*/ 253746 w 266700"/>
                <a:gd name="connsiteY11" fmla="*/ 44101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6700" h="142875">
                  <a:moveTo>
                    <a:pt x="253746" y="44101"/>
                  </a:moveTo>
                  <a:cubicBezTo>
                    <a:pt x="232401" y="27476"/>
                    <a:pt x="207702" y="15681"/>
                    <a:pt x="181356" y="9525"/>
                  </a:cubicBezTo>
                  <a:cubicBezTo>
                    <a:pt x="161530" y="3742"/>
                    <a:pt x="141041" y="541"/>
                    <a:pt x="120396" y="0"/>
                  </a:cubicBezTo>
                  <a:cubicBezTo>
                    <a:pt x="99702" y="-45"/>
                    <a:pt x="79130" y="3169"/>
                    <a:pt x="59436" y="9525"/>
                  </a:cubicBezTo>
                  <a:cubicBezTo>
                    <a:pt x="39707" y="14783"/>
                    <a:pt x="20843" y="22868"/>
                    <a:pt x="3429" y="33529"/>
                  </a:cubicBezTo>
                  <a:cubicBezTo>
                    <a:pt x="2286" y="34862"/>
                    <a:pt x="1238" y="36196"/>
                    <a:pt x="0" y="37434"/>
                  </a:cubicBezTo>
                  <a:cubicBezTo>
                    <a:pt x="27701" y="44889"/>
                    <a:pt x="53615" y="57847"/>
                    <a:pt x="76200" y="75534"/>
                  </a:cubicBezTo>
                  <a:cubicBezTo>
                    <a:pt x="94021" y="88541"/>
                    <a:pt x="104425" y="109385"/>
                    <a:pt x="104108" y="131446"/>
                  </a:cubicBezTo>
                  <a:lnTo>
                    <a:pt x="104108" y="148400"/>
                  </a:lnTo>
                  <a:lnTo>
                    <a:pt x="268605" y="148400"/>
                  </a:lnTo>
                  <a:lnTo>
                    <a:pt x="268605" y="73819"/>
                  </a:lnTo>
                  <a:cubicBezTo>
                    <a:pt x="268892" y="62061"/>
                    <a:pt x="263324" y="50927"/>
                    <a:pt x="253746" y="44101"/>
                  </a:cubicBezTo>
                  <a:close/>
                </a:path>
              </a:pathLst>
            </a:custGeom>
            <a:grpFill/>
            <a:ln w="952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endParaRPr>
            </a:p>
          </p:txBody>
        </p:sp>
        <p:sp>
          <p:nvSpPr>
            <p:cNvPr id="77" name="任意多边形: 形状 76"/>
            <p:cNvSpPr/>
            <p:nvPr/>
          </p:nvSpPr>
          <p:spPr>
            <a:xfrm>
              <a:off x="414300" y="4056762"/>
              <a:ext cx="266700" cy="142875"/>
            </a:xfrm>
            <a:custGeom>
              <a:avLst/>
              <a:gdLst>
                <a:gd name="connsiteX0" fmla="*/ 164687 w 266700"/>
                <a:gd name="connsiteY0" fmla="*/ 131445 h 142875"/>
                <a:gd name="connsiteX1" fmla="*/ 191357 w 266700"/>
                <a:gd name="connsiteY1" fmla="*/ 76486 h 142875"/>
                <a:gd name="connsiteX2" fmla="*/ 192500 w 266700"/>
                <a:gd name="connsiteY2" fmla="*/ 75534 h 142875"/>
                <a:gd name="connsiteX3" fmla="*/ 193739 w 266700"/>
                <a:gd name="connsiteY3" fmla="*/ 74676 h 142875"/>
                <a:gd name="connsiteX4" fmla="*/ 268605 w 266700"/>
                <a:gd name="connsiteY4" fmla="*/ 37529 h 142875"/>
                <a:gd name="connsiteX5" fmla="*/ 263176 w 266700"/>
                <a:gd name="connsiteY5" fmla="*/ 31338 h 142875"/>
                <a:gd name="connsiteX6" fmla="*/ 209550 w 266700"/>
                <a:gd name="connsiteY6" fmla="*/ 9525 h 142875"/>
                <a:gd name="connsiteX7" fmla="*/ 148590 w 266700"/>
                <a:gd name="connsiteY7" fmla="*/ 0 h 142875"/>
                <a:gd name="connsiteX8" fmla="*/ 87630 w 266700"/>
                <a:gd name="connsiteY8" fmla="*/ 9525 h 142875"/>
                <a:gd name="connsiteX9" fmla="*/ 15240 w 266700"/>
                <a:gd name="connsiteY9" fmla="*/ 44101 h 142875"/>
                <a:gd name="connsiteX10" fmla="*/ 0 w 266700"/>
                <a:gd name="connsiteY10" fmla="*/ 73819 h 142875"/>
                <a:gd name="connsiteX11" fmla="*/ 0 w 266700"/>
                <a:gd name="connsiteY11" fmla="*/ 148400 h 142875"/>
                <a:gd name="connsiteX12" fmla="*/ 164687 w 266700"/>
                <a:gd name="connsiteY12" fmla="*/ 148400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6700" h="142875">
                  <a:moveTo>
                    <a:pt x="164687" y="131445"/>
                  </a:moveTo>
                  <a:cubicBezTo>
                    <a:pt x="164708" y="110012"/>
                    <a:pt x="174533" y="89766"/>
                    <a:pt x="191357" y="76486"/>
                  </a:cubicBezTo>
                  <a:lnTo>
                    <a:pt x="192500" y="75534"/>
                  </a:lnTo>
                  <a:lnTo>
                    <a:pt x="193739" y="74676"/>
                  </a:lnTo>
                  <a:cubicBezTo>
                    <a:pt x="216581" y="58427"/>
                    <a:pt x="241848" y="45890"/>
                    <a:pt x="268605" y="37529"/>
                  </a:cubicBezTo>
                  <a:cubicBezTo>
                    <a:pt x="266700" y="35529"/>
                    <a:pt x="264986" y="33433"/>
                    <a:pt x="263176" y="31338"/>
                  </a:cubicBezTo>
                  <a:cubicBezTo>
                    <a:pt x="246437" y="21538"/>
                    <a:pt x="228377" y="14193"/>
                    <a:pt x="209550" y="9525"/>
                  </a:cubicBezTo>
                  <a:cubicBezTo>
                    <a:pt x="189726" y="3734"/>
                    <a:pt x="169235" y="532"/>
                    <a:pt x="148590" y="0"/>
                  </a:cubicBezTo>
                  <a:cubicBezTo>
                    <a:pt x="127896" y="-39"/>
                    <a:pt x="107326" y="3176"/>
                    <a:pt x="87630" y="9525"/>
                  </a:cubicBezTo>
                  <a:cubicBezTo>
                    <a:pt x="61651" y="16693"/>
                    <a:pt x="37144" y="28399"/>
                    <a:pt x="15240" y="44101"/>
                  </a:cubicBezTo>
                  <a:cubicBezTo>
                    <a:pt x="5858" y="51134"/>
                    <a:pt x="236" y="62096"/>
                    <a:pt x="0" y="73819"/>
                  </a:cubicBezTo>
                  <a:lnTo>
                    <a:pt x="0" y="148400"/>
                  </a:lnTo>
                  <a:lnTo>
                    <a:pt x="164687" y="148400"/>
                  </a:lnTo>
                  <a:close/>
                </a:path>
              </a:pathLst>
            </a:custGeom>
            <a:grpFill/>
            <a:ln w="952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endParaRPr>
            </a:p>
          </p:txBody>
        </p:sp>
        <p:sp>
          <p:nvSpPr>
            <p:cNvPr id="78" name="任意多边形: 形状 77"/>
            <p:cNvSpPr/>
            <p:nvPr/>
          </p:nvSpPr>
          <p:spPr>
            <a:xfrm>
              <a:off x="611944" y="4114482"/>
              <a:ext cx="295275" cy="142875"/>
            </a:xfrm>
            <a:custGeom>
              <a:avLst/>
              <a:gdLst>
                <a:gd name="connsiteX0" fmla="*/ 0 w 295275"/>
                <a:gd name="connsiteY0" fmla="*/ 147830 h 142875"/>
                <a:gd name="connsiteX1" fmla="*/ 0 w 295275"/>
                <a:gd name="connsiteY1" fmla="*/ 73725 h 142875"/>
                <a:gd name="connsiteX2" fmla="*/ 14859 w 295275"/>
                <a:gd name="connsiteY2" fmla="*/ 44102 h 142875"/>
                <a:gd name="connsiteX3" fmla="*/ 87249 w 295275"/>
                <a:gd name="connsiteY3" fmla="*/ 9527 h 142875"/>
                <a:gd name="connsiteX4" fmla="*/ 148209 w 295275"/>
                <a:gd name="connsiteY4" fmla="*/ 2 h 142875"/>
                <a:gd name="connsiteX5" fmla="*/ 209169 w 295275"/>
                <a:gd name="connsiteY5" fmla="*/ 9527 h 142875"/>
                <a:gd name="connsiteX6" fmla="*/ 281654 w 295275"/>
                <a:gd name="connsiteY6" fmla="*/ 44102 h 142875"/>
                <a:gd name="connsiteX7" fmla="*/ 296418 w 295275"/>
                <a:gd name="connsiteY7" fmla="*/ 73725 h 142875"/>
                <a:gd name="connsiteX8" fmla="*/ 296418 w 295275"/>
                <a:gd name="connsiteY8" fmla="*/ 147830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5275" h="142875">
                  <a:moveTo>
                    <a:pt x="0" y="147830"/>
                  </a:moveTo>
                  <a:lnTo>
                    <a:pt x="0" y="73725"/>
                  </a:lnTo>
                  <a:cubicBezTo>
                    <a:pt x="45" y="62069"/>
                    <a:pt x="5544" y="51107"/>
                    <a:pt x="14859" y="44102"/>
                  </a:cubicBezTo>
                  <a:cubicBezTo>
                    <a:pt x="36723" y="28334"/>
                    <a:pt x="61243" y="16622"/>
                    <a:pt x="87249" y="9527"/>
                  </a:cubicBezTo>
                  <a:cubicBezTo>
                    <a:pt x="106934" y="3133"/>
                    <a:pt x="127512" y="-82"/>
                    <a:pt x="148209" y="2"/>
                  </a:cubicBezTo>
                  <a:cubicBezTo>
                    <a:pt x="168859" y="486"/>
                    <a:pt x="189355" y="3690"/>
                    <a:pt x="209169" y="9527"/>
                  </a:cubicBezTo>
                  <a:cubicBezTo>
                    <a:pt x="235567" y="15619"/>
                    <a:pt x="260308" y="27421"/>
                    <a:pt x="281654" y="44102"/>
                  </a:cubicBezTo>
                  <a:cubicBezTo>
                    <a:pt x="291195" y="50908"/>
                    <a:pt x="296728" y="62010"/>
                    <a:pt x="296418" y="73725"/>
                  </a:cubicBezTo>
                  <a:lnTo>
                    <a:pt x="296418" y="147830"/>
                  </a:lnTo>
                  <a:close/>
                </a:path>
              </a:pathLst>
            </a:custGeom>
            <a:grpFill/>
            <a:ln w="952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endParaRPr>
            </a:p>
          </p:txBody>
        </p:sp>
        <p:sp>
          <p:nvSpPr>
            <p:cNvPr id="79" name="任意多边形: 形状 78"/>
            <p:cNvSpPr/>
            <p:nvPr/>
          </p:nvSpPr>
          <p:spPr>
            <a:xfrm>
              <a:off x="686048" y="3946082"/>
              <a:ext cx="142875" cy="142875"/>
            </a:xfrm>
            <a:custGeom>
              <a:avLst/>
              <a:gdLst>
                <a:gd name="connsiteX0" fmla="*/ 148209 w 142875"/>
                <a:gd name="connsiteY0" fmla="*/ 74105 h 142875"/>
                <a:gd name="connsiteX1" fmla="*/ 74105 w 142875"/>
                <a:gd name="connsiteY1" fmla="*/ 148209 h 142875"/>
                <a:gd name="connsiteX2" fmla="*/ 0 w 142875"/>
                <a:gd name="connsiteY2" fmla="*/ 74105 h 142875"/>
                <a:gd name="connsiteX3" fmla="*/ 74105 w 142875"/>
                <a:gd name="connsiteY3" fmla="*/ 0 h 142875"/>
                <a:gd name="connsiteX4" fmla="*/ 148209 w 142875"/>
                <a:gd name="connsiteY4" fmla="*/ 74105 h 142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75" h="142875">
                  <a:moveTo>
                    <a:pt x="148209" y="74105"/>
                  </a:moveTo>
                  <a:cubicBezTo>
                    <a:pt x="148209" y="115031"/>
                    <a:pt x="115031" y="148209"/>
                    <a:pt x="74105" y="148209"/>
                  </a:cubicBezTo>
                  <a:cubicBezTo>
                    <a:pt x="33178" y="148209"/>
                    <a:pt x="0" y="115031"/>
                    <a:pt x="0" y="74105"/>
                  </a:cubicBezTo>
                  <a:cubicBezTo>
                    <a:pt x="0" y="33178"/>
                    <a:pt x="33178" y="0"/>
                    <a:pt x="74105" y="0"/>
                  </a:cubicBezTo>
                  <a:cubicBezTo>
                    <a:pt x="115031" y="0"/>
                    <a:pt x="148209" y="33178"/>
                    <a:pt x="148209" y="74105"/>
                  </a:cubicBezTo>
                  <a:close/>
                </a:path>
              </a:pathLst>
            </a:custGeom>
            <a:grpFill/>
            <a:ln w="952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endParaRPr>
            </a:p>
          </p:txBody>
        </p:sp>
      </p:grpSp>
      <p:sp>
        <p:nvSpPr>
          <p:cNvPr id="47" name="文本框 46"/>
          <p:cNvSpPr txBox="1"/>
          <p:nvPr/>
        </p:nvSpPr>
        <p:spPr>
          <a:xfrm>
            <a:off x="7760336" y="4779023"/>
            <a:ext cx="1920240" cy="460375"/>
          </a:xfrm>
          <a:prstGeom prst="rect">
            <a:avLst/>
          </a:prstGeom>
          <a:noFill/>
        </p:spPr>
        <p:txBody>
          <a:bodyPr wrap="none" lIns="0" rtlCol="0">
            <a:spAutoFit/>
          </a:bodyPr>
          <a:lstStyle/>
          <a:p>
            <a:pPr algn="ctr"/>
            <a:r>
              <a:rPr lang="zh-CN" altLang="en-US" sz="2400" b="1" dirty="0">
                <a:solidFill>
                  <a:schemeClr val="accent1">
                    <a:lumMod val="50000"/>
                  </a:schemeClr>
                </a:solidFill>
                <a:latin typeface="微软雅黑" panose="020B0503020204020204" pitchFamily="34" charset="-122"/>
                <a:ea typeface="微软雅黑" panose="020B0503020204020204" pitchFamily="34" charset="-122"/>
              </a:rPr>
              <a:t>实施法律要求</a:t>
            </a:r>
          </a:p>
        </p:txBody>
      </p:sp>
      <p:pic>
        <p:nvPicPr>
          <p:cNvPr id="3" name="图形 2" descr="书籍 纯色填充"/>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331389" y="3888324"/>
            <a:ext cx="914400" cy="914400"/>
          </a:xfrm>
          <a:prstGeom prst="rect">
            <a:avLst/>
          </a:prstGeom>
        </p:spPr>
      </p:pic>
      <p:pic>
        <p:nvPicPr>
          <p:cNvPr id="4" name="页码2">
            <a:hlinkClick r:id="" action="ppaction://media"/>
            <a:extLst>
              <a:ext uri="{FF2B5EF4-FFF2-40B4-BE49-F238E27FC236}">
                <a16:creationId xmlns:a16="http://schemas.microsoft.com/office/drawing/2014/main" id="{83DD2D55-F03F-2CD8-C70A-EF6B0B57ACE4}"/>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458909" y="6056679"/>
            <a:ext cx="487363" cy="487363"/>
          </a:xfrm>
          <a:prstGeom prst="rect">
            <a:avLst/>
          </a:prstGeom>
        </p:spPr>
      </p:pic>
    </p:spTree>
    <p:custDataLst>
      <p:tags r:id="rId1"/>
    </p:custDataLst>
  </p:cSld>
  <p:clrMapOvr>
    <a:masterClrMapping/>
  </p:clrMapOvr>
  <p:transition advTm="840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29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1277" objId="4"/>
        <p14:stopEvt time="8322" objId="4"/>
      </p14:showEvtLst>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288236" y="1114642"/>
            <a:ext cx="11737188" cy="3231654"/>
          </a:xfrm>
          <a:prstGeom prst="rect">
            <a:avLst/>
          </a:prstGeom>
          <a:noFill/>
        </p:spPr>
        <p:txBody>
          <a:bodyPr wrap="square" rtlCol="0">
            <a:spAutoFit/>
          </a:bodyPr>
          <a:lstStyle/>
          <a:p>
            <a:pPr>
              <a:lnSpc>
                <a:spcPct val="150000"/>
              </a:lnSpc>
            </a:pPr>
            <a:r>
              <a:rPr lang="zh-CN" altLang="en-US" sz="2400" dirty="0">
                <a:solidFill>
                  <a:srgbClr val="013471"/>
                </a:solidFill>
                <a:latin typeface="思源黑体 CN Bold" panose="020B0800000000000000" pitchFamily="34" charset="-122"/>
                <a:ea typeface="思源黑体 CN Bold" panose="020B0800000000000000" pitchFamily="34" charset="-122"/>
              </a:rPr>
              <a:t>商品必要空间系数（用</a:t>
            </a:r>
            <a:r>
              <a:rPr lang="en-US" altLang="zh-CN" sz="2400" dirty="0">
                <a:solidFill>
                  <a:srgbClr val="013471"/>
                </a:solidFill>
                <a:latin typeface="思源黑体 CN Bold" panose="020B0800000000000000" pitchFamily="34" charset="-122"/>
                <a:ea typeface="思源黑体 CN Bold" panose="020B0800000000000000" pitchFamily="34" charset="-122"/>
              </a:rPr>
              <a:t>k</a:t>
            </a:r>
            <a:r>
              <a:rPr lang="zh-CN" altLang="en-US" sz="2400" dirty="0">
                <a:solidFill>
                  <a:srgbClr val="013471"/>
                </a:solidFill>
                <a:latin typeface="思源黑体 CN Bold" panose="020B0800000000000000" pitchFamily="34" charset="-122"/>
                <a:ea typeface="思源黑体 CN Bold" panose="020B0800000000000000" pitchFamily="34" charset="-122"/>
              </a:rPr>
              <a:t>表示，见</a:t>
            </a:r>
            <a:r>
              <a:rPr lang="en-US" altLang="zh-CN" sz="2400" dirty="0">
                <a:solidFill>
                  <a:srgbClr val="013471"/>
                </a:solidFill>
                <a:latin typeface="思源黑体 CN Bold" panose="020B0800000000000000" pitchFamily="34" charset="-122"/>
                <a:ea typeface="思源黑体 CN Bold" panose="020B0800000000000000" pitchFamily="34" charset="-122"/>
              </a:rPr>
              <a:t>3.8</a:t>
            </a:r>
            <a:r>
              <a:rPr lang="zh-CN" altLang="en-US" sz="2400" dirty="0">
                <a:solidFill>
                  <a:srgbClr val="013471"/>
                </a:solidFill>
                <a:latin typeface="思源黑体 CN Bold" panose="020B0800000000000000" pitchFamily="34" charset="-122"/>
                <a:ea typeface="思源黑体 CN Bold" panose="020B0800000000000000" pitchFamily="34" charset="-122"/>
              </a:rPr>
              <a:t>）</a:t>
            </a:r>
            <a:endParaRPr lang="en-US" altLang="zh-CN" sz="2400" dirty="0">
              <a:solidFill>
                <a:schemeClr val="accent1"/>
              </a:solidFill>
              <a:latin typeface="思源黑体 CN Bold" panose="020B0800000000000000" pitchFamily="34" charset="-122"/>
              <a:ea typeface="思源黑体 CN Bold" panose="020B0800000000000000" pitchFamily="34" charset="-122"/>
            </a:endParaRPr>
          </a:p>
          <a:p>
            <a:pPr indent="0" fontAlgn="auto">
              <a:lnSpc>
                <a:spcPct val="150000"/>
              </a:lnSpc>
            </a:pPr>
            <a:r>
              <a:rPr lang="zh-CN" altLang="en-US" sz="2400" dirty="0">
                <a:solidFill>
                  <a:srgbClr val="013471"/>
                </a:solidFill>
                <a:latin typeface="思源黑体 CN Bold" panose="020B0800000000000000" pitchFamily="34" charset="-122"/>
                <a:ea typeface="思源黑体 CN Bold" panose="020B0800000000000000" pitchFamily="34" charset="-122"/>
              </a:rPr>
              <a:t>用于保护食品或化妆品所需空间量度的</a:t>
            </a:r>
            <a:r>
              <a:rPr lang="zh-CN" altLang="en-US" sz="2400" u="sng" dirty="0">
                <a:solidFill>
                  <a:srgbClr val="C00000"/>
                </a:solidFill>
                <a:latin typeface="思源黑体 CN Bold" panose="020B0800000000000000" pitchFamily="34" charset="-122"/>
                <a:ea typeface="思源黑体 CN Bold" panose="020B0800000000000000" pitchFamily="34" charset="-122"/>
              </a:rPr>
              <a:t>校正因子</a:t>
            </a:r>
            <a:r>
              <a:rPr lang="zh-CN" altLang="en-US" sz="2400" dirty="0">
                <a:solidFill>
                  <a:srgbClr val="013471"/>
                </a:solidFill>
                <a:latin typeface="思源黑体 CN Bold" panose="020B0800000000000000" pitchFamily="34" charset="-122"/>
                <a:ea typeface="思源黑体 CN Bold" panose="020B0800000000000000" pitchFamily="34" charset="-122"/>
              </a:rPr>
              <a:t>。</a:t>
            </a:r>
          </a:p>
          <a:p>
            <a:pPr marL="342900" indent="-342900">
              <a:lnSpc>
                <a:spcPct val="150000"/>
              </a:lnSpc>
              <a:buClr>
                <a:srgbClr val="C00000"/>
              </a:buClr>
              <a:buFont typeface="Arial" panose="020B0604020202020204" pitchFamily="34" charset="0"/>
              <a:buChar char="•"/>
            </a:pPr>
            <a:r>
              <a:rPr lang="zh-CN" altLang="en-US" sz="2200" b="1" dirty="0">
                <a:latin typeface="宋体" panose="02010600030101010101" pitchFamily="2" charset="-122"/>
                <a:ea typeface="宋体" panose="02010600030101010101" pitchFamily="2" charset="-122"/>
              </a:rPr>
              <a:t>考虑到食品和化妆品的形状、形态（液态或固态）、密度不同，需要的空间大小不同；同时，包装需要实现保护产品、方便携带等功能，因此在标准中对每类产品设置了合理的商品必要空间系数。</a:t>
            </a:r>
            <a:endParaRPr lang="en-US" altLang="zh-CN" sz="2200" b="1" dirty="0">
              <a:latin typeface="宋体" panose="02010600030101010101" pitchFamily="2" charset="-122"/>
              <a:ea typeface="宋体" panose="02010600030101010101" pitchFamily="2" charset="-122"/>
            </a:endParaRPr>
          </a:p>
          <a:p>
            <a:pPr marL="342900" indent="-342900">
              <a:lnSpc>
                <a:spcPct val="150000"/>
              </a:lnSpc>
              <a:buClr>
                <a:srgbClr val="C00000"/>
              </a:buClr>
              <a:buFont typeface="Arial" panose="020B0604020202020204" pitchFamily="34" charset="0"/>
              <a:buChar char="•"/>
            </a:pPr>
            <a:r>
              <a:rPr lang="zh-CN" altLang="en-US" sz="2200" b="1" dirty="0">
                <a:latin typeface="宋体" panose="02010600030101010101" pitchFamily="2" charset="-122"/>
                <a:ea typeface="宋体" panose="02010600030101010101" pitchFamily="2" charset="-122"/>
              </a:rPr>
              <a:t>必要空间系数是包装空隙的核心指标，反映了包装紧凑程度，数值越小表示包装空隙越小</a:t>
            </a:r>
            <a:r>
              <a:rPr lang="zh-CN" altLang="en-US" sz="2200" dirty="0">
                <a:latin typeface="宋体" panose="02010600030101010101" pitchFamily="2" charset="-122"/>
                <a:ea typeface="宋体" panose="02010600030101010101" pitchFamily="2" charset="-122"/>
              </a:rPr>
              <a:t>。</a:t>
            </a:r>
          </a:p>
        </p:txBody>
      </p:sp>
      <p:pic>
        <p:nvPicPr>
          <p:cNvPr id="3" name="图片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8473" y="4628224"/>
            <a:ext cx="2528469" cy="1946659"/>
          </a:xfrm>
          <a:prstGeom prst="rect">
            <a:avLst/>
          </a:prstGeom>
        </p:spPr>
      </p:pic>
      <p:pic>
        <p:nvPicPr>
          <p:cNvPr id="9" name="图片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15004" y="4639545"/>
            <a:ext cx="2136982" cy="1966815"/>
          </a:xfrm>
          <a:prstGeom prst="rect">
            <a:avLst/>
          </a:prstGeom>
        </p:spPr>
      </p:pic>
      <p:pic>
        <p:nvPicPr>
          <p:cNvPr id="10" name="图片 9">
            <a:hlinkClick r:id="" action="ppaction://hlinkshowjump?jump=previousslide"/>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636938" y="4477207"/>
            <a:ext cx="2160428" cy="2006112"/>
          </a:xfrm>
          <a:prstGeom prst="rect">
            <a:avLst/>
          </a:prstGeom>
        </p:spPr>
      </p:pic>
      <p:pic>
        <p:nvPicPr>
          <p:cNvPr id="11" name="矩形 3"/>
          <p:cNvPicPr>
            <a:picLocks noChangeArrowheads="1"/>
          </p:cNvPicPr>
          <p:nvPr/>
        </p:nvPicPr>
        <p:blipFill>
          <a:blip r:embed="rId8" cstate="print"/>
          <a:srcRect/>
          <a:stretch>
            <a:fillRect/>
          </a:stretch>
        </p:blipFill>
        <p:spPr bwMode="auto">
          <a:xfrm>
            <a:off x="0" y="0"/>
            <a:ext cx="12192000" cy="1058779"/>
          </a:xfrm>
          <a:prstGeom prst="rect">
            <a:avLst/>
          </a:prstGeom>
          <a:noFill/>
          <a:ln w="9525">
            <a:noFill/>
            <a:miter lim="800000"/>
            <a:headEnd/>
            <a:tailEnd/>
          </a:ln>
        </p:spPr>
      </p:pic>
      <p:sp>
        <p:nvSpPr>
          <p:cNvPr id="12" name="标题 1"/>
          <p:cNvSpPr>
            <a:spLocks noGrp="1"/>
          </p:cNvSpPr>
          <p:nvPr>
            <p:ph type="title"/>
          </p:nvPr>
        </p:nvSpPr>
        <p:spPr>
          <a:xfrm>
            <a:off x="688138" y="153759"/>
            <a:ext cx="10354417" cy="712759"/>
          </a:xfrm>
        </p:spPr>
        <p:txBody>
          <a:bodyPr>
            <a:noAutofit/>
          </a:bodyPr>
          <a:lstStyle/>
          <a:p>
            <a:br>
              <a:rPr lang="zh-CN" altLang="en-US" sz="3200" dirty="0">
                <a:solidFill>
                  <a:schemeClr val="bg1"/>
                </a:solidFill>
                <a:latin typeface="黑体" panose="02010609060101010101" charset="-122"/>
                <a:ea typeface="黑体" panose="02010609060101010101" charset="-122"/>
              </a:rPr>
            </a:br>
            <a:r>
              <a:rPr lang="zh-CN" altLang="en-US" sz="3200" dirty="0">
                <a:solidFill>
                  <a:schemeClr val="bg1"/>
                </a:solidFill>
                <a:latin typeface="黑体" panose="02010609060101010101" charset="-122"/>
                <a:ea typeface="黑体" panose="02010609060101010101" charset="-122"/>
                <a:sym typeface="+mn-ea"/>
              </a:rPr>
              <a:t>（三）</a:t>
            </a:r>
            <a:r>
              <a:rPr lang="zh-CN" altLang="en-US" sz="3200" dirty="0">
                <a:solidFill>
                  <a:schemeClr val="bg1"/>
                </a:solidFill>
                <a:latin typeface="黑体" panose="02010609060101010101" charset="-122"/>
                <a:ea typeface="黑体" panose="02010609060101010101" charset="-122"/>
              </a:rPr>
              <a:t>要求</a:t>
            </a:r>
          </a:p>
        </p:txBody>
      </p:sp>
      <p:pic>
        <p:nvPicPr>
          <p:cNvPr id="13" name="图片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131894" y="4498904"/>
            <a:ext cx="2185993" cy="2248096"/>
          </a:xfrm>
          <a:prstGeom prst="rect">
            <a:avLst/>
          </a:prstGeom>
        </p:spPr>
      </p:pic>
      <p:pic>
        <p:nvPicPr>
          <p:cNvPr id="2" name="页码20">
            <a:hlinkClick r:id="" action="ppaction://media"/>
            <a:extLst>
              <a:ext uri="{FF2B5EF4-FFF2-40B4-BE49-F238E27FC236}">
                <a16:creationId xmlns:a16="http://schemas.microsoft.com/office/drawing/2014/main" id="{3B775839-B452-3D5C-CC50-0F793F077849}"/>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255142" y="6230329"/>
            <a:ext cx="487363" cy="487363"/>
          </a:xfrm>
          <a:prstGeom prst="rect">
            <a:avLst/>
          </a:prstGeom>
        </p:spPr>
      </p:pic>
    </p:spTree>
  </p:cSld>
  <p:clrMapOvr>
    <a:masterClrMapping/>
  </p:clrMapOvr>
  <p:transition advTm="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13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503338" y="1122222"/>
            <a:ext cx="11333527" cy="1198880"/>
          </a:xfrm>
          <a:prstGeom prst="rect">
            <a:avLst/>
          </a:prstGeom>
          <a:noFill/>
        </p:spPr>
        <p:txBody>
          <a:bodyPr wrap="square" rtlCol="0">
            <a:spAutoFit/>
          </a:bodyPr>
          <a:lstStyle/>
          <a:p>
            <a:pPr marL="342900" indent="-342900">
              <a:lnSpc>
                <a:spcPct val="150000"/>
              </a:lnSpc>
              <a:spcBef>
                <a:spcPts val="0"/>
              </a:spcBef>
              <a:buClrTx/>
              <a:buSzTx/>
              <a:buFont typeface="Wingdings" panose="05000000000000000000" charset="0"/>
              <a:buChar char="u"/>
            </a:pPr>
            <a:r>
              <a:rPr lang="zh-CN" altLang="en-US" sz="2200" dirty="0">
                <a:solidFill>
                  <a:srgbClr val="013471"/>
                </a:solidFill>
                <a:latin typeface="思源黑体 CN Bold" panose="020B0800000000000000" pitchFamily="34" charset="-122"/>
                <a:ea typeface="思源黑体 CN Bold" panose="020B0800000000000000" pitchFamily="34" charset="-122"/>
              </a:rPr>
              <a:t>1.</a:t>
            </a:r>
            <a:r>
              <a:rPr lang="zh-CN" altLang="en-US" sz="2200" dirty="0">
                <a:solidFill>
                  <a:srgbClr val="013471"/>
                </a:solidFill>
                <a:latin typeface="思源黑体 CN Bold" panose="020B0800000000000000" pitchFamily="34" charset="-122"/>
                <a:ea typeface="思源黑体 CN Bold" panose="020B0800000000000000" pitchFamily="34" charset="-122"/>
                <a:sym typeface="+mn-ea"/>
              </a:rPr>
              <a:t>包装空隙率要求</a:t>
            </a:r>
            <a:r>
              <a:rPr lang="zh-CN" altLang="en-US" sz="2400" dirty="0">
                <a:solidFill>
                  <a:schemeClr val="accent1"/>
                </a:solidFill>
                <a:latin typeface="思源黑体 CN Bold" panose="020B0800000000000000" pitchFamily="34" charset="-122"/>
                <a:ea typeface="思源黑体 CN Bold" panose="020B0800000000000000" pitchFamily="34" charset="-122"/>
                <a:sym typeface="+mn-ea"/>
              </a:rPr>
              <a:t>（见</a:t>
            </a:r>
            <a:r>
              <a:rPr lang="en-US" altLang="zh-CN" sz="2400" dirty="0">
                <a:solidFill>
                  <a:schemeClr val="accent1"/>
                </a:solidFill>
                <a:latin typeface="思源黑体 CN Bold" panose="020B0800000000000000" pitchFamily="34" charset="-122"/>
                <a:ea typeface="思源黑体 CN Bold" panose="020B0800000000000000" pitchFamily="34" charset="-122"/>
                <a:sym typeface="+mn-ea"/>
              </a:rPr>
              <a:t>4.1</a:t>
            </a:r>
            <a:r>
              <a:rPr lang="zh-CN" altLang="en-US" sz="2400" dirty="0">
                <a:solidFill>
                  <a:schemeClr val="accent1"/>
                </a:solidFill>
                <a:latin typeface="思源黑体 CN Bold" panose="020B0800000000000000" pitchFamily="34" charset="-122"/>
                <a:ea typeface="思源黑体 CN Bold" panose="020B0800000000000000" pitchFamily="34" charset="-122"/>
                <a:sym typeface="+mn-ea"/>
              </a:rPr>
              <a:t>）</a:t>
            </a:r>
            <a:r>
              <a:rPr lang="zh-CN" altLang="en-US" sz="2400" dirty="0">
                <a:solidFill>
                  <a:srgbClr val="013471"/>
                </a:solidFill>
                <a:latin typeface="思源黑体 CN Bold" panose="020B0800000000000000" pitchFamily="34" charset="-122"/>
                <a:ea typeface="思源黑体 CN Bold" panose="020B0800000000000000" pitchFamily="34" charset="-122"/>
                <a:sym typeface="+mn-ea"/>
              </a:rPr>
              <a:t>。</a:t>
            </a:r>
          </a:p>
          <a:p>
            <a:pPr indent="457200">
              <a:lnSpc>
                <a:spcPct val="150000"/>
              </a:lnSpc>
            </a:pPr>
            <a:r>
              <a:rPr lang="zh-CN" altLang="en-US" sz="2400" dirty="0">
                <a:solidFill>
                  <a:srgbClr val="013471"/>
                </a:solidFill>
                <a:latin typeface="思源黑体 CN Bold" panose="020B0800000000000000" pitchFamily="34" charset="-122"/>
                <a:ea typeface="思源黑体 CN Bold" panose="020B0800000000000000" pitchFamily="34" charset="-122"/>
                <a:sym typeface="+mn-ea"/>
              </a:rPr>
              <a:t>食品和化妆品包装空隙率符合表</a:t>
            </a:r>
            <a:r>
              <a:rPr lang="en-US" altLang="zh-CN" sz="2400" dirty="0">
                <a:solidFill>
                  <a:srgbClr val="013471"/>
                </a:solidFill>
                <a:latin typeface="思源黑体 CN Bold" panose="020B0800000000000000" pitchFamily="34" charset="-122"/>
                <a:ea typeface="思源黑体 CN Bold" panose="020B0800000000000000" pitchFamily="34" charset="-122"/>
                <a:sym typeface="+mn-ea"/>
              </a:rPr>
              <a:t>1</a:t>
            </a:r>
            <a:r>
              <a:rPr lang="zh-CN" altLang="en-US" sz="2400" dirty="0">
                <a:solidFill>
                  <a:srgbClr val="013471"/>
                </a:solidFill>
                <a:latin typeface="思源黑体 CN Bold" panose="020B0800000000000000" pitchFamily="34" charset="-122"/>
                <a:ea typeface="思源黑体 CN Bold" panose="020B0800000000000000" pitchFamily="34" charset="-122"/>
                <a:sym typeface="+mn-ea"/>
              </a:rPr>
              <a:t>的规定。</a:t>
            </a:r>
            <a:endParaRPr lang="en-US" altLang="zh-CN" sz="2400" dirty="0">
              <a:solidFill>
                <a:srgbClr val="013471"/>
              </a:solidFill>
              <a:latin typeface="思源黑体 CN Bold" panose="020B0800000000000000" pitchFamily="34" charset="-122"/>
              <a:ea typeface="思源黑体 CN Bold" panose="020B0800000000000000" pitchFamily="34" charset="-122"/>
              <a:sym typeface="+mn-ea"/>
            </a:endParaRPr>
          </a:p>
        </p:txBody>
      </p:sp>
      <p:sp>
        <p:nvSpPr>
          <p:cNvPr id="13" name="文本框 12"/>
          <p:cNvSpPr txBox="1"/>
          <p:nvPr/>
        </p:nvSpPr>
        <p:spPr>
          <a:xfrm>
            <a:off x="4367600" y="2329510"/>
            <a:ext cx="4508386" cy="379206"/>
          </a:xfrm>
          <a:prstGeom prst="rect">
            <a:avLst/>
          </a:prstGeom>
          <a:noFill/>
        </p:spPr>
        <p:txBody>
          <a:bodyPr wrap="square">
            <a:spAutoFit/>
          </a:bodyPr>
          <a:lstStyle/>
          <a:p>
            <a:pPr algn="ctr">
              <a:lnSpc>
                <a:spcPts val="2200"/>
              </a:lnSpc>
            </a:pPr>
            <a:r>
              <a:rPr lang="zh-CN" altLang="zh-CN" sz="2000" b="1" kern="100" dirty="0">
                <a:effectLst/>
                <a:latin typeface="黑体" panose="02010609060101010101" charset="-122"/>
                <a:ea typeface="黑体" panose="02010609060101010101" charset="-122"/>
                <a:cs typeface="Times New Roman" panose="02020603050405020304" pitchFamily="18" charset="0"/>
              </a:rPr>
              <a:t>表</a:t>
            </a:r>
            <a:r>
              <a:rPr lang="en-US" altLang="zh-CN" sz="2000" b="1" kern="100" dirty="0">
                <a:effectLst/>
                <a:latin typeface="黑体" panose="02010609060101010101" charset="-122"/>
                <a:ea typeface="黑体" panose="02010609060101010101" charset="-122"/>
                <a:cs typeface="Times New Roman" panose="02020603050405020304" pitchFamily="18" charset="0"/>
              </a:rPr>
              <a:t>1  </a:t>
            </a:r>
            <a:r>
              <a:rPr lang="zh-CN" altLang="zh-CN" sz="2000" b="1" kern="100" dirty="0">
                <a:effectLst/>
                <a:latin typeface="黑体" panose="02010609060101010101" charset="-122"/>
                <a:ea typeface="黑体" panose="02010609060101010101" charset="-122"/>
                <a:cs typeface="Times New Roman" panose="02020603050405020304" pitchFamily="18" charset="0"/>
              </a:rPr>
              <a:t>食品和化妆品包装空隙率</a:t>
            </a:r>
          </a:p>
        </p:txBody>
      </p:sp>
      <p:graphicFrame>
        <p:nvGraphicFramePr>
          <p:cNvPr id="10" name="表格 9"/>
          <p:cNvGraphicFramePr>
            <a:graphicFrameLocks noGrp="1"/>
          </p:cNvGraphicFramePr>
          <p:nvPr>
            <p:custDataLst>
              <p:tags r:id="rId1"/>
            </p:custDataLst>
          </p:nvPr>
        </p:nvGraphicFramePr>
        <p:xfrm>
          <a:off x="2302068" y="2802238"/>
          <a:ext cx="8764029" cy="3401516"/>
        </p:xfrm>
        <a:graphic>
          <a:graphicData uri="http://schemas.openxmlformats.org/drawingml/2006/table">
            <a:tbl>
              <a:tblPr firstRow="1" firstCol="1" bandRow="1"/>
              <a:tblGrid>
                <a:gridCol w="4607673">
                  <a:extLst>
                    <a:ext uri="{9D8B030D-6E8A-4147-A177-3AD203B41FA5}">
                      <a16:colId xmlns:a16="http://schemas.microsoft.com/office/drawing/2014/main" val="20000"/>
                    </a:ext>
                  </a:extLst>
                </a:gridCol>
                <a:gridCol w="4156356">
                  <a:extLst>
                    <a:ext uri="{9D8B030D-6E8A-4147-A177-3AD203B41FA5}">
                      <a16:colId xmlns:a16="http://schemas.microsoft.com/office/drawing/2014/main" val="20001"/>
                    </a:ext>
                  </a:extLst>
                </a:gridCol>
              </a:tblGrid>
              <a:tr h="902826">
                <a:tc>
                  <a:txBody>
                    <a:bodyPr/>
                    <a:lstStyle/>
                    <a:p>
                      <a:pPr algn="ctr">
                        <a:lnSpc>
                          <a:spcPts val="2200"/>
                        </a:lnSpc>
                      </a:pPr>
                      <a:r>
                        <a:rPr lang="zh-CN" sz="2000" b="1" kern="100" dirty="0">
                          <a:solidFill>
                            <a:srgbClr val="FF0000"/>
                          </a:solidFill>
                          <a:effectLst/>
                          <a:latin typeface="宋体" panose="02010600030101010101" pitchFamily="2" charset="-122"/>
                          <a:ea typeface="宋体" panose="02010600030101010101" pitchFamily="2" charset="-122"/>
                          <a:cs typeface="Times New Roman" panose="02020603050405020304" pitchFamily="18" charset="0"/>
                          <a:hlinkClick r:id="" action="ppaction://hlinkshowjump?jump=nextslide"/>
                        </a:rPr>
                        <a:t>单件</a:t>
                      </a:r>
                      <a:r>
                        <a:rPr lang="en-US" sz="2000" b="1" kern="100" baseline="30000" dirty="0">
                          <a:effectLst/>
                          <a:latin typeface="宋体" panose="02010600030101010101" pitchFamily="2" charset="-122"/>
                          <a:ea typeface="宋体" panose="02010600030101010101" pitchFamily="2" charset="-122"/>
                          <a:cs typeface="Times New Roman" panose="02020603050405020304" pitchFamily="18" charset="0"/>
                        </a:rPr>
                        <a:t>a</a:t>
                      </a:r>
                      <a:r>
                        <a:rPr lang="zh-CN" sz="2000" b="1" kern="100" dirty="0">
                          <a:effectLst/>
                          <a:latin typeface="宋体" panose="02010600030101010101" pitchFamily="2" charset="-122"/>
                          <a:ea typeface="宋体" panose="02010600030101010101" pitchFamily="2" charset="-122"/>
                          <a:cs typeface="Times New Roman" panose="02020603050405020304" pitchFamily="18" charset="0"/>
                        </a:rPr>
                        <a:t>净含量（</a:t>
                      </a:r>
                      <a:r>
                        <a:rPr lang="en-US" sz="2000" b="1" kern="100" dirty="0">
                          <a:effectLst/>
                          <a:latin typeface="宋体" panose="02010600030101010101" pitchFamily="2" charset="-122"/>
                          <a:ea typeface="宋体" panose="02010600030101010101" pitchFamily="2" charset="-122"/>
                          <a:cs typeface="Times New Roman" panose="02020603050405020304" pitchFamily="18" charset="0"/>
                        </a:rPr>
                        <a:t>Q</a:t>
                      </a:r>
                      <a:r>
                        <a:rPr lang="zh-CN" sz="2000" b="1" kern="100" dirty="0">
                          <a:effectLst/>
                          <a:latin typeface="宋体" panose="02010600030101010101" pitchFamily="2" charset="-122"/>
                          <a:ea typeface="宋体" panose="02010600030101010101" pitchFamily="2" charset="-122"/>
                          <a:cs typeface="Times New Roman" panose="02020603050405020304" pitchFamily="18" charset="0"/>
                        </a:rPr>
                        <a:t>）</a:t>
                      </a:r>
                    </a:p>
                    <a:p>
                      <a:pPr algn="ctr">
                        <a:lnSpc>
                          <a:spcPts val="2200"/>
                        </a:lnSpc>
                      </a:pPr>
                      <a:r>
                        <a:rPr lang="en-US" sz="2000" b="1" kern="100">
                          <a:effectLst/>
                          <a:latin typeface="宋体" panose="02010600030101010101" pitchFamily="2" charset="-122"/>
                          <a:ea typeface="宋体" panose="02010600030101010101" pitchFamily="2" charset="-122"/>
                          <a:cs typeface="Times New Roman" panose="02020603050405020304" pitchFamily="18" charset="0"/>
                        </a:rPr>
                        <a:t>mL</a:t>
                      </a:r>
                      <a:r>
                        <a:rPr lang="zh-CN" sz="2000" b="1" kern="100">
                          <a:effectLst/>
                          <a:latin typeface="宋体" panose="02010600030101010101" pitchFamily="2" charset="-122"/>
                          <a:ea typeface="宋体" panose="02010600030101010101" pitchFamily="2" charset="-122"/>
                          <a:cs typeface="Times New Roman" panose="02020603050405020304" pitchFamily="18" charset="0"/>
                        </a:rPr>
                        <a:t>或</a:t>
                      </a:r>
                      <a:r>
                        <a:rPr lang="en-US" sz="2000" b="1" kern="100">
                          <a:effectLst/>
                          <a:latin typeface="宋体" panose="02010600030101010101" pitchFamily="2" charset="-122"/>
                          <a:ea typeface="宋体" panose="02010600030101010101" pitchFamily="2" charset="-122"/>
                          <a:cs typeface="Times New Roman" panose="02020603050405020304" pitchFamily="18" charset="0"/>
                        </a:rPr>
                        <a:t>g </a:t>
                      </a:r>
                      <a:endParaRPr lang="zh-CN" sz="2000" b="1" kern="100" dirty="0">
                        <a:effectLst/>
                        <a:latin typeface="宋体" panose="02010600030101010101" pitchFamily="2" charset="-122"/>
                        <a:ea typeface="宋体"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2200"/>
                        </a:lnSpc>
                      </a:pPr>
                      <a:r>
                        <a:rPr lang="zh-CN" sz="2000" b="1" kern="100">
                          <a:effectLst/>
                          <a:latin typeface="宋体" panose="02010600030101010101" pitchFamily="2" charset="-122"/>
                          <a:ea typeface="宋体" panose="02010600030101010101" pitchFamily="2" charset="-122"/>
                          <a:cs typeface="Times New Roman" panose="02020603050405020304" pitchFamily="18" charset="0"/>
                        </a:rPr>
                        <a:t>空隙率</a:t>
                      </a:r>
                      <a:r>
                        <a:rPr lang="en-US" sz="2000" b="1" kern="100" baseline="30000">
                          <a:effectLst/>
                          <a:latin typeface="宋体" panose="02010600030101010101" pitchFamily="2" charset="-122"/>
                          <a:ea typeface="宋体" panose="02010600030101010101" pitchFamily="2" charset="-122"/>
                          <a:cs typeface="Times New Roman" panose="02020603050405020304" pitchFamily="18" charset="0"/>
                        </a:rPr>
                        <a:t>b</a:t>
                      </a:r>
                      <a:endParaRPr lang="zh-CN" sz="2000" b="1" kern="100">
                        <a:effectLst/>
                        <a:latin typeface="宋体" panose="02010600030101010101" pitchFamily="2" charset="-122"/>
                        <a:ea typeface="宋体" panose="02010600030101010101" pitchFamily="2" charset="-122"/>
                        <a:cs typeface="Times New Roman" panose="02020603050405020304" pitchFamily="18" charset="0"/>
                      </a:endParaRPr>
                    </a:p>
                    <a:p>
                      <a:pPr algn="ctr">
                        <a:lnSpc>
                          <a:spcPts val="2200"/>
                        </a:lnSpc>
                      </a:pPr>
                      <a:r>
                        <a:rPr lang="en-US" sz="2000" b="1" kern="100">
                          <a:effectLst/>
                          <a:latin typeface="宋体" panose="02010600030101010101" pitchFamily="2" charset="-122"/>
                          <a:ea typeface="宋体" panose="02010600030101010101" pitchFamily="2" charset="-122"/>
                          <a:cs typeface="Times New Roman" panose="02020603050405020304" pitchFamily="18" charset="0"/>
                        </a:rPr>
                        <a:t>%</a:t>
                      </a:r>
                      <a:endParaRPr lang="zh-CN" sz="2000" b="1" kern="100">
                        <a:effectLst/>
                        <a:latin typeface="宋体" panose="02010600030101010101" pitchFamily="2" charset="-122"/>
                        <a:ea typeface="宋体"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416426">
                <a:tc>
                  <a:txBody>
                    <a:bodyPr/>
                    <a:lstStyle/>
                    <a:p>
                      <a:pPr algn="ctr">
                        <a:lnSpc>
                          <a:spcPts val="2200"/>
                        </a:lnSpc>
                      </a:pPr>
                      <a:r>
                        <a:rPr lang="zh-CN" sz="2000" b="1" kern="100" dirty="0">
                          <a:effectLst/>
                          <a:latin typeface="宋体" panose="02010600030101010101" pitchFamily="2" charset="-122"/>
                          <a:ea typeface="宋体" panose="02010600030101010101" pitchFamily="2" charset="-122"/>
                          <a:cs typeface="Times New Roman" panose="02020603050405020304" pitchFamily="18" charset="0"/>
                        </a:rPr>
                        <a:t>≤</a:t>
                      </a:r>
                      <a:r>
                        <a:rPr lang="en-US" sz="2000" b="1" kern="100" dirty="0">
                          <a:effectLst/>
                          <a:latin typeface="宋体" panose="02010600030101010101" pitchFamily="2" charset="-122"/>
                          <a:ea typeface="宋体" panose="02010600030101010101" pitchFamily="2" charset="-122"/>
                          <a:cs typeface="Times New Roman" panose="02020603050405020304" pitchFamily="18" charset="0"/>
                        </a:rPr>
                        <a:t>1</a:t>
                      </a:r>
                      <a:endParaRPr lang="zh-CN" sz="2000" b="1" kern="100" dirty="0">
                        <a:effectLst/>
                        <a:latin typeface="宋体" panose="02010600030101010101" pitchFamily="2" charset="-122"/>
                        <a:ea typeface="宋体"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2200"/>
                        </a:lnSpc>
                      </a:pPr>
                      <a:r>
                        <a:rPr lang="zh-CN" sz="2000" b="1" kern="100">
                          <a:effectLst/>
                          <a:latin typeface="宋体" panose="02010600030101010101" pitchFamily="2" charset="-122"/>
                          <a:ea typeface="宋体" panose="02010600030101010101" pitchFamily="2" charset="-122"/>
                          <a:cs typeface="Times New Roman" panose="02020603050405020304" pitchFamily="18" charset="0"/>
                        </a:rPr>
                        <a:t>≤</a:t>
                      </a:r>
                      <a:r>
                        <a:rPr lang="en-US" sz="2000" b="1" kern="100">
                          <a:effectLst/>
                          <a:latin typeface="宋体" panose="02010600030101010101" pitchFamily="2" charset="-122"/>
                          <a:ea typeface="宋体" panose="02010600030101010101" pitchFamily="2" charset="-122"/>
                          <a:cs typeface="Times New Roman" panose="02020603050405020304" pitchFamily="18" charset="0"/>
                        </a:rPr>
                        <a:t>85</a:t>
                      </a:r>
                      <a:endParaRPr lang="zh-CN" sz="2000" b="1" kern="100">
                        <a:effectLst/>
                        <a:latin typeface="宋体" panose="02010600030101010101" pitchFamily="2" charset="-122"/>
                        <a:ea typeface="宋体"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416426">
                <a:tc>
                  <a:txBody>
                    <a:bodyPr/>
                    <a:lstStyle/>
                    <a:p>
                      <a:pPr algn="ctr">
                        <a:lnSpc>
                          <a:spcPts val="2200"/>
                        </a:lnSpc>
                      </a:pPr>
                      <a:r>
                        <a:rPr lang="en-US" sz="2000" b="1" kern="100" dirty="0">
                          <a:effectLst/>
                          <a:latin typeface="宋体" panose="02010600030101010101" pitchFamily="2" charset="-122"/>
                          <a:ea typeface="宋体" panose="02010600030101010101" pitchFamily="2" charset="-122"/>
                          <a:cs typeface="Times New Roman" panose="02020603050405020304" pitchFamily="18" charset="0"/>
                        </a:rPr>
                        <a:t>1</a:t>
                      </a:r>
                      <a:r>
                        <a:rPr lang="zh-CN" sz="2000" b="1" kern="100" dirty="0">
                          <a:effectLst/>
                          <a:latin typeface="宋体" panose="02010600030101010101" pitchFamily="2" charset="-122"/>
                          <a:ea typeface="宋体" panose="02010600030101010101" pitchFamily="2" charset="-122"/>
                          <a:cs typeface="Times New Roman" panose="02020603050405020304" pitchFamily="18" charset="0"/>
                        </a:rPr>
                        <a:t>＜</a:t>
                      </a:r>
                      <a:r>
                        <a:rPr lang="en-US" sz="2000" b="1" kern="100" dirty="0">
                          <a:effectLst/>
                          <a:latin typeface="宋体" panose="02010600030101010101" pitchFamily="2" charset="-122"/>
                          <a:ea typeface="宋体" panose="02010600030101010101" pitchFamily="2" charset="-122"/>
                          <a:cs typeface="Times New Roman" panose="02020603050405020304" pitchFamily="18" charset="0"/>
                        </a:rPr>
                        <a:t>Q</a:t>
                      </a:r>
                      <a:r>
                        <a:rPr lang="zh-CN" sz="2000" b="1" kern="100" dirty="0">
                          <a:effectLst/>
                          <a:latin typeface="宋体" panose="02010600030101010101" pitchFamily="2" charset="-122"/>
                          <a:ea typeface="宋体" panose="02010600030101010101" pitchFamily="2" charset="-122"/>
                          <a:cs typeface="Times New Roman" panose="02020603050405020304" pitchFamily="18" charset="0"/>
                        </a:rPr>
                        <a:t>≤</a:t>
                      </a:r>
                      <a:r>
                        <a:rPr lang="en-US" sz="2000" b="1" kern="100" dirty="0">
                          <a:effectLst/>
                          <a:latin typeface="宋体" panose="02010600030101010101" pitchFamily="2" charset="-122"/>
                          <a:ea typeface="宋体" panose="02010600030101010101" pitchFamily="2" charset="-122"/>
                          <a:cs typeface="Times New Roman" panose="02020603050405020304" pitchFamily="18" charset="0"/>
                        </a:rPr>
                        <a:t>5</a:t>
                      </a:r>
                      <a:endParaRPr lang="zh-CN" sz="2000" b="1" kern="100" dirty="0">
                        <a:effectLst/>
                        <a:latin typeface="宋体" panose="02010600030101010101" pitchFamily="2" charset="-122"/>
                        <a:ea typeface="宋体"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2200"/>
                        </a:lnSpc>
                      </a:pPr>
                      <a:r>
                        <a:rPr lang="zh-CN" sz="2000" b="1" kern="100">
                          <a:effectLst/>
                          <a:latin typeface="宋体" panose="02010600030101010101" pitchFamily="2" charset="-122"/>
                          <a:ea typeface="宋体" panose="02010600030101010101" pitchFamily="2" charset="-122"/>
                          <a:cs typeface="Times New Roman" panose="02020603050405020304" pitchFamily="18" charset="0"/>
                        </a:rPr>
                        <a:t>≤</a:t>
                      </a:r>
                      <a:r>
                        <a:rPr lang="en-US" sz="2000" b="1" kern="100">
                          <a:effectLst/>
                          <a:latin typeface="宋体" panose="02010600030101010101" pitchFamily="2" charset="-122"/>
                          <a:ea typeface="宋体" panose="02010600030101010101" pitchFamily="2" charset="-122"/>
                          <a:cs typeface="Times New Roman" panose="02020603050405020304" pitchFamily="18" charset="0"/>
                        </a:rPr>
                        <a:t>70</a:t>
                      </a:r>
                      <a:endParaRPr lang="zh-CN" sz="2000" b="1" kern="100">
                        <a:effectLst/>
                        <a:latin typeface="宋体" panose="02010600030101010101" pitchFamily="2" charset="-122"/>
                        <a:ea typeface="宋体"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416560">
                <a:tc>
                  <a:txBody>
                    <a:bodyPr/>
                    <a:lstStyle/>
                    <a:p>
                      <a:pPr algn="ctr">
                        <a:lnSpc>
                          <a:spcPts val="2200"/>
                        </a:lnSpc>
                      </a:pPr>
                      <a:r>
                        <a:rPr lang="en-US" sz="2000" b="1" kern="100">
                          <a:effectLst/>
                          <a:latin typeface="宋体" panose="02010600030101010101" pitchFamily="2" charset="-122"/>
                          <a:ea typeface="宋体" panose="02010600030101010101" pitchFamily="2" charset="-122"/>
                          <a:cs typeface="Times New Roman" panose="02020603050405020304" pitchFamily="18" charset="0"/>
                        </a:rPr>
                        <a:t>5</a:t>
                      </a:r>
                      <a:r>
                        <a:rPr lang="zh-CN" sz="2000" b="1" kern="100">
                          <a:effectLst/>
                          <a:latin typeface="宋体" panose="02010600030101010101" pitchFamily="2" charset="-122"/>
                          <a:ea typeface="宋体" panose="02010600030101010101" pitchFamily="2" charset="-122"/>
                          <a:cs typeface="Times New Roman" panose="02020603050405020304" pitchFamily="18" charset="0"/>
                        </a:rPr>
                        <a:t>＜</a:t>
                      </a:r>
                      <a:r>
                        <a:rPr lang="en-US" sz="2000" b="1" kern="100">
                          <a:effectLst/>
                          <a:latin typeface="宋体" panose="02010600030101010101" pitchFamily="2" charset="-122"/>
                          <a:ea typeface="宋体" panose="02010600030101010101" pitchFamily="2" charset="-122"/>
                          <a:cs typeface="Times New Roman" panose="02020603050405020304" pitchFamily="18" charset="0"/>
                        </a:rPr>
                        <a:t>Q</a:t>
                      </a:r>
                      <a:r>
                        <a:rPr lang="zh-CN" sz="2000" b="1" kern="100">
                          <a:effectLst/>
                          <a:latin typeface="宋体" panose="02010600030101010101" pitchFamily="2" charset="-122"/>
                          <a:ea typeface="宋体" panose="02010600030101010101" pitchFamily="2" charset="-122"/>
                          <a:cs typeface="Times New Roman" panose="02020603050405020304" pitchFamily="18" charset="0"/>
                        </a:rPr>
                        <a:t>≤</a:t>
                      </a:r>
                      <a:r>
                        <a:rPr lang="en-US" sz="2000" b="1" kern="100">
                          <a:effectLst/>
                          <a:latin typeface="宋体" panose="02010600030101010101" pitchFamily="2" charset="-122"/>
                          <a:ea typeface="宋体" panose="02010600030101010101" pitchFamily="2" charset="-122"/>
                          <a:cs typeface="Times New Roman" panose="02020603050405020304" pitchFamily="18" charset="0"/>
                        </a:rPr>
                        <a:t>15</a:t>
                      </a:r>
                      <a:endParaRPr lang="zh-CN" sz="2000" b="1" kern="100">
                        <a:effectLst/>
                        <a:latin typeface="宋体" panose="02010600030101010101" pitchFamily="2" charset="-122"/>
                        <a:ea typeface="宋体"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2200"/>
                        </a:lnSpc>
                      </a:pPr>
                      <a:r>
                        <a:rPr lang="zh-CN" sz="2000" b="1" kern="100">
                          <a:effectLst/>
                          <a:latin typeface="宋体" panose="02010600030101010101" pitchFamily="2" charset="-122"/>
                          <a:ea typeface="宋体" panose="02010600030101010101" pitchFamily="2" charset="-122"/>
                          <a:cs typeface="Times New Roman" panose="02020603050405020304" pitchFamily="18" charset="0"/>
                        </a:rPr>
                        <a:t>≤</a:t>
                      </a:r>
                      <a:r>
                        <a:rPr lang="en-US" sz="2000" b="1" kern="100">
                          <a:effectLst/>
                          <a:latin typeface="宋体" panose="02010600030101010101" pitchFamily="2" charset="-122"/>
                          <a:ea typeface="宋体" panose="02010600030101010101" pitchFamily="2" charset="-122"/>
                          <a:cs typeface="Times New Roman" panose="02020603050405020304" pitchFamily="18" charset="0"/>
                        </a:rPr>
                        <a:t>60</a:t>
                      </a:r>
                      <a:endParaRPr lang="zh-CN" sz="2000" b="1" kern="100">
                        <a:effectLst/>
                        <a:latin typeface="宋体" panose="02010600030101010101" pitchFamily="2" charset="-122"/>
                        <a:ea typeface="宋体"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416426">
                <a:tc>
                  <a:txBody>
                    <a:bodyPr/>
                    <a:lstStyle/>
                    <a:p>
                      <a:pPr algn="ctr">
                        <a:lnSpc>
                          <a:spcPts val="2200"/>
                        </a:lnSpc>
                      </a:pPr>
                      <a:r>
                        <a:rPr lang="en-US" sz="2000" b="1" kern="100">
                          <a:effectLst/>
                          <a:latin typeface="宋体" panose="02010600030101010101" pitchFamily="2" charset="-122"/>
                          <a:ea typeface="宋体" panose="02010600030101010101" pitchFamily="2" charset="-122"/>
                          <a:cs typeface="Times New Roman" panose="02020603050405020304" pitchFamily="18" charset="0"/>
                        </a:rPr>
                        <a:t>15</a:t>
                      </a:r>
                      <a:r>
                        <a:rPr lang="zh-CN" sz="2000" b="1" kern="100">
                          <a:effectLst/>
                          <a:latin typeface="宋体" panose="02010600030101010101" pitchFamily="2" charset="-122"/>
                          <a:ea typeface="宋体" panose="02010600030101010101" pitchFamily="2" charset="-122"/>
                          <a:cs typeface="Times New Roman" panose="02020603050405020304" pitchFamily="18" charset="0"/>
                        </a:rPr>
                        <a:t>＜</a:t>
                      </a:r>
                      <a:r>
                        <a:rPr lang="en-US" sz="2000" b="1" kern="100">
                          <a:effectLst/>
                          <a:latin typeface="宋体" panose="02010600030101010101" pitchFamily="2" charset="-122"/>
                          <a:ea typeface="宋体" panose="02010600030101010101" pitchFamily="2" charset="-122"/>
                          <a:cs typeface="Times New Roman" panose="02020603050405020304" pitchFamily="18" charset="0"/>
                        </a:rPr>
                        <a:t>Q</a:t>
                      </a:r>
                      <a:r>
                        <a:rPr lang="zh-CN" sz="2000" b="1" kern="100">
                          <a:effectLst/>
                          <a:latin typeface="宋体" panose="02010600030101010101" pitchFamily="2" charset="-122"/>
                          <a:ea typeface="宋体" panose="02010600030101010101" pitchFamily="2" charset="-122"/>
                          <a:cs typeface="Times New Roman" panose="02020603050405020304" pitchFamily="18" charset="0"/>
                        </a:rPr>
                        <a:t>≤</a:t>
                      </a:r>
                      <a:r>
                        <a:rPr lang="en-US" sz="2000" b="1" kern="100">
                          <a:effectLst/>
                          <a:latin typeface="宋体" panose="02010600030101010101" pitchFamily="2" charset="-122"/>
                          <a:ea typeface="宋体" panose="02010600030101010101" pitchFamily="2" charset="-122"/>
                          <a:cs typeface="Times New Roman" panose="02020603050405020304" pitchFamily="18" charset="0"/>
                        </a:rPr>
                        <a:t>30</a:t>
                      </a:r>
                      <a:endParaRPr lang="zh-CN" sz="2000" b="1" kern="100">
                        <a:effectLst/>
                        <a:latin typeface="宋体" panose="02010600030101010101" pitchFamily="2" charset="-122"/>
                        <a:ea typeface="宋体"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2200"/>
                        </a:lnSpc>
                      </a:pPr>
                      <a:r>
                        <a:rPr lang="zh-CN" sz="2000" b="1" kern="100">
                          <a:effectLst/>
                          <a:latin typeface="宋体" panose="02010600030101010101" pitchFamily="2" charset="-122"/>
                          <a:ea typeface="宋体" panose="02010600030101010101" pitchFamily="2" charset="-122"/>
                          <a:cs typeface="Times New Roman" panose="02020603050405020304" pitchFamily="18" charset="0"/>
                        </a:rPr>
                        <a:t>≤</a:t>
                      </a:r>
                      <a:r>
                        <a:rPr lang="en-US" sz="2000" b="1" kern="100">
                          <a:effectLst/>
                          <a:latin typeface="宋体" panose="02010600030101010101" pitchFamily="2" charset="-122"/>
                          <a:ea typeface="宋体" panose="02010600030101010101" pitchFamily="2" charset="-122"/>
                          <a:cs typeface="Times New Roman" panose="02020603050405020304" pitchFamily="18" charset="0"/>
                        </a:rPr>
                        <a:t>50</a:t>
                      </a:r>
                      <a:endParaRPr lang="zh-CN" sz="2000" b="1" kern="100">
                        <a:effectLst/>
                        <a:latin typeface="宋体" panose="02010600030101010101" pitchFamily="2" charset="-122"/>
                        <a:ea typeface="宋体"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416426">
                <a:tc>
                  <a:txBody>
                    <a:bodyPr/>
                    <a:lstStyle/>
                    <a:p>
                      <a:pPr algn="ctr">
                        <a:lnSpc>
                          <a:spcPts val="2200"/>
                        </a:lnSpc>
                      </a:pPr>
                      <a:r>
                        <a:rPr lang="en-US" sz="2000" b="1" kern="100">
                          <a:effectLst/>
                          <a:latin typeface="宋体" panose="02010600030101010101" pitchFamily="2" charset="-122"/>
                          <a:ea typeface="宋体" panose="02010600030101010101" pitchFamily="2" charset="-122"/>
                          <a:cs typeface="Times New Roman" panose="02020603050405020304" pitchFamily="18" charset="0"/>
                        </a:rPr>
                        <a:t>30</a:t>
                      </a:r>
                      <a:r>
                        <a:rPr lang="zh-CN" sz="2000" b="1" kern="100">
                          <a:effectLst/>
                          <a:latin typeface="宋体" panose="02010600030101010101" pitchFamily="2" charset="-122"/>
                          <a:ea typeface="宋体" panose="02010600030101010101" pitchFamily="2" charset="-122"/>
                          <a:cs typeface="Times New Roman" panose="02020603050405020304" pitchFamily="18" charset="0"/>
                        </a:rPr>
                        <a:t>＜</a:t>
                      </a:r>
                      <a:r>
                        <a:rPr lang="en-US" sz="2000" b="1" kern="100">
                          <a:effectLst/>
                          <a:latin typeface="宋体" panose="02010600030101010101" pitchFamily="2" charset="-122"/>
                          <a:ea typeface="宋体" panose="02010600030101010101" pitchFamily="2" charset="-122"/>
                          <a:cs typeface="Times New Roman" panose="02020603050405020304" pitchFamily="18" charset="0"/>
                        </a:rPr>
                        <a:t>Q</a:t>
                      </a:r>
                      <a:r>
                        <a:rPr lang="zh-CN" sz="2000" b="1" kern="100">
                          <a:effectLst/>
                          <a:latin typeface="宋体" panose="02010600030101010101" pitchFamily="2" charset="-122"/>
                          <a:ea typeface="宋体" panose="02010600030101010101" pitchFamily="2" charset="-122"/>
                          <a:cs typeface="Times New Roman" panose="02020603050405020304" pitchFamily="18" charset="0"/>
                        </a:rPr>
                        <a:t>≤</a:t>
                      </a:r>
                      <a:r>
                        <a:rPr lang="en-US" sz="2000" b="1" kern="100">
                          <a:effectLst/>
                          <a:latin typeface="宋体" panose="02010600030101010101" pitchFamily="2" charset="-122"/>
                          <a:ea typeface="宋体" panose="02010600030101010101" pitchFamily="2" charset="-122"/>
                          <a:cs typeface="Times New Roman" panose="02020603050405020304" pitchFamily="18" charset="0"/>
                        </a:rPr>
                        <a:t>50</a:t>
                      </a:r>
                      <a:endParaRPr lang="zh-CN" sz="2000" b="1" kern="100">
                        <a:effectLst/>
                        <a:latin typeface="宋体" panose="02010600030101010101" pitchFamily="2" charset="-122"/>
                        <a:ea typeface="宋体"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2200"/>
                        </a:lnSpc>
                      </a:pPr>
                      <a:r>
                        <a:rPr lang="zh-CN" sz="2000" b="1" kern="100" dirty="0">
                          <a:effectLst/>
                          <a:latin typeface="宋体" panose="02010600030101010101" pitchFamily="2" charset="-122"/>
                          <a:ea typeface="宋体" panose="02010600030101010101" pitchFamily="2" charset="-122"/>
                          <a:cs typeface="Times New Roman" panose="02020603050405020304" pitchFamily="18" charset="0"/>
                        </a:rPr>
                        <a:t>≤</a:t>
                      </a:r>
                      <a:r>
                        <a:rPr lang="en-US" sz="2000" b="1" kern="100" dirty="0">
                          <a:effectLst/>
                          <a:latin typeface="宋体" panose="02010600030101010101" pitchFamily="2" charset="-122"/>
                          <a:ea typeface="宋体" panose="02010600030101010101" pitchFamily="2" charset="-122"/>
                          <a:cs typeface="Times New Roman" panose="02020603050405020304" pitchFamily="18" charset="0"/>
                        </a:rPr>
                        <a:t>40</a:t>
                      </a:r>
                      <a:endParaRPr lang="zh-CN" sz="2000" b="1" kern="100" dirty="0">
                        <a:effectLst/>
                        <a:latin typeface="宋体" panose="02010600030101010101" pitchFamily="2" charset="-122"/>
                        <a:ea typeface="宋体"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416426">
                <a:tc>
                  <a:txBody>
                    <a:bodyPr/>
                    <a:lstStyle/>
                    <a:p>
                      <a:pPr algn="ctr">
                        <a:lnSpc>
                          <a:spcPts val="2200"/>
                        </a:lnSpc>
                      </a:pPr>
                      <a:r>
                        <a:rPr lang="zh-CN" sz="2000" b="1" kern="100">
                          <a:effectLst/>
                          <a:latin typeface="宋体" panose="02010600030101010101" pitchFamily="2" charset="-122"/>
                          <a:ea typeface="宋体" panose="02010600030101010101" pitchFamily="2" charset="-122"/>
                          <a:cs typeface="Times New Roman" panose="02020603050405020304" pitchFamily="18" charset="0"/>
                        </a:rPr>
                        <a:t>＞</a:t>
                      </a:r>
                      <a:r>
                        <a:rPr lang="en-US" sz="2000" b="1" kern="100">
                          <a:effectLst/>
                          <a:latin typeface="宋体" panose="02010600030101010101" pitchFamily="2" charset="-122"/>
                          <a:ea typeface="宋体" panose="02010600030101010101" pitchFamily="2" charset="-122"/>
                          <a:cs typeface="Times New Roman" panose="02020603050405020304" pitchFamily="18" charset="0"/>
                        </a:rPr>
                        <a:t>50</a:t>
                      </a:r>
                      <a:endParaRPr lang="zh-CN" sz="2000" b="1" kern="100">
                        <a:effectLst/>
                        <a:latin typeface="宋体" panose="02010600030101010101" pitchFamily="2" charset="-122"/>
                        <a:ea typeface="宋体"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2200"/>
                        </a:lnSpc>
                      </a:pPr>
                      <a:r>
                        <a:rPr lang="zh-CN" sz="2000" b="1" kern="100" dirty="0">
                          <a:effectLst/>
                          <a:latin typeface="宋体" panose="02010600030101010101" pitchFamily="2" charset="-122"/>
                          <a:ea typeface="宋体" panose="02010600030101010101" pitchFamily="2" charset="-122"/>
                          <a:cs typeface="Times New Roman" panose="02020603050405020304" pitchFamily="18" charset="0"/>
                        </a:rPr>
                        <a:t>≤</a:t>
                      </a:r>
                      <a:r>
                        <a:rPr lang="en-US" sz="2000" b="1" kern="100" dirty="0">
                          <a:effectLst/>
                          <a:latin typeface="宋体" panose="02010600030101010101" pitchFamily="2" charset="-122"/>
                          <a:ea typeface="宋体" panose="02010600030101010101" pitchFamily="2" charset="-122"/>
                          <a:cs typeface="Times New Roman" panose="02020603050405020304" pitchFamily="18" charset="0"/>
                        </a:rPr>
                        <a:t>30</a:t>
                      </a:r>
                      <a:endParaRPr lang="zh-CN" sz="2000" b="1" kern="100" dirty="0">
                        <a:effectLst/>
                        <a:latin typeface="宋体" panose="02010600030101010101" pitchFamily="2" charset="-122"/>
                        <a:ea typeface="宋体"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
        <p:nvSpPr>
          <p:cNvPr id="14" name="文本框 13"/>
          <p:cNvSpPr txBox="1"/>
          <p:nvPr/>
        </p:nvSpPr>
        <p:spPr>
          <a:xfrm>
            <a:off x="2302068" y="6380993"/>
            <a:ext cx="9166033" cy="374461"/>
          </a:xfrm>
          <a:prstGeom prst="rect">
            <a:avLst/>
          </a:prstGeom>
          <a:noFill/>
        </p:spPr>
        <p:txBody>
          <a:bodyPr wrap="square">
            <a:spAutoFit/>
          </a:bodyPr>
          <a:lstStyle/>
          <a:p>
            <a:pPr algn="just">
              <a:lnSpc>
                <a:spcPts val="2200"/>
              </a:lnSpc>
            </a:pPr>
            <a:r>
              <a:rPr lang="zh-CN" altLang="en-US" sz="2000" b="1" kern="100" dirty="0">
                <a:effectLst/>
                <a:latin typeface="Calibri" panose="020F0502020204030204" pitchFamily="34" charset="0"/>
                <a:ea typeface="宋体" panose="02010600030101010101" pitchFamily="2" charset="-122"/>
                <a:cs typeface="Times New Roman" panose="02020603050405020304" pitchFamily="18" charset="0"/>
              </a:rPr>
              <a:t>商品的形态不同，一般来说固态产品的单位是</a:t>
            </a:r>
            <a:r>
              <a:rPr lang="en-US" altLang="zh-CN" sz="2000" b="1" kern="100" dirty="0">
                <a:effectLst/>
                <a:latin typeface="Calibri" panose="020F0502020204030204" pitchFamily="34" charset="0"/>
                <a:ea typeface="宋体" panose="02010600030101010101" pitchFamily="2" charset="-122"/>
                <a:cs typeface="Times New Roman" panose="02020603050405020304" pitchFamily="18" charset="0"/>
              </a:rPr>
              <a:t>g</a:t>
            </a:r>
            <a:r>
              <a:rPr lang="zh-CN" altLang="en-US" sz="2000" b="1" kern="100" dirty="0">
                <a:effectLst/>
                <a:latin typeface="Calibri" panose="020F0502020204030204" pitchFamily="34" charset="0"/>
                <a:ea typeface="宋体" panose="02010600030101010101" pitchFamily="2" charset="-122"/>
                <a:cs typeface="Times New Roman" panose="02020603050405020304" pitchFamily="18" charset="0"/>
              </a:rPr>
              <a:t>；液态产品的单位是</a:t>
            </a:r>
            <a:r>
              <a:rPr lang="en-US" altLang="zh-CN" sz="2000" b="1" kern="100" dirty="0">
                <a:effectLst/>
                <a:latin typeface="Calibri" panose="020F0502020204030204" pitchFamily="34" charset="0"/>
                <a:ea typeface="宋体" panose="02010600030101010101" pitchFamily="2" charset="-122"/>
                <a:cs typeface="Times New Roman" panose="02020603050405020304" pitchFamily="18" charset="0"/>
              </a:rPr>
              <a:t>mL</a:t>
            </a:r>
            <a:r>
              <a:rPr lang="zh-CN" altLang="en-US" sz="2000" b="1" kern="100" dirty="0">
                <a:effectLst/>
                <a:latin typeface="Calibri" panose="020F0502020204030204" pitchFamily="34" charset="0"/>
                <a:ea typeface="宋体" panose="02010600030101010101" pitchFamily="2" charset="-122"/>
                <a:cs typeface="Times New Roman" panose="02020603050405020304" pitchFamily="18" charset="0"/>
              </a:rPr>
              <a:t>。</a:t>
            </a:r>
            <a:endParaRPr lang="zh-CN" altLang="zh-CN" sz="2000" b="1" kern="100" dirty="0">
              <a:effectLst/>
              <a:latin typeface="Calibri" panose="020F0502020204030204" pitchFamily="34" charset="0"/>
              <a:ea typeface="宋体" panose="02010600030101010101" pitchFamily="2" charset="-122"/>
              <a:cs typeface="Times New Roman" panose="02020603050405020304" pitchFamily="18" charset="0"/>
            </a:endParaRPr>
          </a:p>
        </p:txBody>
      </p:sp>
      <p:sp>
        <p:nvSpPr>
          <p:cNvPr id="12" name="对话气泡: 圆角矩形 11"/>
          <p:cNvSpPr/>
          <p:nvPr/>
        </p:nvSpPr>
        <p:spPr>
          <a:xfrm>
            <a:off x="245557" y="3260994"/>
            <a:ext cx="1674564" cy="1983036"/>
          </a:xfrm>
          <a:prstGeom prst="wedgeRoundRectCallout">
            <a:avLst>
              <a:gd name="adj1" fmla="val 152083"/>
              <a:gd name="adj2" fmla="val -58592"/>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t>具有独立包装且净含量标注明确的物品。</a:t>
            </a:r>
          </a:p>
        </p:txBody>
      </p:sp>
      <p:sp>
        <p:nvSpPr>
          <p:cNvPr id="16" name="文本框 15"/>
          <p:cNvSpPr txBox="1"/>
          <p:nvPr/>
        </p:nvSpPr>
        <p:spPr>
          <a:xfrm>
            <a:off x="245557" y="3646771"/>
            <a:ext cx="1674564" cy="1323439"/>
          </a:xfrm>
          <a:prstGeom prst="rect">
            <a:avLst/>
          </a:prstGeom>
          <a:noFill/>
        </p:spPr>
        <p:txBody>
          <a:bodyPr wrap="square">
            <a:spAutoFit/>
          </a:bodyPr>
          <a:lstStyle/>
          <a:p>
            <a:pPr algn="just">
              <a:tabLst>
                <a:tab pos="2667635" algn="ctr"/>
                <a:tab pos="5904230" algn="r"/>
              </a:tabLst>
            </a:pPr>
            <a:r>
              <a:rPr lang="en-US" altLang="zh-CN" sz="2000" b="1" kern="100" dirty="0">
                <a:solidFill>
                  <a:srgbClr val="0722EB"/>
                </a:solidFill>
                <a:effectLst/>
                <a:latin typeface="宋体" panose="02010600030101010101" pitchFamily="2" charset="-122"/>
                <a:ea typeface="宋体" panose="02010600030101010101" pitchFamily="2" charset="-122"/>
                <a:cs typeface="Times New Roman" panose="02020603050405020304" pitchFamily="18" charset="0"/>
              </a:rPr>
              <a:t>3.6 </a:t>
            </a:r>
            <a:r>
              <a:rPr lang="zh-CN" altLang="zh-CN" sz="2000" b="1" kern="100" dirty="0">
                <a:solidFill>
                  <a:srgbClr val="0722EB"/>
                </a:solidFill>
                <a:effectLst/>
                <a:latin typeface="宋体" panose="02010600030101010101" pitchFamily="2" charset="-122"/>
                <a:ea typeface="宋体" panose="02010600030101010101" pitchFamily="2" charset="-122"/>
                <a:cs typeface="Times New Roman" panose="02020603050405020304" pitchFamily="18" charset="0"/>
              </a:rPr>
              <a:t>具有独立包装且净含量标注明确的物品。</a:t>
            </a:r>
          </a:p>
        </p:txBody>
      </p:sp>
      <p:pic>
        <p:nvPicPr>
          <p:cNvPr id="11" name="矩形 3"/>
          <p:cNvPicPr>
            <a:picLocks noChangeArrowheads="1"/>
          </p:cNvPicPr>
          <p:nvPr/>
        </p:nvPicPr>
        <p:blipFill>
          <a:blip r:embed="rId6" cstate="print"/>
          <a:srcRect/>
          <a:stretch>
            <a:fillRect/>
          </a:stretch>
        </p:blipFill>
        <p:spPr bwMode="auto">
          <a:xfrm>
            <a:off x="0" y="0"/>
            <a:ext cx="12192000" cy="1058779"/>
          </a:xfrm>
          <a:prstGeom prst="rect">
            <a:avLst/>
          </a:prstGeom>
          <a:noFill/>
          <a:ln w="9525">
            <a:noFill/>
            <a:miter lim="800000"/>
            <a:headEnd/>
            <a:tailEnd/>
          </a:ln>
        </p:spPr>
      </p:pic>
      <p:sp>
        <p:nvSpPr>
          <p:cNvPr id="15" name="标题 1"/>
          <p:cNvSpPr>
            <a:spLocks noGrp="1"/>
          </p:cNvSpPr>
          <p:nvPr>
            <p:ph type="title"/>
          </p:nvPr>
        </p:nvSpPr>
        <p:spPr>
          <a:xfrm>
            <a:off x="688138" y="153759"/>
            <a:ext cx="10354417" cy="712759"/>
          </a:xfrm>
        </p:spPr>
        <p:txBody>
          <a:bodyPr>
            <a:noAutofit/>
          </a:bodyPr>
          <a:lstStyle/>
          <a:p>
            <a:br>
              <a:rPr lang="zh-CN" altLang="en-US" sz="3200" dirty="0">
                <a:solidFill>
                  <a:schemeClr val="bg1"/>
                </a:solidFill>
                <a:latin typeface="黑体" panose="02010609060101010101" charset="-122"/>
                <a:ea typeface="黑体" panose="02010609060101010101" charset="-122"/>
              </a:rPr>
            </a:br>
            <a:r>
              <a:rPr lang="zh-CN" altLang="en-US" sz="3200" dirty="0">
                <a:solidFill>
                  <a:schemeClr val="bg1"/>
                </a:solidFill>
                <a:latin typeface="黑体" panose="02010609060101010101" charset="-122"/>
                <a:ea typeface="黑体" panose="02010609060101010101" charset="-122"/>
              </a:rPr>
              <a:t>（三）要求</a:t>
            </a:r>
          </a:p>
        </p:txBody>
      </p:sp>
      <p:pic>
        <p:nvPicPr>
          <p:cNvPr id="3" name="页码21">
            <a:hlinkClick r:id="" action="ppaction://media"/>
            <a:extLst>
              <a:ext uri="{FF2B5EF4-FFF2-40B4-BE49-F238E27FC236}">
                <a16:creationId xmlns:a16="http://schemas.microsoft.com/office/drawing/2014/main" id="{96FACA65-8374-C569-A313-E8291647C105}"/>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259656" y="6203754"/>
            <a:ext cx="487363" cy="487363"/>
          </a:xfrm>
          <a:prstGeom prst="rect">
            <a:avLst/>
          </a:prstGeom>
        </p:spPr>
      </p:pic>
    </p:spTree>
  </p:cSld>
  <p:clrMapOvr>
    <a:masterClrMapping/>
  </p:clrMapOvr>
  <p:transition advTm="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762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531896" y="1237973"/>
            <a:ext cx="11132192" cy="1153160"/>
          </a:xfrm>
          <a:prstGeom prst="rect">
            <a:avLst/>
          </a:prstGeom>
          <a:noFill/>
        </p:spPr>
        <p:txBody>
          <a:bodyPr wrap="square" rtlCol="0">
            <a:spAutoFit/>
          </a:bodyPr>
          <a:lstStyle/>
          <a:p>
            <a:pPr>
              <a:lnSpc>
                <a:spcPct val="150000"/>
              </a:lnSpc>
            </a:pPr>
            <a:r>
              <a:rPr lang="zh-CN" altLang="en-US" sz="2400" dirty="0">
                <a:solidFill>
                  <a:srgbClr val="013471"/>
                </a:solidFill>
                <a:latin typeface="思源黑体 CN Bold" panose="020B0800000000000000" pitchFamily="34" charset="-122"/>
                <a:ea typeface="思源黑体 CN Bold" panose="020B0800000000000000" pitchFamily="34" charset="-122"/>
              </a:rPr>
              <a:t> 单件</a:t>
            </a:r>
            <a:r>
              <a:rPr lang="zh-CN" sz="2400" dirty="0">
                <a:solidFill>
                  <a:srgbClr val="013471"/>
                </a:solidFill>
                <a:latin typeface="思源黑体 CN Bold" panose="020B0800000000000000" pitchFamily="34" charset="-122"/>
                <a:ea typeface="思源黑体 CN Bold" panose="020B0800000000000000" pitchFamily="34" charset="-122"/>
              </a:rPr>
              <a:t>的确定</a:t>
            </a:r>
            <a:endParaRPr lang="en-US" altLang="zh-CN" sz="2400" dirty="0">
              <a:solidFill>
                <a:srgbClr val="013471"/>
              </a:solidFill>
              <a:latin typeface="思源黑体 CN Bold" panose="020B0800000000000000" pitchFamily="34" charset="-122"/>
              <a:ea typeface="思源黑体 CN Bold" panose="020B0800000000000000" pitchFamily="34" charset="-122"/>
            </a:endParaRPr>
          </a:p>
          <a:p>
            <a:pPr marL="342900" indent="-342900">
              <a:lnSpc>
                <a:spcPct val="150000"/>
              </a:lnSpc>
              <a:buFont typeface="Arial" panose="020B0604020202020204" pitchFamily="34" charset="0"/>
              <a:buChar char="•"/>
            </a:pPr>
            <a:r>
              <a:rPr lang="zh-CN" altLang="en-US" sz="2200" dirty="0">
                <a:latin typeface="思源黑体 CN Bold" panose="020B0800000000000000" pitchFamily="34" charset="-122"/>
                <a:ea typeface="思源黑体 CN Bold" panose="020B0800000000000000" pitchFamily="34" charset="-122"/>
              </a:rPr>
              <a:t>查看外包装或最小独立包装是否标注净含量？只有有一处标注，此包装即为单件。</a:t>
            </a:r>
            <a:endParaRPr lang="en-US" altLang="zh-CN" sz="2200" dirty="0">
              <a:latin typeface="思源黑体 CN Bold" panose="020B0800000000000000" pitchFamily="34" charset="-122"/>
              <a:ea typeface="思源黑体 CN Bold" panose="020B0800000000000000" pitchFamily="34" charset="-122"/>
            </a:endParaRPr>
          </a:p>
        </p:txBody>
      </p:sp>
      <p:pic>
        <p:nvPicPr>
          <p:cNvPr id="17" name="矩形 3"/>
          <p:cNvPicPr>
            <a:picLocks noChangeArrowheads="1"/>
          </p:cNvPicPr>
          <p:nvPr/>
        </p:nvPicPr>
        <p:blipFill>
          <a:blip r:embed="rId6" cstate="print"/>
          <a:srcRect/>
          <a:stretch>
            <a:fillRect/>
          </a:stretch>
        </p:blipFill>
        <p:spPr bwMode="auto">
          <a:xfrm>
            <a:off x="0" y="0"/>
            <a:ext cx="12192000" cy="1058779"/>
          </a:xfrm>
          <a:prstGeom prst="rect">
            <a:avLst/>
          </a:prstGeom>
          <a:noFill/>
          <a:ln w="9525">
            <a:noFill/>
            <a:miter lim="800000"/>
            <a:headEnd/>
            <a:tailEnd/>
          </a:ln>
        </p:spPr>
      </p:pic>
      <p:sp>
        <p:nvSpPr>
          <p:cNvPr id="18" name="标题 1"/>
          <p:cNvSpPr>
            <a:spLocks noGrp="1"/>
          </p:cNvSpPr>
          <p:nvPr>
            <p:ph type="title"/>
          </p:nvPr>
        </p:nvSpPr>
        <p:spPr>
          <a:xfrm>
            <a:off x="688138" y="153759"/>
            <a:ext cx="10354417" cy="712759"/>
          </a:xfrm>
        </p:spPr>
        <p:txBody>
          <a:bodyPr>
            <a:noAutofit/>
          </a:bodyPr>
          <a:lstStyle/>
          <a:p>
            <a:br>
              <a:rPr lang="zh-CN" altLang="en-US" sz="3200" dirty="0">
                <a:solidFill>
                  <a:schemeClr val="bg1"/>
                </a:solidFill>
                <a:latin typeface="黑体" panose="02010609060101010101" charset="-122"/>
                <a:ea typeface="黑体" panose="02010609060101010101" charset="-122"/>
              </a:rPr>
            </a:br>
            <a:r>
              <a:rPr lang="zh-CN" altLang="en-US" sz="3200" dirty="0">
                <a:solidFill>
                  <a:schemeClr val="bg1"/>
                </a:solidFill>
                <a:latin typeface="黑体" panose="02010609060101010101" charset="-122"/>
                <a:ea typeface="黑体" panose="02010609060101010101" charset="-122"/>
                <a:sym typeface="+mn-ea"/>
              </a:rPr>
              <a:t>（三）要求</a:t>
            </a:r>
            <a:endParaRPr lang="zh-CN" altLang="en-US" sz="3200" dirty="0">
              <a:solidFill>
                <a:schemeClr val="bg1"/>
              </a:solidFill>
              <a:latin typeface="黑体" panose="02010609060101010101" charset="-122"/>
              <a:ea typeface="黑体" panose="02010609060101010101" charset="-122"/>
            </a:endParaRPr>
          </a:p>
        </p:txBody>
      </p:sp>
      <p:sp>
        <p:nvSpPr>
          <p:cNvPr id="3" name="对话气泡: 圆角矩形 4"/>
          <p:cNvSpPr/>
          <p:nvPr/>
        </p:nvSpPr>
        <p:spPr>
          <a:xfrm>
            <a:off x="7508583" y="5526423"/>
            <a:ext cx="1894902" cy="550047"/>
          </a:xfrm>
          <a:prstGeom prst="wedgeRoundRectCallout">
            <a:avLst>
              <a:gd name="adj1" fmla="val 38444"/>
              <a:gd name="adj2" fmla="val -94161"/>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7618536" y="5617099"/>
            <a:ext cx="1674995" cy="368300"/>
          </a:xfrm>
          <a:prstGeom prst="rect">
            <a:avLst/>
          </a:prstGeom>
          <a:ln>
            <a:noFill/>
          </a:ln>
        </p:spPr>
        <p:txBody>
          <a:bodyPr wrap="square">
            <a:spAutoFit/>
          </a:bodyPr>
          <a:lstStyle/>
          <a:p>
            <a:pPr algn="ctr"/>
            <a:r>
              <a:rPr lang="zh-CN" altLang="en-US" b="1" dirty="0">
                <a:latin typeface="宋体" panose="02010600030101010101" pitchFamily="2" charset="-122"/>
                <a:ea typeface="宋体" panose="02010600030101010101" pitchFamily="2" charset="-122"/>
              </a:rPr>
              <a:t>净含量：</a:t>
            </a:r>
            <a:r>
              <a:rPr lang="en-US" altLang="zh-CN" b="1" dirty="0">
                <a:latin typeface="宋体" panose="02010600030101010101" pitchFamily="2" charset="-122"/>
                <a:ea typeface="宋体" panose="02010600030101010101" pitchFamily="2" charset="-122"/>
              </a:rPr>
              <a:t>4g</a:t>
            </a:r>
            <a:r>
              <a:rPr lang="zh-CN" altLang="en-US" b="1" dirty="0">
                <a:latin typeface="宋体" panose="02010600030101010101" pitchFamily="2" charset="-122"/>
                <a:ea typeface="宋体" panose="02010600030101010101" pitchFamily="2" charset="-122"/>
              </a:rPr>
              <a:t> </a:t>
            </a:r>
            <a:endParaRPr lang="zh-CN" altLang="en-US" dirty="0"/>
          </a:p>
        </p:txBody>
      </p:sp>
      <p:pic>
        <p:nvPicPr>
          <p:cNvPr id="13" name="图片 12">
            <a:hlinkClick r:id="" action="ppaction://hlinkshowjump?jump=previousslide"/>
          </p:cNvPr>
          <p:cNvPicPr>
            <a:picLocks noChangeAspect="1"/>
          </p:cNvPicPr>
          <p:nvPr>
            <p:custDataLst>
              <p:tags r:id="rId1"/>
            </p:custDataLst>
          </p:nvPr>
        </p:nvPicPr>
        <p:blipFill>
          <a:blip r:embed="rId7"/>
          <a:stretch>
            <a:fillRect/>
          </a:stretch>
        </p:blipFill>
        <p:spPr>
          <a:xfrm>
            <a:off x="7757795" y="4004229"/>
            <a:ext cx="1645920" cy="1165860"/>
          </a:xfrm>
          <a:prstGeom prst="rect">
            <a:avLst/>
          </a:prstGeom>
        </p:spPr>
      </p:pic>
      <p:pic>
        <p:nvPicPr>
          <p:cNvPr id="9" name="图片 8" descr="368208745"/>
          <p:cNvPicPr>
            <a:picLocks noChangeAspect="1"/>
          </p:cNvPicPr>
          <p:nvPr/>
        </p:nvPicPr>
        <p:blipFill>
          <a:blip r:embed="rId8"/>
          <a:stretch>
            <a:fillRect/>
          </a:stretch>
        </p:blipFill>
        <p:spPr>
          <a:xfrm>
            <a:off x="2239645" y="3096895"/>
            <a:ext cx="2581275" cy="2980055"/>
          </a:xfrm>
          <a:prstGeom prst="rect">
            <a:avLst/>
          </a:prstGeom>
        </p:spPr>
      </p:pic>
      <p:sp>
        <p:nvSpPr>
          <p:cNvPr id="10" name="对话气泡: 圆角矩形 4"/>
          <p:cNvSpPr/>
          <p:nvPr/>
        </p:nvSpPr>
        <p:spPr>
          <a:xfrm>
            <a:off x="757898" y="5330843"/>
            <a:ext cx="1894902" cy="550047"/>
          </a:xfrm>
          <a:prstGeom prst="wedgeRoundRectCallout">
            <a:avLst>
              <a:gd name="adj1" fmla="val 38444"/>
              <a:gd name="adj2" fmla="val -94161"/>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矩形 19"/>
          <p:cNvSpPr/>
          <p:nvPr/>
        </p:nvSpPr>
        <p:spPr>
          <a:xfrm>
            <a:off x="867851" y="5421519"/>
            <a:ext cx="1674995" cy="368300"/>
          </a:xfrm>
          <a:prstGeom prst="rect">
            <a:avLst/>
          </a:prstGeom>
          <a:ln>
            <a:noFill/>
          </a:ln>
        </p:spPr>
        <p:txBody>
          <a:bodyPr wrap="square">
            <a:spAutoFit/>
          </a:bodyPr>
          <a:lstStyle/>
          <a:p>
            <a:pPr algn="ctr"/>
            <a:r>
              <a:rPr lang="zh-CN" altLang="en-US" b="1" dirty="0">
                <a:latin typeface="宋体" panose="02010600030101010101" pitchFamily="2" charset="-122"/>
                <a:ea typeface="宋体" panose="02010600030101010101" pitchFamily="2" charset="-122"/>
              </a:rPr>
              <a:t>净含量：</a:t>
            </a:r>
            <a:r>
              <a:rPr lang="en-US" altLang="zh-CN" b="1" dirty="0">
                <a:latin typeface="宋体" panose="02010600030101010101" pitchFamily="2" charset="-122"/>
                <a:ea typeface="宋体" panose="02010600030101010101" pitchFamily="2" charset="-122"/>
              </a:rPr>
              <a:t>4g</a:t>
            </a:r>
            <a:r>
              <a:rPr lang="zh-CN" altLang="en-US" b="1" dirty="0">
                <a:latin typeface="宋体" panose="02010600030101010101" pitchFamily="2" charset="-122"/>
                <a:ea typeface="宋体" panose="02010600030101010101" pitchFamily="2" charset="-122"/>
              </a:rPr>
              <a:t> </a:t>
            </a:r>
            <a:endParaRPr lang="zh-CN" altLang="en-US" dirty="0"/>
          </a:p>
        </p:txBody>
      </p:sp>
      <p:pic>
        <p:nvPicPr>
          <p:cNvPr id="5" name="页码22">
            <a:hlinkClick r:id="" action="ppaction://media"/>
            <a:extLst>
              <a:ext uri="{FF2B5EF4-FFF2-40B4-BE49-F238E27FC236}">
                <a16:creationId xmlns:a16="http://schemas.microsoft.com/office/drawing/2014/main" id="{2D8FF6DE-4A04-E9B8-0B2F-0798B1B7164F}"/>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288214" y="6175847"/>
            <a:ext cx="487363" cy="487363"/>
          </a:xfrm>
          <a:prstGeom prst="rect">
            <a:avLst/>
          </a:prstGeom>
        </p:spPr>
      </p:pic>
    </p:spTree>
  </p:cSld>
  <p:clrMapOvr>
    <a:masterClrMapping/>
  </p:clrMapOvr>
  <p:transition advTm="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2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428441" y="1216869"/>
            <a:ext cx="11333527" cy="587661"/>
          </a:xfrm>
          <a:prstGeom prst="rect">
            <a:avLst/>
          </a:prstGeom>
          <a:noFill/>
        </p:spPr>
        <p:txBody>
          <a:bodyPr wrap="square" rtlCol="0">
            <a:spAutoFit/>
          </a:bodyPr>
          <a:lstStyle/>
          <a:p>
            <a:pPr algn="just">
              <a:lnSpc>
                <a:spcPct val="150000"/>
              </a:lnSpc>
            </a:pPr>
            <a:r>
              <a:rPr lang="zh-CN" altLang="en-US" sz="2400" kern="100" dirty="0">
                <a:solidFill>
                  <a:srgbClr val="013471"/>
                </a:solidFill>
                <a:latin typeface="思源黑体 CN Bold" panose="020B0800000000000000" pitchFamily="34" charset="-122"/>
                <a:ea typeface="思源黑体 CN Bold" panose="020B0800000000000000" pitchFamily="34" charset="-122"/>
                <a:cs typeface="Times New Roman" panose="02020603050405020304" pitchFamily="18" charset="0"/>
              </a:rPr>
              <a:t>注：包装空隙率要求</a:t>
            </a:r>
            <a:r>
              <a:rPr lang="zh-CN" altLang="zh-CN" sz="2400" kern="100" dirty="0">
                <a:solidFill>
                  <a:srgbClr val="C00000"/>
                </a:solidFill>
                <a:latin typeface="思源黑体 CN Bold" panose="020B0800000000000000" pitchFamily="34" charset="-122"/>
                <a:ea typeface="思源黑体 CN Bold" panose="020B0800000000000000" pitchFamily="34" charset="-122"/>
                <a:cs typeface="Times New Roman" panose="02020603050405020304" pitchFamily="18" charset="0"/>
              </a:rPr>
              <a:t>不适用于</a:t>
            </a:r>
            <a:r>
              <a:rPr lang="zh-CN" altLang="zh-CN" sz="2400" kern="100" dirty="0">
                <a:solidFill>
                  <a:srgbClr val="013471"/>
                </a:solidFill>
                <a:latin typeface="思源黑体 CN Bold" panose="020B0800000000000000" pitchFamily="34" charset="-122"/>
                <a:ea typeface="思源黑体 CN Bold" panose="020B0800000000000000" pitchFamily="34" charset="-122"/>
                <a:cs typeface="Times New Roman" panose="02020603050405020304" pitchFamily="18" charset="0"/>
              </a:rPr>
              <a:t>销售包装层数仅为一层的商品。</a:t>
            </a:r>
            <a:endParaRPr lang="en-US" altLang="zh-CN" sz="2400" kern="100" dirty="0">
              <a:solidFill>
                <a:srgbClr val="013471"/>
              </a:solidFill>
              <a:latin typeface="思源黑体 CN Bold" panose="020B0800000000000000" pitchFamily="34" charset="-122"/>
              <a:ea typeface="思源黑体 CN Bold" panose="020B0800000000000000" pitchFamily="34" charset="-122"/>
              <a:cs typeface="Times New Roman" panose="02020603050405020304" pitchFamily="18" charset="0"/>
              <a:sym typeface="+mn-ea"/>
            </a:endParaRPr>
          </a:p>
        </p:txBody>
      </p:sp>
      <p:sp>
        <p:nvSpPr>
          <p:cNvPr id="8" name="文本框 7"/>
          <p:cNvSpPr txBox="1"/>
          <p:nvPr/>
        </p:nvSpPr>
        <p:spPr>
          <a:xfrm>
            <a:off x="5657578" y="6284124"/>
            <a:ext cx="2071171" cy="400110"/>
          </a:xfrm>
          <a:prstGeom prst="rect">
            <a:avLst/>
          </a:prstGeom>
          <a:noFill/>
        </p:spPr>
        <p:txBody>
          <a:bodyPr wrap="square" rtlCol="0">
            <a:spAutoFit/>
          </a:bodyPr>
          <a:lstStyle/>
          <a:p>
            <a:pPr algn="ctr"/>
            <a:r>
              <a:rPr lang="zh-CN" altLang="en-US" sz="2000" b="1" dirty="0">
                <a:latin typeface="宋体" panose="02010600030101010101" pitchFamily="2" charset="-122"/>
                <a:ea typeface="宋体" panose="02010600030101010101" pitchFamily="2" charset="-122"/>
              </a:rPr>
              <a:t>速冻产品</a:t>
            </a:r>
          </a:p>
        </p:txBody>
      </p:sp>
      <p:sp>
        <p:nvSpPr>
          <p:cNvPr id="9" name="文本框 8"/>
          <p:cNvSpPr txBox="1"/>
          <p:nvPr/>
        </p:nvSpPr>
        <p:spPr>
          <a:xfrm>
            <a:off x="1054567" y="6288875"/>
            <a:ext cx="2071171" cy="398780"/>
          </a:xfrm>
          <a:prstGeom prst="rect">
            <a:avLst/>
          </a:prstGeom>
          <a:noFill/>
        </p:spPr>
        <p:txBody>
          <a:bodyPr wrap="square" rtlCol="0">
            <a:spAutoFit/>
          </a:bodyPr>
          <a:lstStyle/>
          <a:p>
            <a:pPr algn="ctr"/>
            <a:r>
              <a:rPr lang="zh-CN" altLang="en-US" sz="2000" b="1" dirty="0">
                <a:latin typeface="宋体" panose="02010600030101010101" pitchFamily="2" charset="-122"/>
                <a:ea typeface="宋体" panose="02010600030101010101" pitchFamily="2" charset="-122"/>
              </a:rPr>
              <a:t>茶叶</a:t>
            </a:r>
          </a:p>
        </p:txBody>
      </p:sp>
      <p:sp>
        <p:nvSpPr>
          <p:cNvPr id="12" name="文本框 11"/>
          <p:cNvSpPr txBox="1"/>
          <p:nvPr/>
        </p:nvSpPr>
        <p:spPr>
          <a:xfrm>
            <a:off x="9681990" y="6284124"/>
            <a:ext cx="2071171" cy="400110"/>
          </a:xfrm>
          <a:prstGeom prst="rect">
            <a:avLst/>
          </a:prstGeom>
          <a:noFill/>
        </p:spPr>
        <p:txBody>
          <a:bodyPr wrap="square" rtlCol="0">
            <a:spAutoFit/>
          </a:bodyPr>
          <a:lstStyle/>
          <a:p>
            <a:pPr algn="ctr"/>
            <a:r>
              <a:rPr lang="zh-CN" altLang="en-US" sz="2000" b="1" dirty="0">
                <a:latin typeface="宋体" panose="02010600030101010101" pitchFamily="2" charset="-122"/>
                <a:ea typeface="宋体" panose="02010600030101010101" pitchFamily="2" charset="-122"/>
              </a:rPr>
              <a:t>鸡蛋</a:t>
            </a:r>
          </a:p>
        </p:txBody>
      </p:sp>
      <p:pic>
        <p:nvPicPr>
          <p:cNvPr id="10" name="图片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72156" y="2097214"/>
            <a:ext cx="3303493" cy="4058586"/>
          </a:xfrm>
          <a:prstGeom prst="rect">
            <a:avLst/>
          </a:prstGeom>
        </p:spPr>
      </p:pic>
      <p:pic>
        <p:nvPicPr>
          <p:cNvPr id="13" name="矩形 3"/>
          <p:cNvPicPr>
            <a:picLocks noChangeArrowheads="1"/>
          </p:cNvPicPr>
          <p:nvPr/>
        </p:nvPicPr>
        <p:blipFill>
          <a:blip r:embed="rId6" cstate="print"/>
          <a:srcRect/>
          <a:stretch>
            <a:fillRect/>
          </a:stretch>
        </p:blipFill>
        <p:spPr bwMode="auto">
          <a:xfrm>
            <a:off x="0" y="0"/>
            <a:ext cx="12192000" cy="1058779"/>
          </a:xfrm>
          <a:prstGeom prst="rect">
            <a:avLst/>
          </a:prstGeom>
          <a:noFill/>
          <a:ln w="9525">
            <a:noFill/>
            <a:miter lim="800000"/>
            <a:headEnd/>
            <a:tailEnd/>
          </a:ln>
        </p:spPr>
      </p:pic>
      <p:sp>
        <p:nvSpPr>
          <p:cNvPr id="14" name="标题 1"/>
          <p:cNvSpPr>
            <a:spLocks noGrp="1"/>
          </p:cNvSpPr>
          <p:nvPr>
            <p:ph type="title"/>
          </p:nvPr>
        </p:nvSpPr>
        <p:spPr>
          <a:xfrm>
            <a:off x="688138" y="153759"/>
            <a:ext cx="10354417" cy="712759"/>
          </a:xfrm>
        </p:spPr>
        <p:txBody>
          <a:bodyPr>
            <a:noAutofit/>
          </a:bodyPr>
          <a:lstStyle/>
          <a:p>
            <a:br>
              <a:rPr lang="zh-CN" altLang="en-US" sz="3200" dirty="0">
                <a:solidFill>
                  <a:schemeClr val="bg1"/>
                </a:solidFill>
                <a:latin typeface="黑体" panose="02010609060101010101" charset="-122"/>
                <a:ea typeface="黑体" panose="02010609060101010101" charset="-122"/>
              </a:rPr>
            </a:br>
            <a:r>
              <a:rPr lang="zh-CN" altLang="en-US" sz="3200" dirty="0">
                <a:solidFill>
                  <a:schemeClr val="bg1"/>
                </a:solidFill>
                <a:latin typeface="黑体" panose="02010609060101010101" charset="-122"/>
                <a:ea typeface="黑体" panose="02010609060101010101" charset="-122"/>
                <a:sym typeface="+mn-ea"/>
              </a:rPr>
              <a:t>（三）</a:t>
            </a:r>
            <a:r>
              <a:rPr lang="zh-CN" altLang="en-US" sz="3200" dirty="0">
                <a:solidFill>
                  <a:schemeClr val="bg1"/>
                </a:solidFill>
                <a:latin typeface="黑体" panose="02010609060101010101" charset="-122"/>
                <a:ea typeface="黑体" panose="02010609060101010101" charset="-122"/>
              </a:rPr>
              <a:t>要求</a:t>
            </a:r>
          </a:p>
        </p:txBody>
      </p:sp>
      <p:pic>
        <p:nvPicPr>
          <p:cNvPr id="15" name="图片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76842" y="2125891"/>
            <a:ext cx="3390095" cy="3886143"/>
          </a:xfrm>
          <a:prstGeom prst="rect">
            <a:avLst/>
          </a:prstGeom>
        </p:spPr>
      </p:pic>
      <p:pic>
        <p:nvPicPr>
          <p:cNvPr id="2" name="图片 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88203" y="3099679"/>
            <a:ext cx="3447875" cy="1939187"/>
          </a:xfrm>
          <a:prstGeom prst="rect">
            <a:avLst/>
          </a:prstGeom>
        </p:spPr>
      </p:pic>
      <p:pic>
        <p:nvPicPr>
          <p:cNvPr id="3" name="页码23">
            <a:hlinkClick r:id="" action="ppaction://media"/>
            <a:extLst>
              <a:ext uri="{FF2B5EF4-FFF2-40B4-BE49-F238E27FC236}">
                <a16:creationId xmlns:a16="http://schemas.microsoft.com/office/drawing/2014/main" id="{75920DA3-90ED-E551-4A9A-CC1B4E6E8911}"/>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353374" y="6155800"/>
            <a:ext cx="487363" cy="487363"/>
          </a:xfrm>
          <a:prstGeom prst="rect">
            <a:avLst/>
          </a:prstGeom>
        </p:spPr>
      </p:pic>
    </p:spTree>
  </p:cSld>
  <p:clrMapOvr>
    <a:masterClrMapping/>
  </p:clrMapOvr>
  <p:transition advTm="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16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819059" y="1106173"/>
            <a:ext cx="11068140" cy="1135054"/>
          </a:xfrm>
          <a:prstGeom prst="rect">
            <a:avLst/>
          </a:prstGeom>
          <a:noFill/>
        </p:spPr>
        <p:txBody>
          <a:bodyPr wrap="square" rtlCol="0">
            <a:spAutoFit/>
          </a:bodyPr>
          <a:lstStyle/>
          <a:p>
            <a:pPr>
              <a:lnSpc>
                <a:spcPct val="150000"/>
              </a:lnSpc>
            </a:pPr>
            <a:r>
              <a:rPr lang="en-US" altLang="zh-CN" sz="2400" baseline="30000" dirty="0">
                <a:solidFill>
                  <a:srgbClr val="013471"/>
                </a:solidFill>
                <a:latin typeface="思源黑体 CN Bold" panose="020B0800000000000000" pitchFamily="34" charset="-122"/>
                <a:ea typeface="思源黑体 CN Bold" panose="020B0800000000000000" pitchFamily="34" charset="-122"/>
                <a:sym typeface="+mn-ea"/>
              </a:rPr>
              <a:t>a</a:t>
            </a:r>
            <a:r>
              <a:rPr lang="zh-CN" altLang="en-US" sz="2400" dirty="0">
                <a:solidFill>
                  <a:srgbClr val="013471"/>
                </a:solidFill>
                <a:latin typeface="思源黑体 CN Bold" panose="020B0800000000000000" pitchFamily="34" charset="-122"/>
                <a:ea typeface="思源黑体 CN Bold" panose="020B0800000000000000" pitchFamily="34" charset="-122"/>
                <a:sym typeface="+mn-ea"/>
              </a:rPr>
              <a:t>需混合使用的化妆品，单件是指混合后的产品</a:t>
            </a:r>
            <a:endParaRPr lang="en-US" altLang="zh-CN" sz="2400" dirty="0">
              <a:solidFill>
                <a:srgbClr val="013471"/>
              </a:solidFill>
              <a:latin typeface="思源黑体 CN Bold" panose="020B0800000000000000" pitchFamily="34" charset="-122"/>
              <a:ea typeface="思源黑体 CN Bold" panose="020B0800000000000000" pitchFamily="34" charset="-122"/>
              <a:sym typeface="+mn-ea"/>
            </a:endParaRPr>
          </a:p>
          <a:p>
            <a:pPr>
              <a:lnSpc>
                <a:spcPct val="150000"/>
              </a:lnSpc>
            </a:pPr>
            <a:r>
              <a:rPr lang="en-US" altLang="zh-CN" sz="2400" baseline="30000" dirty="0">
                <a:solidFill>
                  <a:srgbClr val="013471"/>
                </a:solidFill>
                <a:latin typeface="思源黑体 CN Bold" panose="020B0800000000000000" pitchFamily="34" charset="-122"/>
                <a:ea typeface="思源黑体 CN Bold" panose="020B0800000000000000" pitchFamily="34" charset="-122"/>
                <a:sym typeface="+mn-ea"/>
              </a:rPr>
              <a:t>b</a:t>
            </a:r>
            <a:r>
              <a:rPr lang="zh-CN" altLang="en-US" sz="2400" dirty="0">
                <a:solidFill>
                  <a:srgbClr val="013471"/>
                </a:solidFill>
                <a:latin typeface="思源黑体 CN Bold" panose="020B0800000000000000" pitchFamily="34" charset="-122"/>
                <a:ea typeface="思源黑体 CN Bold" panose="020B0800000000000000" pitchFamily="34" charset="-122"/>
                <a:sym typeface="+mn-ea"/>
              </a:rPr>
              <a:t>综合商品的包装空隙率应以</a:t>
            </a:r>
            <a:r>
              <a:rPr lang="zh-CN" altLang="en-US" sz="2400" dirty="0">
                <a:solidFill>
                  <a:srgbClr val="FF0000"/>
                </a:solidFill>
                <a:latin typeface="思源黑体 CN Bold" panose="020B0800000000000000" pitchFamily="34" charset="-122"/>
                <a:ea typeface="思源黑体 CN Bold" panose="020B0800000000000000" pitchFamily="34" charset="-122"/>
                <a:sym typeface="+mn-ea"/>
              </a:rPr>
              <a:t>单件净含量最大</a:t>
            </a:r>
            <a:r>
              <a:rPr lang="zh-CN" altLang="en-US" sz="2400" dirty="0">
                <a:solidFill>
                  <a:srgbClr val="013471"/>
                </a:solidFill>
                <a:latin typeface="思源黑体 CN Bold" panose="020B0800000000000000" pitchFamily="34" charset="-122"/>
                <a:ea typeface="思源黑体 CN Bold" panose="020B0800000000000000" pitchFamily="34" charset="-122"/>
                <a:sym typeface="+mn-ea"/>
              </a:rPr>
              <a:t>的产品所对应的空隙率为准。</a:t>
            </a:r>
            <a:endParaRPr lang="en-US" altLang="zh-CN" sz="2400" dirty="0">
              <a:solidFill>
                <a:srgbClr val="013471"/>
              </a:solidFill>
              <a:latin typeface="思源黑体 CN Bold" panose="020B0800000000000000" pitchFamily="34" charset="-122"/>
              <a:ea typeface="思源黑体 CN Bold" panose="020B0800000000000000" pitchFamily="34" charset="-122"/>
              <a:sym typeface="+mn-ea"/>
            </a:endParaRPr>
          </a:p>
        </p:txBody>
      </p:sp>
      <p:sp>
        <p:nvSpPr>
          <p:cNvPr id="18" name="文本框 17"/>
          <p:cNvSpPr txBox="1"/>
          <p:nvPr/>
        </p:nvSpPr>
        <p:spPr>
          <a:xfrm>
            <a:off x="613341" y="2413697"/>
            <a:ext cx="11479575" cy="4154170"/>
          </a:xfrm>
          <a:prstGeom prst="rect">
            <a:avLst/>
          </a:prstGeom>
          <a:noFill/>
        </p:spPr>
        <p:txBody>
          <a:bodyPr wrap="square">
            <a:spAutoFit/>
          </a:bodyPr>
          <a:lstStyle/>
          <a:p>
            <a:pPr marL="285750" indent="-285750" algn="just">
              <a:lnSpc>
                <a:spcPct val="150000"/>
              </a:lnSpc>
              <a:spcBef>
                <a:spcPts val="0"/>
              </a:spcBef>
              <a:spcAft>
                <a:spcPts val="0"/>
              </a:spcAft>
              <a:buClr>
                <a:srgbClr val="C00000"/>
              </a:buClr>
              <a:buFont typeface="Wingdings" panose="05000000000000000000" pitchFamily="2" charset="2"/>
              <a:buChar char="u"/>
            </a:pPr>
            <a:r>
              <a:rPr lang="zh-CN" altLang="en-US" sz="2200" b="1" dirty="0">
                <a:latin typeface="宋体" panose="02010600030101010101" pitchFamily="2" charset="-122"/>
                <a:ea typeface="宋体" panose="02010600030101010101" pitchFamily="2" charset="-122"/>
              </a:rPr>
              <a:t>例</a:t>
            </a:r>
            <a:r>
              <a:rPr lang="en-US" altLang="zh-CN" sz="2200" b="1" dirty="0">
                <a:latin typeface="宋体" panose="02010600030101010101" pitchFamily="2" charset="-122"/>
                <a:ea typeface="宋体" panose="02010600030101010101" pitchFamily="2" charset="-122"/>
              </a:rPr>
              <a:t>1</a:t>
            </a:r>
            <a:r>
              <a:rPr lang="zh-CN" altLang="en-US" sz="2200" b="1" dirty="0">
                <a:latin typeface="宋体" panose="02010600030101010101" pitchFamily="2" charset="-122"/>
                <a:ea typeface="宋体" panose="02010600030101010101" pitchFamily="2" charset="-122"/>
              </a:rPr>
              <a:t>：月饼产品：</a:t>
            </a:r>
            <a:r>
              <a:rPr lang="en-US" altLang="zh-CN" sz="2200" b="1" dirty="0">
                <a:latin typeface="宋体" panose="02010600030101010101" pitchFamily="2" charset="-122"/>
                <a:ea typeface="宋体" panose="02010600030101010101" pitchFamily="2" charset="-122"/>
              </a:rPr>
              <a:t>50g×2</a:t>
            </a:r>
            <a:r>
              <a:rPr lang="zh-CN" altLang="en-US" sz="2200" b="1" dirty="0">
                <a:latin typeface="宋体" panose="02010600030101010101" pitchFamily="2" charset="-122"/>
                <a:ea typeface="宋体" panose="02010600030101010101" pitchFamily="2" charset="-122"/>
              </a:rPr>
              <a:t>个</a:t>
            </a:r>
            <a:r>
              <a:rPr lang="en-US" altLang="zh-CN" sz="2200" b="1" dirty="0">
                <a:latin typeface="宋体" panose="02010600030101010101" pitchFamily="2" charset="-122"/>
                <a:ea typeface="宋体" panose="02010600030101010101" pitchFamily="2" charset="-122"/>
              </a:rPr>
              <a:t>, 40g×2</a:t>
            </a:r>
            <a:r>
              <a:rPr lang="zh-CN" altLang="en-US" sz="2200" b="1" dirty="0">
                <a:latin typeface="宋体" panose="02010600030101010101" pitchFamily="2" charset="-122"/>
                <a:ea typeface="宋体" panose="02010600030101010101" pitchFamily="2" charset="-122"/>
              </a:rPr>
              <a:t>个</a:t>
            </a:r>
            <a:r>
              <a:rPr lang="en-US" altLang="zh-CN" sz="2200" b="1" dirty="0">
                <a:latin typeface="宋体" panose="02010600030101010101" pitchFamily="2" charset="-122"/>
                <a:ea typeface="宋体" panose="02010600030101010101" pitchFamily="2" charset="-122"/>
              </a:rPr>
              <a:t>, 30g×4</a:t>
            </a:r>
            <a:r>
              <a:rPr lang="zh-CN" altLang="en-US" sz="2200" b="1" dirty="0">
                <a:latin typeface="宋体" panose="02010600030101010101" pitchFamily="2" charset="-122"/>
                <a:ea typeface="宋体" panose="02010600030101010101" pitchFamily="2" charset="-122"/>
              </a:rPr>
              <a:t>个。</a:t>
            </a:r>
            <a:endParaRPr lang="en-US" altLang="zh-CN" sz="2200" b="1" dirty="0">
              <a:latin typeface="宋体" panose="02010600030101010101" pitchFamily="2" charset="-122"/>
              <a:ea typeface="宋体" panose="02010600030101010101" pitchFamily="2" charset="-122"/>
            </a:endParaRPr>
          </a:p>
          <a:p>
            <a:pPr algn="just">
              <a:lnSpc>
                <a:spcPct val="150000"/>
              </a:lnSpc>
              <a:spcBef>
                <a:spcPts val="0"/>
              </a:spcBef>
              <a:spcAft>
                <a:spcPts val="0"/>
              </a:spcAft>
              <a:buClr>
                <a:srgbClr val="C00000"/>
              </a:buClr>
            </a:pPr>
            <a:r>
              <a:rPr lang="en-US" altLang="zh-CN" sz="2200" b="1" dirty="0">
                <a:latin typeface="宋体" panose="02010600030101010101" pitchFamily="2" charset="-122"/>
                <a:ea typeface="宋体" panose="02010600030101010101" pitchFamily="2" charset="-122"/>
              </a:rPr>
              <a:t>——</a:t>
            </a:r>
            <a:r>
              <a:rPr lang="zh-CN" altLang="en-US" sz="2200" b="1" dirty="0">
                <a:latin typeface="宋体" panose="02010600030101010101" pitchFamily="2" charset="-122"/>
                <a:ea typeface="宋体" panose="02010600030101010101" pitchFamily="2" charset="-122"/>
              </a:rPr>
              <a:t>如每个月饼均标注净含量，以</a:t>
            </a:r>
            <a:r>
              <a:rPr lang="en-US" altLang="zh-CN" sz="2200" b="1" dirty="0">
                <a:latin typeface="宋体" panose="02010600030101010101" pitchFamily="2" charset="-122"/>
                <a:ea typeface="宋体" panose="02010600030101010101" pitchFamily="2" charset="-122"/>
              </a:rPr>
              <a:t>50g</a:t>
            </a:r>
            <a:r>
              <a:rPr lang="zh-CN" altLang="en-US" sz="2200" b="1" dirty="0">
                <a:latin typeface="宋体" panose="02010600030101010101" pitchFamily="2" charset="-122"/>
                <a:ea typeface="宋体" panose="02010600030101010101" pitchFamily="2" charset="-122"/>
              </a:rPr>
              <a:t>对应的包装空隙率为准，查表</a:t>
            </a:r>
            <a:r>
              <a:rPr lang="en-US" altLang="zh-CN" sz="2200" b="1" dirty="0">
                <a:latin typeface="宋体" panose="02010600030101010101" pitchFamily="2" charset="-122"/>
                <a:ea typeface="宋体" panose="02010600030101010101" pitchFamily="2" charset="-122"/>
              </a:rPr>
              <a:t>1</a:t>
            </a:r>
            <a:r>
              <a:rPr lang="zh-CN" altLang="en-US" sz="2200" b="1" dirty="0">
                <a:latin typeface="宋体" panose="02010600030101010101" pitchFamily="2" charset="-122"/>
                <a:ea typeface="宋体" panose="02010600030101010101" pitchFamily="2" charset="-122"/>
              </a:rPr>
              <a:t>，该月饼产品包装空隙率应≤</a:t>
            </a:r>
            <a:r>
              <a:rPr lang="en-US" altLang="zh-CN" sz="2200" b="1" dirty="0">
                <a:latin typeface="宋体" panose="02010600030101010101" pitchFamily="2" charset="-122"/>
                <a:ea typeface="宋体" panose="02010600030101010101" pitchFamily="2" charset="-122"/>
              </a:rPr>
              <a:t>40%</a:t>
            </a:r>
            <a:r>
              <a:rPr lang="zh-CN" altLang="en-US" sz="2200" b="1" dirty="0">
                <a:latin typeface="宋体" panose="02010600030101010101" pitchFamily="2" charset="-122"/>
                <a:ea typeface="宋体" panose="02010600030101010101" pitchFamily="2" charset="-122"/>
              </a:rPr>
              <a:t>；</a:t>
            </a:r>
            <a:endParaRPr lang="en-US" altLang="zh-CN" sz="2200" b="1" dirty="0">
              <a:latin typeface="宋体" panose="02010600030101010101" pitchFamily="2" charset="-122"/>
              <a:ea typeface="宋体" panose="02010600030101010101" pitchFamily="2" charset="-122"/>
            </a:endParaRPr>
          </a:p>
          <a:p>
            <a:pPr algn="just">
              <a:lnSpc>
                <a:spcPct val="150000"/>
              </a:lnSpc>
              <a:spcBef>
                <a:spcPts val="0"/>
              </a:spcBef>
              <a:spcAft>
                <a:spcPts val="0"/>
              </a:spcAft>
              <a:buClr>
                <a:srgbClr val="C00000"/>
              </a:buClr>
            </a:pPr>
            <a:r>
              <a:rPr lang="en-US" altLang="zh-CN" sz="2200" b="1" dirty="0">
                <a:latin typeface="宋体" panose="02010600030101010101" pitchFamily="2" charset="-122"/>
                <a:ea typeface="宋体" panose="02010600030101010101" pitchFamily="2" charset="-122"/>
              </a:rPr>
              <a:t>——</a:t>
            </a:r>
            <a:r>
              <a:rPr lang="zh-CN" altLang="en-US" sz="2200" b="1" dirty="0">
                <a:latin typeface="宋体" panose="02010600030101010101" pitchFamily="2" charset="-122"/>
                <a:ea typeface="宋体" panose="02010600030101010101" pitchFamily="2" charset="-122"/>
              </a:rPr>
              <a:t>如仅在销售包装标注</a:t>
            </a:r>
            <a:r>
              <a:rPr lang="en-US" altLang="zh-CN" sz="2200" b="1" dirty="0">
                <a:latin typeface="宋体" panose="02010600030101010101" pitchFamily="2" charset="-122"/>
                <a:ea typeface="宋体" panose="02010600030101010101" pitchFamily="2" charset="-122"/>
              </a:rPr>
              <a:t>300g</a:t>
            </a:r>
            <a:r>
              <a:rPr lang="zh-CN" altLang="en-US" sz="2200" b="1" dirty="0">
                <a:latin typeface="宋体" panose="02010600030101010101" pitchFamily="2" charset="-122"/>
                <a:ea typeface="宋体" panose="02010600030101010101" pitchFamily="2" charset="-122"/>
              </a:rPr>
              <a:t>（</a:t>
            </a:r>
            <a:r>
              <a:rPr lang="en-US" altLang="zh-CN" sz="2200" b="1" u="sng" dirty="0">
                <a:latin typeface="宋体" panose="02010600030101010101" pitchFamily="2" charset="-122"/>
                <a:ea typeface="宋体" panose="02010600030101010101" pitchFamily="2" charset="-122"/>
              </a:rPr>
              <a:t>50g×2, 40g×2, 30g×4</a:t>
            </a:r>
            <a:r>
              <a:rPr lang="zh-CN" altLang="en-US" sz="2200" b="1" dirty="0">
                <a:latin typeface="宋体" panose="02010600030101010101" pitchFamily="2" charset="-122"/>
                <a:ea typeface="宋体" panose="02010600030101010101" pitchFamily="2" charset="-122"/>
              </a:rPr>
              <a:t>），以</a:t>
            </a:r>
            <a:r>
              <a:rPr lang="en-US" altLang="zh-CN" sz="2200" b="1" dirty="0">
                <a:latin typeface="宋体" panose="02010600030101010101" pitchFamily="2" charset="-122"/>
                <a:ea typeface="宋体" panose="02010600030101010101" pitchFamily="2" charset="-122"/>
              </a:rPr>
              <a:t>300g</a:t>
            </a:r>
            <a:r>
              <a:rPr lang="zh-CN" altLang="en-US" sz="2200" b="1" dirty="0">
                <a:latin typeface="宋体" panose="02010600030101010101" pitchFamily="2" charset="-122"/>
                <a:ea typeface="宋体" panose="02010600030101010101" pitchFamily="2" charset="-122"/>
              </a:rPr>
              <a:t>对应的包装空隙率为准，查表</a:t>
            </a:r>
            <a:r>
              <a:rPr lang="en-US" altLang="zh-CN" sz="2200" b="1" dirty="0">
                <a:latin typeface="宋体" panose="02010600030101010101" pitchFamily="2" charset="-122"/>
                <a:ea typeface="宋体" panose="02010600030101010101" pitchFamily="2" charset="-122"/>
              </a:rPr>
              <a:t>1</a:t>
            </a:r>
            <a:r>
              <a:rPr lang="zh-CN" altLang="en-US" sz="2200" b="1" dirty="0">
                <a:latin typeface="宋体" panose="02010600030101010101" pitchFamily="2" charset="-122"/>
                <a:ea typeface="宋体" panose="02010600030101010101" pitchFamily="2" charset="-122"/>
              </a:rPr>
              <a:t>，该月饼产品包装空隙率应≤</a:t>
            </a:r>
            <a:r>
              <a:rPr lang="en-US" altLang="zh-CN" sz="2200" b="1" dirty="0">
                <a:latin typeface="宋体" panose="02010600030101010101" pitchFamily="2" charset="-122"/>
                <a:ea typeface="宋体" panose="02010600030101010101" pitchFamily="2" charset="-122"/>
              </a:rPr>
              <a:t>30%</a:t>
            </a:r>
            <a:r>
              <a:rPr lang="zh-CN" altLang="en-US" sz="2200" b="1" dirty="0">
                <a:latin typeface="宋体" panose="02010600030101010101" pitchFamily="2" charset="-122"/>
                <a:ea typeface="宋体" panose="02010600030101010101" pitchFamily="2" charset="-122"/>
              </a:rPr>
              <a:t>。</a:t>
            </a:r>
            <a:endParaRPr lang="en-US" altLang="zh-CN" sz="2200" b="1" dirty="0">
              <a:latin typeface="宋体" panose="02010600030101010101" pitchFamily="2" charset="-122"/>
              <a:ea typeface="宋体" panose="02010600030101010101" pitchFamily="2" charset="-122"/>
            </a:endParaRPr>
          </a:p>
          <a:p>
            <a:pPr algn="just">
              <a:lnSpc>
                <a:spcPct val="150000"/>
              </a:lnSpc>
              <a:spcBef>
                <a:spcPts val="0"/>
              </a:spcBef>
              <a:spcAft>
                <a:spcPts val="0"/>
              </a:spcAft>
              <a:buClr>
                <a:srgbClr val="C00000"/>
              </a:buClr>
            </a:pPr>
            <a:endParaRPr lang="en-US" altLang="zh-CN" sz="2200" b="1" dirty="0">
              <a:latin typeface="宋体" panose="02010600030101010101" pitchFamily="2" charset="-122"/>
              <a:ea typeface="宋体" panose="02010600030101010101" pitchFamily="2" charset="-122"/>
            </a:endParaRPr>
          </a:p>
          <a:p>
            <a:pPr marL="285750" indent="-285750" algn="just">
              <a:lnSpc>
                <a:spcPct val="150000"/>
              </a:lnSpc>
              <a:spcBef>
                <a:spcPts val="0"/>
              </a:spcBef>
              <a:spcAft>
                <a:spcPts val="0"/>
              </a:spcAft>
              <a:buClr>
                <a:srgbClr val="C00000"/>
              </a:buClr>
              <a:buFont typeface="Wingdings" panose="05000000000000000000" pitchFamily="2" charset="2"/>
              <a:buChar char="u"/>
            </a:pPr>
            <a:r>
              <a:rPr lang="zh-CN" altLang="en-US" sz="2200" b="1" dirty="0">
                <a:latin typeface="宋体" panose="02010600030101010101" pitchFamily="2" charset="-122"/>
                <a:ea typeface="宋体" panose="02010600030101010101" pitchFamily="2" charset="-122"/>
              </a:rPr>
              <a:t>例</a:t>
            </a:r>
            <a:r>
              <a:rPr lang="en-US" altLang="zh-CN" sz="2200" b="1" dirty="0">
                <a:latin typeface="宋体" panose="02010600030101010101" pitchFamily="2" charset="-122"/>
                <a:ea typeface="宋体" panose="02010600030101010101" pitchFamily="2" charset="-122"/>
              </a:rPr>
              <a:t>2</a:t>
            </a:r>
            <a:r>
              <a:rPr lang="zh-CN" altLang="en-US" sz="2200" b="1" dirty="0">
                <a:latin typeface="宋体" panose="02010600030101010101" pitchFamily="2" charset="-122"/>
                <a:ea typeface="宋体" panose="02010600030101010101" pitchFamily="2" charset="-122"/>
              </a:rPr>
              <a:t>：粽子产品：粽子</a:t>
            </a:r>
            <a:r>
              <a:rPr lang="en-US" altLang="zh-CN" sz="2200" b="1" dirty="0">
                <a:latin typeface="宋体" panose="02010600030101010101" pitchFamily="2" charset="-122"/>
                <a:ea typeface="宋体" panose="02010600030101010101" pitchFamily="2" charset="-122"/>
              </a:rPr>
              <a:t>120g×4</a:t>
            </a:r>
            <a:r>
              <a:rPr lang="zh-CN" altLang="en-US" sz="2200" b="1" dirty="0">
                <a:latin typeface="宋体" panose="02010600030101010101" pitchFamily="2" charset="-122"/>
                <a:ea typeface="宋体" panose="02010600030101010101" pitchFamily="2" charset="-122"/>
              </a:rPr>
              <a:t>个</a:t>
            </a:r>
            <a:r>
              <a:rPr lang="en-US" altLang="zh-CN" sz="2200" b="1" dirty="0">
                <a:latin typeface="宋体" panose="02010600030101010101" pitchFamily="2" charset="-122"/>
                <a:ea typeface="宋体" panose="02010600030101010101" pitchFamily="2" charset="-122"/>
              </a:rPr>
              <a:t>,</a:t>
            </a:r>
            <a:r>
              <a:rPr lang="zh-CN" altLang="en-US" sz="2200" b="1" dirty="0">
                <a:latin typeface="宋体" panose="02010600030101010101" pitchFamily="2" charset="-122"/>
                <a:ea typeface="宋体" panose="02010600030101010101" pitchFamily="2" charset="-122"/>
              </a:rPr>
              <a:t>咸鸭蛋</a:t>
            </a:r>
            <a:r>
              <a:rPr lang="en-US" altLang="zh-CN" sz="2200" b="1" dirty="0">
                <a:latin typeface="宋体" panose="02010600030101010101" pitchFamily="2" charset="-122"/>
                <a:ea typeface="宋体" panose="02010600030101010101" pitchFamily="2" charset="-122"/>
              </a:rPr>
              <a:t>45g×4</a:t>
            </a:r>
            <a:r>
              <a:rPr lang="zh-CN" altLang="en-US" sz="2200" b="1" dirty="0">
                <a:latin typeface="宋体" panose="02010600030101010101" pitchFamily="2" charset="-122"/>
                <a:ea typeface="宋体" panose="02010600030101010101" pitchFamily="2" charset="-122"/>
              </a:rPr>
              <a:t>个（每个产品均标注净含量）。</a:t>
            </a:r>
            <a:endParaRPr lang="en-US" altLang="zh-CN" sz="2200" b="1" dirty="0">
              <a:latin typeface="宋体" panose="02010600030101010101" pitchFamily="2" charset="-122"/>
              <a:ea typeface="宋体" panose="02010600030101010101" pitchFamily="2" charset="-122"/>
            </a:endParaRPr>
          </a:p>
          <a:p>
            <a:pPr algn="just">
              <a:lnSpc>
                <a:spcPct val="150000"/>
              </a:lnSpc>
              <a:spcBef>
                <a:spcPts val="0"/>
              </a:spcBef>
              <a:spcAft>
                <a:spcPts val="0"/>
              </a:spcAft>
              <a:buClr>
                <a:srgbClr val="C00000"/>
              </a:buClr>
            </a:pPr>
            <a:r>
              <a:rPr lang="en-US" altLang="zh-CN" sz="2200" b="1" dirty="0">
                <a:latin typeface="宋体" panose="02010600030101010101" pitchFamily="2" charset="-122"/>
                <a:ea typeface="宋体" panose="02010600030101010101" pitchFamily="2" charset="-122"/>
              </a:rPr>
              <a:t>——</a:t>
            </a:r>
            <a:r>
              <a:rPr lang="zh-CN" altLang="en-US" sz="2200" b="1" dirty="0">
                <a:latin typeface="宋体" panose="02010600030101010101" pitchFamily="2" charset="-122"/>
                <a:ea typeface="宋体" panose="02010600030101010101" pitchFamily="2" charset="-122"/>
              </a:rPr>
              <a:t>以</a:t>
            </a:r>
            <a:r>
              <a:rPr lang="en-US" altLang="zh-CN" sz="2200" b="1" dirty="0">
                <a:latin typeface="宋体" panose="02010600030101010101" pitchFamily="2" charset="-122"/>
                <a:ea typeface="宋体" panose="02010600030101010101" pitchFamily="2" charset="-122"/>
              </a:rPr>
              <a:t>120g</a:t>
            </a:r>
            <a:r>
              <a:rPr lang="zh-CN" altLang="en-US" sz="2200" b="1" dirty="0">
                <a:latin typeface="宋体" panose="02010600030101010101" pitchFamily="2" charset="-122"/>
                <a:ea typeface="宋体" panose="02010600030101010101" pitchFamily="2" charset="-122"/>
              </a:rPr>
              <a:t>对应的包装空隙率为准，查表</a:t>
            </a:r>
            <a:r>
              <a:rPr lang="en-US" altLang="zh-CN" sz="2200" b="1" dirty="0">
                <a:latin typeface="宋体" panose="02010600030101010101" pitchFamily="2" charset="-122"/>
                <a:ea typeface="宋体" panose="02010600030101010101" pitchFamily="2" charset="-122"/>
              </a:rPr>
              <a:t>1</a:t>
            </a:r>
            <a:r>
              <a:rPr lang="zh-CN" altLang="en-US" sz="2200" b="1" dirty="0">
                <a:latin typeface="宋体" panose="02010600030101010101" pitchFamily="2" charset="-122"/>
                <a:ea typeface="宋体" panose="02010600030101010101" pitchFamily="2" charset="-122"/>
              </a:rPr>
              <a:t>，该粽子产品包装空隙率应≤</a:t>
            </a:r>
            <a:r>
              <a:rPr lang="en-US" altLang="zh-CN" sz="2200" b="1" dirty="0">
                <a:latin typeface="宋体" panose="02010600030101010101" pitchFamily="2" charset="-122"/>
                <a:ea typeface="宋体" panose="02010600030101010101" pitchFamily="2" charset="-122"/>
              </a:rPr>
              <a:t>30%</a:t>
            </a:r>
            <a:r>
              <a:rPr lang="zh-CN" altLang="en-US" sz="2200" b="1" dirty="0">
                <a:latin typeface="宋体" panose="02010600030101010101" pitchFamily="2" charset="-122"/>
                <a:ea typeface="宋体" panose="02010600030101010101" pitchFamily="2" charset="-122"/>
              </a:rPr>
              <a:t>。</a:t>
            </a:r>
            <a:endParaRPr lang="en-US" altLang="zh-CN" sz="2200" b="1" dirty="0">
              <a:latin typeface="宋体" panose="02010600030101010101" pitchFamily="2" charset="-122"/>
              <a:ea typeface="宋体" panose="02010600030101010101" pitchFamily="2" charset="-122"/>
            </a:endParaRPr>
          </a:p>
        </p:txBody>
      </p:sp>
      <p:pic>
        <p:nvPicPr>
          <p:cNvPr id="7" name="矩形 3"/>
          <p:cNvPicPr>
            <a:picLocks noChangeArrowheads="1"/>
          </p:cNvPicPr>
          <p:nvPr/>
        </p:nvPicPr>
        <p:blipFill>
          <a:blip r:embed="rId5" cstate="print"/>
          <a:srcRect/>
          <a:stretch>
            <a:fillRect/>
          </a:stretch>
        </p:blipFill>
        <p:spPr bwMode="auto">
          <a:xfrm>
            <a:off x="0" y="0"/>
            <a:ext cx="12192000" cy="1058779"/>
          </a:xfrm>
          <a:prstGeom prst="rect">
            <a:avLst/>
          </a:prstGeom>
          <a:noFill/>
          <a:ln w="9525">
            <a:noFill/>
            <a:miter lim="800000"/>
            <a:headEnd/>
            <a:tailEnd/>
          </a:ln>
        </p:spPr>
      </p:pic>
      <p:sp>
        <p:nvSpPr>
          <p:cNvPr id="9" name="标题 1"/>
          <p:cNvSpPr>
            <a:spLocks noGrp="1"/>
          </p:cNvSpPr>
          <p:nvPr>
            <p:ph type="title"/>
          </p:nvPr>
        </p:nvSpPr>
        <p:spPr>
          <a:xfrm>
            <a:off x="688138" y="153759"/>
            <a:ext cx="10354417" cy="712759"/>
          </a:xfrm>
        </p:spPr>
        <p:txBody>
          <a:bodyPr>
            <a:noAutofit/>
          </a:bodyPr>
          <a:lstStyle/>
          <a:p>
            <a:br>
              <a:rPr lang="zh-CN" altLang="en-US" sz="3200" dirty="0">
                <a:solidFill>
                  <a:schemeClr val="bg1"/>
                </a:solidFill>
                <a:latin typeface="黑体" panose="02010609060101010101" charset="-122"/>
                <a:ea typeface="黑体" panose="02010609060101010101" charset="-122"/>
              </a:rPr>
            </a:br>
            <a:r>
              <a:rPr lang="zh-CN" altLang="en-US" sz="3200" dirty="0">
                <a:solidFill>
                  <a:schemeClr val="bg1"/>
                </a:solidFill>
                <a:latin typeface="黑体" panose="02010609060101010101" charset="-122"/>
                <a:ea typeface="黑体" panose="02010609060101010101" charset="-122"/>
              </a:rPr>
              <a:t>三、要求</a:t>
            </a:r>
          </a:p>
        </p:txBody>
      </p:sp>
      <p:pic>
        <p:nvPicPr>
          <p:cNvPr id="3" name="页码24">
            <a:hlinkClick r:id="" action="ppaction://media"/>
            <a:extLst>
              <a:ext uri="{FF2B5EF4-FFF2-40B4-BE49-F238E27FC236}">
                <a16:creationId xmlns:a16="http://schemas.microsoft.com/office/drawing/2014/main" id="{3A7CA343-B47D-2CA9-B7CD-894023DC122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59390" y="6216878"/>
            <a:ext cx="487363" cy="487363"/>
          </a:xfrm>
          <a:prstGeom prst="rect">
            <a:avLst/>
          </a:prstGeom>
        </p:spPr>
      </p:pic>
    </p:spTree>
  </p:cSld>
  <p:clrMapOvr>
    <a:masterClrMapping/>
  </p:clrMapOvr>
  <p:transition advTm="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693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503337" y="1122222"/>
            <a:ext cx="11960805" cy="2063835"/>
          </a:xfrm>
          <a:prstGeom prst="rect">
            <a:avLst/>
          </a:prstGeom>
          <a:noFill/>
        </p:spPr>
        <p:txBody>
          <a:bodyPr wrap="square" rtlCol="0">
            <a:spAutoFit/>
          </a:bodyPr>
          <a:lstStyle/>
          <a:p>
            <a:pPr marL="342900" indent="-342900">
              <a:lnSpc>
                <a:spcPct val="150000"/>
              </a:lnSpc>
              <a:spcBef>
                <a:spcPts val="0"/>
              </a:spcBef>
              <a:buClr>
                <a:srgbClr val="C00000"/>
              </a:buClr>
              <a:buSzTx/>
              <a:buFont typeface="Wingdings" panose="05000000000000000000" pitchFamily="2" charset="2"/>
              <a:buChar char="u"/>
            </a:pPr>
            <a:r>
              <a:rPr lang="zh-CN" altLang="en-US" sz="2200" dirty="0">
                <a:solidFill>
                  <a:srgbClr val="013471"/>
                </a:solidFill>
                <a:latin typeface="思源黑体 CN Bold" panose="020B0800000000000000" pitchFamily="34" charset="-122"/>
                <a:ea typeface="思源黑体 CN Bold" panose="020B0800000000000000" pitchFamily="34" charset="-122"/>
                <a:sym typeface="+mn-ea"/>
              </a:rPr>
              <a:t>抽样（见</a:t>
            </a:r>
            <a:r>
              <a:rPr lang="en-US" altLang="zh-CN" sz="2200" dirty="0">
                <a:solidFill>
                  <a:srgbClr val="013471"/>
                </a:solidFill>
                <a:latin typeface="思源黑体 CN Bold" panose="020B0800000000000000" pitchFamily="34" charset="-122"/>
                <a:ea typeface="思源黑体 CN Bold" panose="020B0800000000000000" pitchFamily="34" charset="-122"/>
                <a:sym typeface="+mn-ea"/>
              </a:rPr>
              <a:t>5.1</a:t>
            </a:r>
            <a:r>
              <a:rPr lang="zh-CN" altLang="en-US" sz="2200" dirty="0">
                <a:solidFill>
                  <a:srgbClr val="013471"/>
                </a:solidFill>
                <a:latin typeface="思源黑体 CN Bold" panose="020B0800000000000000" pitchFamily="34" charset="-122"/>
                <a:ea typeface="思源黑体 CN Bold" panose="020B0800000000000000" pitchFamily="34" charset="-122"/>
                <a:sym typeface="+mn-ea"/>
              </a:rPr>
              <a:t>）</a:t>
            </a:r>
            <a:endParaRPr lang="en-US" altLang="zh-CN" sz="2200" dirty="0">
              <a:solidFill>
                <a:srgbClr val="013471"/>
              </a:solidFill>
              <a:latin typeface="思源黑体 CN Bold" panose="020B0800000000000000" pitchFamily="34" charset="-122"/>
              <a:ea typeface="思源黑体 CN Bold" panose="020B0800000000000000" pitchFamily="34" charset="-122"/>
              <a:sym typeface="+mn-ea"/>
            </a:endParaRPr>
          </a:p>
          <a:p>
            <a:pPr>
              <a:lnSpc>
                <a:spcPct val="150000"/>
              </a:lnSpc>
              <a:spcBef>
                <a:spcPts val="0"/>
              </a:spcBef>
              <a:buClr>
                <a:srgbClr val="C00000"/>
              </a:buClr>
              <a:buSzTx/>
            </a:pPr>
            <a:r>
              <a:rPr lang="zh-CN" altLang="en-US" sz="2200" dirty="0">
                <a:solidFill>
                  <a:srgbClr val="013471"/>
                </a:solidFill>
                <a:latin typeface="思源黑体 CN Bold" panose="020B0800000000000000" pitchFamily="34" charset="-122"/>
                <a:ea typeface="思源黑体 CN Bold" panose="020B0800000000000000" pitchFamily="34" charset="-122"/>
                <a:sym typeface="+mn-ea"/>
              </a:rPr>
              <a:t>对同一品种、同一包装样式的食品和化妆品，抽样数量为一件。</a:t>
            </a:r>
            <a:endParaRPr lang="en-US" altLang="zh-CN" sz="2200" dirty="0">
              <a:solidFill>
                <a:srgbClr val="013471"/>
              </a:solidFill>
              <a:latin typeface="思源黑体 CN Bold" panose="020B0800000000000000" pitchFamily="34" charset="-122"/>
              <a:ea typeface="思源黑体 CN Bold" panose="020B0800000000000000" pitchFamily="34" charset="-122"/>
              <a:sym typeface="+mn-ea"/>
            </a:endParaRPr>
          </a:p>
          <a:p>
            <a:pPr marL="342900" indent="-342900">
              <a:lnSpc>
                <a:spcPct val="150000"/>
              </a:lnSpc>
              <a:buClr>
                <a:srgbClr val="C00000"/>
              </a:buClr>
              <a:buFont typeface="Wingdings" panose="05000000000000000000" pitchFamily="2" charset="2"/>
              <a:buChar char="u"/>
            </a:pPr>
            <a:r>
              <a:rPr lang="zh-CN" altLang="en-US" sz="2200" dirty="0">
                <a:solidFill>
                  <a:srgbClr val="013471"/>
                </a:solidFill>
                <a:latin typeface="思源黑体 CN Bold" panose="020B0800000000000000" pitchFamily="34" charset="-122"/>
                <a:ea typeface="思源黑体 CN Bold" panose="020B0800000000000000" pitchFamily="34" charset="-122"/>
                <a:sym typeface="+mn-ea"/>
              </a:rPr>
              <a:t>设备及工具（见</a:t>
            </a:r>
            <a:r>
              <a:rPr lang="en-US" altLang="zh-CN" sz="2200" dirty="0">
                <a:solidFill>
                  <a:srgbClr val="013471"/>
                </a:solidFill>
                <a:latin typeface="思源黑体 CN Bold" panose="020B0800000000000000" pitchFamily="34" charset="-122"/>
                <a:ea typeface="思源黑体 CN Bold" panose="020B0800000000000000" pitchFamily="34" charset="-122"/>
                <a:sym typeface="+mn-ea"/>
              </a:rPr>
              <a:t>5.2</a:t>
            </a:r>
            <a:r>
              <a:rPr lang="zh-CN" altLang="en-US" sz="2200" dirty="0">
                <a:solidFill>
                  <a:srgbClr val="013471"/>
                </a:solidFill>
                <a:latin typeface="思源黑体 CN Bold" panose="020B0800000000000000" pitchFamily="34" charset="-122"/>
                <a:ea typeface="思源黑体 CN Bold" panose="020B0800000000000000" pitchFamily="34" charset="-122"/>
                <a:sym typeface="+mn-ea"/>
              </a:rPr>
              <a:t>）</a:t>
            </a:r>
            <a:endParaRPr lang="en-US" altLang="zh-CN" sz="2200" dirty="0">
              <a:solidFill>
                <a:srgbClr val="013471"/>
              </a:solidFill>
              <a:latin typeface="思源黑体 CN Bold" panose="020B0800000000000000" pitchFamily="34" charset="-122"/>
              <a:ea typeface="思源黑体 CN Bold" panose="020B0800000000000000" pitchFamily="34" charset="-122"/>
              <a:sym typeface="+mn-ea"/>
            </a:endParaRPr>
          </a:p>
          <a:p>
            <a:pPr>
              <a:lnSpc>
                <a:spcPct val="150000"/>
              </a:lnSpc>
              <a:buClr>
                <a:srgbClr val="C00000"/>
              </a:buClr>
            </a:pPr>
            <a:r>
              <a:rPr lang="zh-CN" altLang="en-US" sz="2200" dirty="0">
                <a:solidFill>
                  <a:srgbClr val="013471"/>
                </a:solidFill>
                <a:latin typeface="思源黑体 CN Bold" panose="020B0800000000000000" pitchFamily="34" charset="-122"/>
                <a:ea typeface="思源黑体 CN Bold" panose="020B0800000000000000" pitchFamily="34" charset="-122"/>
                <a:sym typeface="+mn-ea"/>
              </a:rPr>
              <a:t>测量用直尺、卡尺、体积测量仪等检测设备、工具应符合检测要求，精确到</a:t>
            </a:r>
            <a:r>
              <a:rPr lang="en-US" altLang="zh-CN" sz="2200" dirty="0">
                <a:solidFill>
                  <a:srgbClr val="C00000"/>
                </a:solidFill>
                <a:latin typeface="思源黑体 CN Bold" panose="020B0800000000000000" pitchFamily="34" charset="-122"/>
                <a:ea typeface="思源黑体 CN Bold" panose="020B0800000000000000" pitchFamily="34" charset="-122"/>
                <a:sym typeface="+mn-ea"/>
              </a:rPr>
              <a:t>1 mm</a:t>
            </a:r>
            <a:r>
              <a:rPr lang="zh-CN" altLang="en-US" sz="2200" dirty="0">
                <a:solidFill>
                  <a:srgbClr val="013471"/>
                </a:solidFill>
                <a:latin typeface="思源黑体 CN Bold" panose="020B0800000000000000" pitchFamily="34" charset="-122"/>
                <a:ea typeface="思源黑体 CN Bold" panose="020B0800000000000000" pitchFamily="34" charset="-122"/>
                <a:sym typeface="+mn-ea"/>
              </a:rPr>
              <a:t>或</a:t>
            </a:r>
            <a:r>
              <a:rPr lang="en-US" altLang="zh-CN" sz="2200" dirty="0">
                <a:solidFill>
                  <a:srgbClr val="C00000"/>
                </a:solidFill>
                <a:latin typeface="思源黑体 CN Bold" panose="020B0800000000000000" pitchFamily="34" charset="-122"/>
                <a:ea typeface="思源黑体 CN Bold" panose="020B0800000000000000" pitchFamily="34" charset="-122"/>
                <a:sym typeface="+mn-ea"/>
              </a:rPr>
              <a:t>1 mm</a:t>
            </a:r>
            <a:r>
              <a:rPr lang="en-US" altLang="zh-CN" sz="2200" baseline="30000" dirty="0">
                <a:solidFill>
                  <a:srgbClr val="C00000"/>
                </a:solidFill>
                <a:latin typeface="思源黑体 CN Bold" panose="020B0800000000000000" pitchFamily="34" charset="-122"/>
                <a:ea typeface="思源黑体 CN Bold" panose="020B0800000000000000" pitchFamily="34" charset="-122"/>
                <a:sym typeface="+mn-ea"/>
              </a:rPr>
              <a:t>3</a:t>
            </a:r>
            <a:r>
              <a:rPr lang="zh-CN" altLang="en-US" sz="2200" dirty="0">
                <a:solidFill>
                  <a:srgbClr val="013471"/>
                </a:solidFill>
                <a:latin typeface="思源黑体 CN Bold" panose="020B0800000000000000" pitchFamily="34" charset="-122"/>
                <a:ea typeface="思源黑体 CN Bold" panose="020B0800000000000000" pitchFamily="34" charset="-122"/>
                <a:sym typeface="+mn-ea"/>
              </a:rPr>
              <a:t>。</a:t>
            </a:r>
            <a:endParaRPr lang="en-US" altLang="zh-CN" sz="2200" dirty="0">
              <a:solidFill>
                <a:srgbClr val="013471"/>
              </a:solidFill>
              <a:latin typeface="思源黑体 CN Bold" panose="020B0800000000000000" pitchFamily="34" charset="-122"/>
              <a:ea typeface="思源黑体 CN Bold" panose="020B0800000000000000" pitchFamily="34" charset="-122"/>
              <a:sym typeface="+mn-ea"/>
            </a:endParaRPr>
          </a:p>
        </p:txBody>
      </p:sp>
      <p:pic>
        <p:nvPicPr>
          <p:cNvPr id="4"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6072" y="3322846"/>
            <a:ext cx="2910980" cy="2341203"/>
          </a:xfrm>
          <a:prstGeom prst="rect">
            <a:avLst/>
          </a:prstGeom>
        </p:spPr>
      </p:pic>
      <p:pic>
        <p:nvPicPr>
          <p:cNvPr id="8" name="图片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67053" y="3299932"/>
            <a:ext cx="3834942" cy="2371468"/>
          </a:xfrm>
          <a:prstGeom prst="rect">
            <a:avLst/>
          </a:prstGeom>
        </p:spPr>
      </p:pic>
      <p:pic>
        <p:nvPicPr>
          <p:cNvPr id="10" name="图片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01995" y="3299932"/>
            <a:ext cx="2429214" cy="2324424"/>
          </a:xfrm>
          <a:prstGeom prst="rect">
            <a:avLst/>
          </a:prstGeom>
        </p:spPr>
      </p:pic>
      <p:pic>
        <p:nvPicPr>
          <p:cNvPr id="12" name="图片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481874" y="3186057"/>
            <a:ext cx="2710126" cy="2552174"/>
          </a:xfrm>
          <a:prstGeom prst="rect">
            <a:avLst/>
          </a:prstGeom>
        </p:spPr>
      </p:pic>
      <p:sp>
        <p:nvSpPr>
          <p:cNvPr id="15" name="文本框 14"/>
          <p:cNvSpPr txBox="1"/>
          <p:nvPr/>
        </p:nvSpPr>
        <p:spPr>
          <a:xfrm>
            <a:off x="1384390" y="5686963"/>
            <a:ext cx="943537" cy="400110"/>
          </a:xfrm>
          <a:prstGeom prst="rect">
            <a:avLst/>
          </a:prstGeom>
          <a:noFill/>
        </p:spPr>
        <p:txBody>
          <a:bodyPr wrap="square">
            <a:spAutoFit/>
          </a:bodyPr>
          <a:lstStyle/>
          <a:p>
            <a:r>
              <a:rPr lang="zh-CN" altLang="en-US" sz="2000" b="1" dirty="0">
                <a:latin typeface="宋体" panose="02010600030101010101" pitchFamily="2" charset="-122"/>
                <a:ea typeface="宋体" panose="02010600030101010101" pitchFamily="2" charset="-122"/>
                <a:sym typeface="+mn-ea"/>
              </a:rPr>
              <a:t>直尺</a:t>
            </a:r>
            <a:endParaRPr lang="zh-CN" altLang="en-US" sz="1400" b="1" dirty="0"/>
          </a:p>
        </p:txBody>
      </p:sp>
      <p:sp>
        <p:nvSpPr>
          <p:cNvPr id="16" name="文本框 15"/>
          <p:cNvSpPr txBox="1"/>
          <p:nvPr/>
        </p:nvSpPr>
        <p:spPr>
          <a:xfrm>
            <a:off x="4816764" y="5698526"/>
            <a:ext cx="1318368" cy="400110"/>
          </a:xfrm>
          <a:prstGeom prst="rect">
            <a:avLst/>
          </a:prstGeom>
          <a:noFill/>
        </p:spPr>
        <p:txBody>
          <a:bodyPr wrap="square">
            <a:spAutoFit/>
          </a:bodyPr>
          <a:lstStyle/>
          <a:p>
            <a:r>
              <a:rPr lang="zh-CN" altLang="en-US" sz="2000" b="1" dirty="0">
                <a:latin typeface="宋体" panose="02010600030101010101" pitchFamily="2" charset="-122"/>
                <a:ea typeface="宋体" panose="02010600030101010101" pitchFamily="2" charset="-122"/>
                <a:sym typeface="+mn-ea"/>
              </a:rPr>
              <a:t>游标卡尺</a:t>
            </a:r>
            <a:endParaRPr lang="zh-CN" altLang="en-US" sz="2000" b="1" dirty="0"/>
          </a:p>
        </p:txBody>
      </p:sp>
      <p:sp>
        <p:nvSpPr>
          <p:cNvPr id="17" name="文本框 16"/>
          <p:cNvSpPr txBox="1"/>
          <p:nvPr/>
        </p:nvSpPr>
        <p:spPr>
          <a:xfrm>
            <a:off x="9204553" y="5671399"/>
            <a:ext cx="1528679" cy="400110"/>
          </a:xfrm>
          <a:prstGeom prst="rect">
            <a:avLst/>
          </a:prstGeom>
          <a:noFill/>
        </p:spPr>
        <p:txBody>
          <a:bodyPr wrap="square">
            <a:spAutoFit/>
          </a:bodyPr>
          <a:lstStyle/>
          <a:p>
            <a:r>
              <a:rPr lang="zh-CN" altLang="en-US" sz="2000" b="1" dirty="0">
                <a:latin typeface="宋体" panose="02010600030101010101" pitchFamily="2" charset="-122"/>
                <a:ea typeface="宋体" panose="02010600030101010101" pitchFamily="2" charset="-122"/>
                <a:sym typeface="+mn-ea"/>
              </a:rPr>
              <a:t>体积测量仪</a:t>
            </a:r>
            <a:endParaRPr lang="zh-CN" altLang="en-US" sz="2000" b="1" dirty="0"/>
          </a:p>
        </p:txBody>
      </p:sp>
      <p:pic>
        <p:nvPicPr>
          <p:cNvPr id="13" name="矩形 3"/>
          <p:cNvPicPr>
            <a:picLocks noChangeArrowheads="1"/>
          </p:cNvPicPr>
          <p:nvPr/>
        </p:nvPicPr>
        <p:blipFill>
          <a:blip r:embed="rId9" cstate="print"/>
          <a:srcRect/>
          <a:stretch>
            <a:fillRect/>
          </a:stretch>
        </p:blipFill>
        <p:spPr bwMode="auto">
          <a:xfrm>
            <a:off x="0" y="0"/>
            <a:ext cx="12192000" cy="1058779"/>
          </a:xfrm>
          <a:prstGeom prst="rect">
            <a:avLst/>
          </a:prstGeom>
          <a:noFill/>
          <a:ln w="9525">
            <a:noFill/>
            <a:miter lim="800000"/>
            <a:headEnd/>
            <a:tailEnd/>
          </a:ln>
        </p:spPr>
      </p:pic>
      <p:sp>
        <p:nvSpPr>
          <p:cNvPr id="14" name="标题 1"/>
          <p:cNvSpPr>
            <a:spLocks noGrp="1"/>
          </p:cNvSpPr>
          <p:nvPr>
            <p:ph type="title"/>
          </p:nvPr>
        </p:nvSpPr>
        <p:spPr>
          <a:xfrm>
            <a:off x="688138" y="153759"/>
            <a:ext cx="10354417" cy="712759"/>
          </a:xfrm>
        </p:spPr>
        <p:txBody>
          <a:bodyPr>
            <a:noAutofit/>
          </a:bodyPr>
          <a:lstStyle/>
          <a:p>
            <a:br>
              <a:rPr lang="zh-CN" altLang="en-US" sz="3200" dirty="0">
                <a:solidFill>
                  <a:schemeClr val="bg1"/>
                </a:solidFill>
                <a:latin typeface="黑体" panose="02010609060101010101" charset="-122"/>
                <a:ea typeface="黑体" panose="02010609060101010101" charset="-122"/>
              </a:rPr>
            </a:br>
            <a:r>
              <a:rPr lang="zh-CN" altLang="en-US" sz="3200" dirty="0">
                <a:solidFill>
                  <a:schemeClr val="bg1"/>
                </a:solidFill>
                <a:latin typeface="黑体" panose="02010609060101010101" charset="-122"/>
                <a:ea typeface="黑体" panose="02010609060101010101" charset="-122"/>
                <a:sym typeface="+mn-ea"/>
              </a:rPr>
              <a:t>（三）</a:t>
            </a:r>
            <a:r>
              <a:rPr lang="zh-CN" altLang="en-US" sz="3200" dirty="0">
                <a:solidFill>
                  <a:schemeClr val="bg1"/>
                </a:solidFill>
                <a:latin typeface="黑体" panose="02010609060101010101" charset="-122"/>
                <a:ea typeface="黑体" panose="02010609060101010101" charset="-122"/>
              </a:rPr>
              <a:t>要求</a:t>
            </a:r>
          </a:p>
        </p:txBody>
      </p:sp>
      <p:pic>
        <p:nvPicPr>
          <p:cNvPr id="2" name="页码25">
            <a:hlinkClick r:id="" action="ppaction://media"/>
            <a:extLst>
              <a:ext uri="{FF2B5EF4-FFF2-40B4-BE49-F238E27FC236}">
                <a16:creationId xmlns:a16="http://schemas.microsoft.com/office/drawing/2014/main" id="{C9A82E9B-AF0F-1950-C3C2-F828D8477622}"/>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259655" y="6140678"/>
            <a:ext cx="487363" cy="487363"/>
          </a:xfrm>
          <a:prstGeom prst="rect">
            <a:avLst/>
          </a:prstGeom>
        </p:spPr>
      </p:pic>
    </p:spTree>
  </p:cSld>
  <p:clrMapOvr>
    <a:masterClrMapping/>
  </p:clrMapOvr>
  <p:transition advTm="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748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p:cNvGraphicFramePr>
            <a:graphicFrameLocks noGrp="1"/>
          </p:cNvGraphicFramePr>
          <p:nvPr/>
        </p:nvGraphicFramePr>
        <p:xfrm>
          <a:off x="1985048" y="1986112"/>
          <a:ext cx="9352150" cy="3849246"/>
        </p:xfrm>
        <a:graphic>
          <a:graphicData uri="http://schemas.openxmlformats.org/drawingml/2006/table">
            <a:tbl>
              <a:tblPr firstRow="1" firstCol="1" bandRow="1">
                <a:tableStyleId>{073A0DAA-6AF3-43AB-8588-CEC1D06C72B9}</a:tableStyleId>
              </a:tblPr>
              <a:tblGrid>
                <a:gridCol w="3236199">
                  <a:extLst>
                    <a:ext uri="{9D8B030D-6E8A-4147-A177-3AD203B41FA5}">
                      <a16:colId xmlns:a16="http://schemas.microsoft.com/office/drawing/2014/main" val="20000"/>
                    </a:ext>
                  </a:extLst>
                </a:gridCol>
                <a:gridCol w="2478663">
                  <a:extLst>
                    <a:ext uri="{9D8B030D-6E8A-4147-A177-3AD203B41FA5}">
                      <a16:colId xmlns:a16="http://schemas.microsoft.com/office/drawing/2014/main" val="20001"/>
                    </a:ext>
                  </a:extLst>
                </a:gridCol>
                <a:gridCol w="2075128">
                  <a:extLst>
                    <a:ext uri="{9D8B030D-6E8A-4147-A177-3AD203B41FA5}">
                      <a16:colId xmlns:a16="http://schemas.microsoft.com/office/drawing/2014/main" val="20002"/>
                    </a:ext>
                  </a:extLst>
                </a:gridCol>
                <a:gridCol w="1562160">
                  <a:extLst>
                    <a:ext uri="{9D8B030D-6E8A-4147-A177-3AD203B41FA5}">
                      <a16:colId xmlns:a16="http://schemas.microsoft.com/office/drawing/2014/main" val="20003"/>
                    </a:ext>
                  </a:extLst>
                </a:gridCol>
              </a:tblGrid>
              <a:tr h="768288">
                <a:tc>
                  <a:txBody>
                    <a:bodyPr/>
                    <a:lstStyle/>
                    <a:p>
                      <a:pPr algn="ctr"/>
                      <a:r>
                        <a:rPr lang="zh-CN" sz="2000" kern="100" dirty="0">
                          <a:effectLst/>
                        </a:rPr>
                        <a:t>方法类别</a:t>
                      </a:r>
                      <a:endParaRPr lang="zh-CN" sz="20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9525" marB="0" anchor="ctr">
                    <a:solidFill>
                      <a:srgbClr val="0070C0"/>
                    </a:solidFill>
                  </a:tcPr>
                </a:tc>
                <a:tc>
                  <a:txBody>
                    <a:bodyPr/>
                    <a:lstStyle/>
                    <a:p>
                      <a:pPr algn="ctr"/>
                      <a:r>
                        <a:rPr lang="zh-CN" sz="2000" kern="100" dirty="0">
                          <a:effectLst/>
                        </a:rPr>
                        <a:t>适用条件</a:t>
                      </a:r>
                      <a:endParaRPr lang="zh-CN" sz="20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9525" marB="0" anchor="ctr">
                    <a:solidFill>
                      <a:srgbClr val="0070C0"/>
                    </a:solidFill>
                  </a:tcPr>
                </a:tc>
                <a:tc>
                  <a:txBody>
                    <a:bodyPr/>
                    <a:lstStyle/>
                    <a:p>
                      <a:pPr algn="ctr"/>
                      <a:r>
                        <a:rPr lang="zh-CN" sz="2000" kern="100" dirty="0">
                          <a:effectLst/>
                        </a:rPr>
                        <a:t>测量工具</a:t>
                      </a:r>
                      <a:endParaRPr lang="zh-CN" sz="20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0" marR="0" marT="0" marB="0" anchor="ctr">
                    <a:solidFill>
                      <a:srgbClr val="0070C0"/>
                    </a:solidFill>
                  </a:tcPr>
                </a:tc>
                <a:tc>
                  <a:txBody>
                    <a:bodyPr/>
                    <a:lstStyle/>
                    <a:p>
                      <a:pPr algn="ctr"/>
                      <a:r>
                        <a:rPr lang="zh-CN" sz="2000" kern="100" dirty="0">
                          <a:effectLst/>
                        </a:rPr>
                        <a:t>精确度</a:t>
                      </a:r>
                      <a:endParaRPr lang="zh-CN" sz="20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9525" marB="0" anchor="ctr">
                    <a:solidFill>
                      <a:srgbClr val="0070C0"/>
                    </a:solidFill>
                  </a:tcPr>
                </a:tc>
                <a:extLst>
                  <a:ext uri="{0D108BD9-81ED-4DB2-BD59-A6C34878D82A}">
                    <a16:rowId xmlns:a16="http://schemas.microsoft.com/office/drawing/2014/main" val="10000"/>
                  </a:ext>
                </a:extLst>
              </a:tr>
              <a:tr h="959458">
                <a:tc>
                  <a:txBody>
                    <a:bodyPr/>
                    <a:lstStyle/>
                    <a:p>
                      <a:pPr algn="just"/>
                      <a:r>
                        <a:rPr lang="zh-CN" sz="2000" b="1" kern="100" dirty="0">
                          <a:effectLst/>
                        </a:rPr>
                        <a:t>第一法：仪器法（仲裁法）</a:t>
                      </a:r>
                      <a:endParaRPr lang="zh-CN" sz="2000" b="1"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9525" marB="0" anchor="ctr">
                    <a:solidFill>
                      <a:srgbClr val="0070C0"/>
                    </a:solidFill>
                  </a:tcPr>
                </a:tc>
                <a:tc>
                  <a:txBody>
                    <a:bodyPr/>
                    <a:lstStyle/>
                    <a:p>
                      <a:pPr algn="just"/>
                      <a:r>
                        <a:rPr lang="zh-CN" altLang="en-US" sz="2000" b="1" kern="100" dirty="0">
                          <a:effectLst/>
                        </a:rPr>
                        <a:t>任何形状的销售包装</a:t>
                      </a:r>
                      <a:endParaRPr lang="zh-CN" sz="2000" b="1"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9525" marB="0" anchor="ctr"/>
                </a:tc>
                <a:tc>
                  <a:txBody>
                    <a:bodyPr/>
                    <a:lstStyle/>
                    <a:p>
                      <a:pPr algn="ctr"/>
                      <a:r>
                        <a:rPr lang="zh-CN" sz="2000" b="1" kern="100" dirty="0">
                          <a:effectLst/>
                        </a:rPr>
                        <a:t>体积测量仪</a:t>
                      </a:r>
                      <a:endParaRPr lang="zh-CN" sz="2000" b="1"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0" marR="0" marT="0" marB="0" anchor="ctr"/>
                </a:tc>
                <a:tc>
                  <a:txBody>
                    <a:bodyPr/>
                    <a:lstStyle/>
                    <a:p>
                      <a:pPr algn="ctr"/>
                      <a:r>
                        <a:rPr lang="en-US" sz="2000" b="1" kern="100">
                          <a:effectLst/>
                        </a:rPr>
                        <a:t>1 mm</a:t>
                      </a:r>
                      <a:r>
                        <a:rPr lang="en-US" sz="2000" b="1" kern="100" baseline="30000">
                          <a:effectLst/>
                        </a:rPr>
                        <a:t>3</a:t>
                      </a:r>
                      <a:endParaRPr lang="zh-CN" sz="2000" b="1"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9525" marB="0" anchor="ctr"/>
                </a:tc>
                <a:extLst>
                  <a:ext uri="{0D108BD9-81ED-4DB2-BD59-A6C34878D82A}">
                    <a16:rowId xmlns:a16="http://schemas.microsoft.com/office/drawing/2014/main" val="10001"/>
                  </a:ext>
                </a:extLst>
              </a:tr>
              <a:tr h="936014">
                <a:tc>
                  <a:txBody>
                    <a:bodyPr/>
                    <a:lstStyle/>
                    <a:p>
                      <a:pPr algn="just"/>
                      <a:r>
                        <a:rPr lang="zh-CN" sz="2000" b="1" kern="100" dirty="0">
                          <a:effectLst/>
                        </a:rPr>
                        <a:t>第二法：手动法</a:t>
                      </a:r>
                      <a:endParaRPr lang="zh-CN" sz="2000" b="1"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9525" marB="0" anchor="ctr">
                    <a:solidFill>
                      <a:srgbClr val="0070C0"/>
                    </a:solidFill>
                  </a:tcPr>
                </a:tc>
                <a:tc>
                  <a:txBody>
                    <a:bodyPr/>
                    <a:lstStyle/>
                    <a:p>
                      <a:pPr algn="just"/>
                      <a:r>
                        <a:rPr lang="zh-CN" sz="2000" b="1" kern="100" dirty="0">
                          <a:effectLst/>
                        </a:rPr>
                        <a:t>适用于形状规则的销售包装</a:t>
                      </a:r>
                      <a:endParaRPr lang="zh-CN" sz="2000" b="1"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9525" marB="0" anchor="ctr"/>
                </a:tc>
                <a:tc>
                  <a:txBody>
                    <a:bodyPr/>
                    <a:lstStyle/>
                    <a:p>
                      <a:pPr algn="ctr"/>
                      <a:r>
                        <a:rPr lang="zh-CN" sz="2000" b="1" kern="100" dirty="0">
                          <a:effectLst/>
                        </a:rPr>
                        <a:t>直尺、游标卡尺</a:t>
                      </a:r>
                      <a:endParaRPr lang="zh-CN" sz="2000" b="1"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0" marR="0" marT="0" marB="0" anchor="ctr"/>
                </a:tc>
                <a:tc>
                  <a:txBody>
                    <a:bodyPr/>
                    <a:lstStyle/>
                    <a:p>
                      <a:pPr algn="ctr"/>
                      <a:r>
                        <a:rPr lang="en-US" sz="2000" b="1" kern="100">
                          <a:effectLst/>
                        </a:rPr>
                        <a:t>1 mm</a:t>
                      </a:r>
                      <a:endParaRPr lang="zh-CN" sz="2000" b="1"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9525" marB="0" anchor="ctr"/>
                </a:tc>
                <a:extLst>
                  <a:ext uri="{0D108BD9-81ED-4DB2-BD59-A6C34878D82A}">
                    <a16:rowId xmlns:a16="http://schemas.microsoft.com/office/drawing/2014/main" val="10002"/>
                  </a:ext>
                </a:extLst>
              </a:tr>
              <a:tr h="1185486">
                <a:tc>
                  <a:txBody>
                    <a:bodyPr/>
                    <a:lstStyle/>
                    <a:p>
                      <a:pPr algn="just"/>
                      <a:r>
                        <a:rPr lang="zh-CN" sz="2000" b="1" kern="100" dirty="0">
                          <a:effectLst/>
                        </a:rPr>
                        <a:t>第三法：其他法</a:t>
                      </a:r>
                      <a:endParaRPr lang="zh-CN" sz="2000" b="1"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9525" marB="0" anchor="ctr">
                    <a:solidFill>
                      <a:srgbClr val="0070C0"/>
                    </a:solidFill>
                  </a:tcPr>
                </a:tc>
                <a:tc>
                  <a:txBody>
                    <a:bodyPr/>
                    <a:lstStyle/>
                    <a:p>
                      <a:pPr algn="just"/>
                      <a:r>
                        <a:rPr lang="zh-CN" sz="2000" b="1" kern="100" dirty="0">
                          <a:effectLst/>
                        </a:rPr>
                        <a:t>排水法适用于防水且不规则的销售包装</a:t>
                      </a:r>
                      <a:endParaRPr lang="zh-CN" sz="2000" b="1"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9525" marB="0" anchor="ctr"/>
                </a:tc>
                <a:tc>
                  <a:txBody>
                    <a:bodyPr/>
                    <a:lstStyle/>
                    <a:p>
                      <a:pPr algn="ctr"/>
                      <a:r>
                        <a:rPr lang="zh-CN" sz="2000" b="1" kern="100" dirty="0">
                          <a:effectLst/>
                        </a:rPr>
                        <a:t>带刻度的容器</a:t>
                      </a:r>
                      <a:endParaRPr lang="zh-CN" sz="2000" b="1"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0" marR="0" marT="0" marB="0" anchor="ctr"/>
                </a:tc>
                <a:tc>
                  <a:txBody>
                    <a:bodyPr/>
                    <a:lstStyle/>
                    <a:p>
                      <a:pPr algn="ctr"/>
                      <a:r>
                        <a:rPr lang="en-US" sz="2000" b="1" kern="100" dirty="0">
                          <a:effectLst/>
                        </a:rPr>
                        <a:t>1 mm</a:t>
                      </a:r>
                      <a:endParaRPr lang="zh-CN" sz="2000" b="1"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9525" marB="0" anchor="ctr"/>
                </a:tc>
                <a:extLst>
                  <a:ext uri="{0D108BD9-81ED-4DB2-BD59-A6C34878D82A}">
                    <a16:rowId xmlns:a16="http://schemas.microsoft.com/office/drawing/2014/main" val="10003"/>
                  </a:ext>
                </a:extLst>
              </a:tr>
            </a:tbl>
          </a:graphicData>
        </a:graphic>
      </p:graphicFrame>
      <p:sp>
        <p:nvSpPr>
          <p:cNvPr id="8" name="文本框 7"/>
          <p:cNvSpPr txBox="1"/>
          <p:nvPr/>
        </p:nvSpPr>
        <p:spPr>
          <a:xfrm>
            <a:off x="3966012" y="1451972"/>
            <a:ext cx="6094602" cy="461665"/>
          </a:xfrm>
          <a:prstGeom prst="rect">
            <a:avLst/>
          </a:prstGeom>
          <a:noFill/>
        </p:spPr>
        <p:txBody>
          <a:bodyPr wrap="square">
            <a:spAutoFit/>
          </a:bodyPr>
          <a:lstStyle/>
          <a:p>
            <a:pPr algn="ctr"/>
            <a:r>
              <a:rPr lang="zh-CN" altLang="zh-CN" sz="2400" b="1" kern="100" dirty="0">
                <a:effectLst/>
                <a:latin typeface="等线" panose="02010600030101010101" pitchFamily="2" charset="-122"/>
                <a:ea typeface="黑体" panose="02010609060101010101" charset="-122"/>
                <a:cs typeface="Times New Roman" panose="02020603050405020304" pitchFamily="18" charset="0"/>
              </a:rPr>
              <a:t>销售包装体积测量方法</a:t>
            </a:r>
            <a:r>
              <a:rPr lang="zh-CN" altLang="en-US" sz="2400" b="1" kern="100" dirty="0">
                <a:effectLst/>
                <a:latin typeface="等线" panose="02010600030101010101" pitchFamily="2" charset="-122"/>
                <a:ea typeface="黑体" panose="02010609060101010101" charset="-122"/>
                <a:cs typeface="Times New Roman" panose="02020603050405020304" pitchFamily="18" charset="0"/>
              </a:rPr>
              <a:t>（见</a:t>
            </a:r>
            <a:r>
              <a:rPr lang="en-US" altLang="zh-CN" sz="2400" b="1" kern="100" dirty="0">
                <a:effectLst/>
                <a:latin typeface="等线" panose="02010600030101010101" pitchFamily="2" charset="-122"/>
                <a:ea typeface="黑体" panose="02010609060101010101" charset="-122"/>
                <a:cs typeface="Times New Roman" panose="02020603050405020304" pitchFamily="18" charset="0"/>
              </a:rPr>
              <a:t>5.3</a:t>
            </a:r>
            <a:r>
              <a:rPr lang="zh-CN" altLang="en-US" sz="2400" b="1" kern="100" dirty="0">
                <a:effectLst/>
                <a:latin typeface="等线" panose="02010600030101010101" pitchFamily="2" charset="-122"/>
                <a:ea typeface="黑体" panose="02010609060101010101" charset="-122"/>
                <a:cs typeface="Times New Roman" panose="02020603050405020304" pitchFamily="18" charset="0"/>
              </a:rPr>
              <a:t>）</a:t>
            </a:r>
            <a:endParaRPr lang="zh-CN" altLang="zh-CN" b="1" kern="100" dirty="0">
              <a:effectLst/>
              <a:latin typeface="等线" panose="02010600030101010101" pitchFamily="2" charset="-122"/>
              <a:ea typeface="等线" panose="02010600030101010101" pitchFamily="2" charset="-122"/>
              <a:cs typeface="Times New Roman" panose="02020603050405020304" pitchFamily="18" charset="0"/>
            </a:endParaRPr>
          </a:p>
        </p:txBody>
      </p:sp>
      <p:pic>
        <p:nvPicPr>
          <p:cNvPr id="11" name="图片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4140" y="3702233"/>
            <a:ext cx="860787" cy="954643"/>
          </a:xfrm>
          <a:prstGeom prst="rect">
            <a:avLst/>
          </a:prstGeom>
        </p:spPr>
      </p:pic>
      <p:pic>
        <p:nvPicPr>
          <p:cNvPr id="6" name="图片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9482" y="2798576"/>
            <a:ext cx="950506" cy="909503"/>
          </a:xfrm>
          <a:prstGeom prst="rect">
            <a:avLst/>
          </a:prstGeom>
        </p:spPr>
      </p:pic>
      <p:pic>
        <p:nvPicPr>
          <p:cNvPr id="4" name="图片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27266" y="4832216"/>
            <a:ext cx="666700" cy="940616"/>
          </a:xfrm>
          <a:prstGeom prst="rect">
            <a:avLst/>
          </a:prstGeom>
        </p:spPr>
      </p:pic>
      <p:pic>
        <p:nvPicPr>
          <p:cNvPr id="10" name="矩形 3"/>
          <p:cNvPicPr>
            <a:picLocks noChangeArrowheads="1"/>
          </p:cNvPicPr>
          <p:nvPr/>
        </p:nvPicPr>
        <p:blipFill>
          <a:blip r:embed="rId8" cstate="print"/>
          <a:srcRect/>
          <a:stretch>
            <a:fillRect/>
          </a:stretch>
        </p:blipFill>
        <p:spPr bwMode="auto">
          <a:xfrm>
            <a:off x="0" y="0"/>
            <a:ext cx="12192000" cy="1058779"/>
          </a:xfrm>
          <a:prstGeom prst="rect">
            <a:avLst/>
          </a:prstGeom>
          <a:noFill/>
          <a:ln w="9525">
            <a:noFill/>
            <a:miter lim="800000"/>
            <a:headEnd/>
            <a:tailEnd/>
          </a:ln>
        </p:spPr>
      </p:pic>
      <p:sp>
        <p:nvSpPr>
          <p:cNvPr id="12" name="标题 1"/>
          <p:cNvSpPr>
            <a:spLocks noGrp="1"/>
          </p:cNvSpPr>
          <p:nvPr>
            <p:ph type="title"/>
          </p:nvPr>
        </p:nvSpPr>
        <p:spPr>
          <a:xfrm>
            <a:off x="688138" y="153759"/>
            <a:ext cx="10354417" cy="712759"/>
          </a:xfrm>
        </p:spPr>
        <p:txBody>
          <a:bodyPr>
            <a:noAutofit/>
          </a:bodyPr>
          <a:lstStyle/>
          <a:p>
            <a:br>
              <a:rPr lang="zh-CN" altLang="en-US" sz="3200" dirty="0">
                <a:solidFill>
                  <a:schemeClr val="bg1"/>
                </a:solidFill>
                <a:latin typeface="黑体" panose="02010609060101010101" charset="-122"/>
                <a:ea typeface="黑体" panose="02010609060101010101" charset="-122"/>
              </a:rPr>
            </a:br>
            <a:r>
              <a:rPr lang="zh-CN" altLang="en-US" sz="3200" dirty="0">
                <a:solidFill>
                  <a:schemeClr val="bg1"/>
                </a:solidFill>
                <a:latin typeface="黑体" panose="02010609060101010101" charset="-122"/>
                <a:ea typeface="黑体" panose="02010609060101010101" charset="-122"/>
                <a:sym typeface="+mn-ea"/>
              </a:rPr>
              <a:t>（三）</a:t>
            </a:r>
            <a:r>
              <a:rPr lang="zh-CN" altLang="en-US" sz="3200" dirty="0">
                <a:solidFill>
                  <a:schemeClr val="bg1"/>
                </a:solidFill>
                <a:latin typeface="黑体" panose="02010609060101010101" charset="-122"/>
                <a:ea typeface="黑体" panose="02010609060101010101" charset="-122"/>
              </a:rPr>
              <a:t>要求</a:t>
            </a:r>
          </a:p>
        </p:txBody>
      </p:sp>
      <p:pic>
        <p:nvPicPr>
          <p:cNvPr id="3" name="页码26">
            <a:hlinkClick r:id="" action="ppaction://media"/>
            <a:extLst>
              <a:ext uri="{FF2B5EF4-FFF2-40B4-BE49-F238E27FC236}">
                <a16:creationId xmlns:a16="http://schemas.microsoft.com/office/drawing/2014/main" id="{65A3A7DA-5B0A-DA68-CFE1-83CA69486632}"/>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353402" y="6091848"/>
            <a:ext cx="487363" cy="487363"/>
          </a:xfrm>
          <a:prstGeom prst="rect">
            <a:avLst/>
          </a:prstGeom>
        </p:spPr>
      </p:pic>
    </p:spTree>
  </p:cSld>
  <p:clrMapOvr>
    <a:masterClrMapping/>
  </p:clrMapOvr>
  <p:transition advTm="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401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503338" y="1122222"/>
            <a:ext cx="3525737" cy="540341"/>
          </a:xfrm>
          <a:prstGeom prst="rect">
            <a:avLst/>
          </a:prstGeom>
          <a:noFill/>
        </p:spPr>
        <p:txBody>
          <a:bodyPr wrap="square" rtlCol="0">
            <a:spAutoFit/>
          </a:bodyPr>
          <a:lstStyle/>
          <a:p>
            <a:pPr marL="342900" indent="-342900">
              <a:lnSpc>
                <a:spcPct val="150000"/>
              </a:lnSpc>
              <a:buClr>
                <a:srgbClr val="C00000"/>
              </a:buClr>
              <a:buFont typeface="Wingdings" panose="05000000000000000000" pitchFamily="2" charset="2"/>
              <a:buChar char="Ø"/>
            </a:pPr>
            <a:r>
              <a:rPr lang="zh-CN" altLang="en-US" sz="2200" dirty="0">
                <a:latin typeface="思源黑体 CN Bold" panose="020B0800000000000000" pitchFamily="34" charset="-122"/>
                <a:ea typeface="思源黑体 CN Bold" panose="020B0800000000000000" pitchFamily="34" charset="-122"/>
                <a:sym typeface="+mn-ea"/>
              </a:rPr>
              <a:t>包装空隙率计算（见</a:t>
            </a:r>
            <a:r>
              <a:rPr lang="en-US" altLang="zh-CN" sz="2200" dirty="0">
                <a:latin typeface="思源黑体 CN Bold" panose="020B0800000000000000" pitchFamily="34" charset="-122"/>
                <a:ea typeface="思源黑体 CN Bold" panose="020B0800000000000000" pitchFamily="34" charset="-122"/>
                <a:sym typeface="+mn-ea"/>
              </a:rPr>
              <a:t>5.4</a:t>
            </a:r>
            <a:r>
              <a:rPr lang="zh-CN" altLang="en-US" sz="2200" dirty="0">
                <a:latin typeface="思源黑体 CN Bold" panose="020B0800000000000000" pitchFamily="34" charset="-122"/>
                <a:ea typeface="思源黑体 CN Bold" panose="020B0800000000000000" pitchFamily="34" charset="-122"/>
                <a:sym typeface="+mn-ea"/>
              </a:rPr>
              <a:t>）</a:t>
            </a:r>
            <a:endParaRPr lang="en-US" altLang="zh-CN" sz="2200" dirty="0">
              <a:latin typeface="思源黑体 CN Bold" panose="020B0800000000000000" pitchFamily="34" charset="-122"/>
              <a:ea typeface="思源黑体 CN Bold" panose="020B0800000000000000" pitchFamily="34" charset="-122"/>
              <a:sym typeface="+mn-ea"/>
            </a:endParaRPr>
          </a:p>
        </p:txBody>
      </p:sp>
      <p:sp>
        <p:nvSpPr>
          <p:cNvPr id="16" name="圆角矩形标注 10"/>
          <p:cNvSpPr/>
          <p:nvPr/>
        </p:nvSpPr>
        <p:spPr>
          <a:xfrm>
            <a:off x="1707844" y="3578321"/>
            <a:ext cx="1265465" cy="499666"/>
          </a:xfrm>
          <a:prstGeom prst="wedgeRoundRectCallout">
            <a:avLst>
              <a:gd name="adj1" fmla="val 112009"/>
              <a:gd name="adj2" fmla="val -218336"/>
              <a:gd name="adj3" fmla="val 1666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20" name="文本框 19"/>
          <p:cNvSpPr txBox="1"/>
          <p:nvPr/>
        </p:nvSpPr>
        <p:spPr>
          <a:xfrm>
            <a:off x="1707844" y="3620103"/>
            <a:ext cx="1405470" cy="369332"/>
          </a:xfrm>
          <a:prstGeom prst="rect">
            <a:avLst/>
          </a:prstGeom>
          <a:noFill/>
        </p:spPr>
        <p:txBody>
          <a:bodyPr wrap="square">
            <a:spAutoFit/>
          </a:bodyPr>
          <a:lstStyle/>
          <a:p>
            <a:r>
              <a:rPr lang="zh-CN" altLang="en-US" b="1" kern="100" dirty="0">
                <a:solidFill>
                  <a:srgbClr val="C00000"/>
                </a:solidFill>
                <a:latin typeface="Times New Roman" panose="02020603050405020304" pitchFamily="18" charset="0"/>
                <a:ea typeface="宋体" panose="02010600030101010101" pitchFamily="2" charset="-122"/>
                <a:cs typeface="Times New Roman" panose="02020603050405020304" pitchFamily="18" charset="0"/>
              </a:rPr>
              <a:t>求</a:t>
            </a:r>
            <a:r>
              <a:rPr lang="zh-CN" altLang="en-US" b="1" kern="100" dirty="0">
                <a:solidFill>
                  <a:srgbClr val="C00000"/>
                </a:solidFill>
                <a:effectLst/>
                <a:latin typeface="Times New Roman" panose="02020603050405020304" pitchFamily="18" charset="0"/>
                <a:ea typeface="宋体" panose="02010600030101010101" pitchFamily="2" charset="-122"/>
                <a:cs typeface="Times New Roman" panose="02020603050405020304" pitchFamily="18" charset="0"/>
              </a:rPr>
              <a:t>和符号</a:t>
            </a:r>
            <a:endParaRPr lang="zh-CN" altLang="en-US" b="1" dirty="0">
              <a:solidFill>
                <a:srgbClr val="C00000"/>
              </a:solidFill>
            </a:endParaRPr>
          </a:p>
        </p:txBody>
      </p:sp>
      <p:sp>
        <p:nvSpPr>
          <p:cNvPr id="21" name="圆角矩形标注 10"/>
          <p:cNvSpPr/>
          <p:nvPr/>
        </p:nvSpPr>
        <p:spPr>
          <a:xfrm>
            <a:off x="4249136" y="1914289"/>
            <a:ext cx="1975220" cy="467222"/>
          </a:xfrm>
          <a:prstGeom prst="wedgeRoundRectCallout">
            <a:avLst>
              <a:gd name="adj1" fmla="val -58561"/>
              <a:gd name="adj2" fmla="val 74058"/>
              <a:gd name="adj3" fmla="val 1666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22" name="文本框 21"/>
          <p:cNvSpPr txBox="1"/>
          <p:nvPr/>
        </p:nvSpPr>
        <p:spPr>
          <a:xfrm>
            <a:off x="4249136" y="1960339"/>
            <a:ext cx="2044302" cy="369332"/>
          </a:xfrm>
          <a:prstGeom prst="rect">
            <a:avLst/>
          </a:prstGeom>
          <a:noFill/>
        </p:spPr>
        <p:txBody>
          <a:bodyPr wrap="square">
            <a:spAutoFit/>
          </a:bodyPr>
          <a:lstStyle/>
          <a:p>
            <a:r>
              <a:rPr lang="zh-CN" altLang="en-US" b="1" kern="100" dirty="0">
                <a:solidFill>
                  <a:srgbClr val="C00000"/>
                </a:solidFill>
                <a:effectLst/>
                <a:latin typeface="Times New Roman" panose="02020603050405020304" pitchFamily="18" charset="0"/>
                <a:ea typeface="宋体" panose="02010600030101010101" pitchFamily="2" charset="-122"/>
                <a:cs typeface="Times New Roman" panose="02020603050405020304" pitchFamily="18" charset="0"/>
              </a:rPr>
              <a:t>商品必要空间系数</a:t>
            </a:r>
            <a:endParaRPr lang="zh-CN" altLang="en-US" b="1" dirty="0">
              <a:solidFill>
                <a:srgbClr val="C00000"/>
              </a:solidFill>
            </a:endParaRPr>
          </a:p>
        </p:txBody>
      </p:sp>
      <p:sp>
        <p:nvSpPr>
          <p:cNvPr id="13" name="圆角矩形标注 10"/>
          <p:cNvSpPr/>
          <p:nvPr/>
        </p:nvSpPr>
        <p:spPr>
          <a:xfrm>
            <a:off x="1138094" y="1914289"/>
            <a:ext cx="1975220" cy="499666"/>
          </a:xfrm>
          <a:prstGeom prst="wedgeRoundRectCallout">
            <a:avLst>
              <a:gd name="adj1" fmla="val 56396"/>
              <a:gd name="adj2" fmla="val 82625"/>
              <a:gd name="adj3" fmla="val 1666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14" name="文本框 13"/>
          <p:cNvSpPr txBox="1"/>
          <p:nvPr/>
        </p:nvSpPr>
        <p:spPr>
          <a:xfrm>
            <a:off x="1138093" y="1956288"/>
            <a:ext cx="2051421" cy="369332"/>
          </a:xfrm>
          <a:prstGeom prst="rect">
            <a:avLst/>
          </a:prstGeom>
          <a:noFill/>
        </p:spPr>
        <p:txBody>
          <a:bodyPr wrap="square">
            <a:spAutoFit/>
          </a:bodyPr>
          <a:lstStyle/>
          <a:p>
            <a:r>
              <a:rPr lang="zh-CN" altLang="en-US" b="1" dirty="0">
                <a:solidFill>
                  <a:srgbClr val="C00000"/>
                </a:solidFill>
                <a:latin typeface="宋体" panose="02010600030101010101" pitchFamily="2" charset="-122"/>
                <a:ea typeface="宋体" panose="02010600030101010101" pitchFamily="2" charset="-122"/>
              </a:rPr>
              <a:t>商品销售包装体积</a:t>
            </a:r>
          </a:p>
        </p:txBody>
      </p:sp>
      <p:sp>
        <p:nvSpPr>
          <p:cNvPr id="15" name="圆角矩形标注 10"/>
          <p:cNvSpPr/>
          <p:nvPr/>
        </p:nvSpPr>
        <p:spPr>
          <a:xfrm>
            <a:off x="4362449" y="3576276"/>
            <a:ext cx="1265466" cy="467223"/>
          </a:xfrm>
          <a:prstGeom prst="wedgeRoundRectCallout">
            <a:avLst>
              <a:gd name="adj1" fmla="val -55123"/>
              <a:gd name="adj2" fmla="val -228827"/>
              <a:gd name="adj3" fmla="val 1666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17" name="文本框 16"/>
          <p:cNvSpPr txBox="1"/>
          <p:nvPr/>
        </p:nvSpPr>
        <p:spPr>
          <a:xfrm>
            <a:off x="4362449" y="3635099"/>
            <a:ext cx="1616450" cy="369332"/>
          </a:xfrm>
          <a:prstGeom prst="rect">
            <a:avLst/>
          </a:prstGeom>
          <a:noFill/>
        </p:spPr>
        <p:txBody>
          <a:bodyPr wrap="square">
            <a:spAutoFit/>
          </a:bodyPr>
          <a:lstStyle/>
          <a:p>
            <a:r>
              <a:rPr lang="zh-CN" altLang="en-US" b="1" kern="100" dirty="0">
                <a:solidFill>
                  <a:srgbClr val="C00000"/>
                </a:solidFill>
                <a:latin typeface="Times New Roman" panose="02020603050405020304" pitchFamily="18" charset="0"/>
                <a:ea typeface="宋体" panose="02010600030101010101" pitchFamily="2" charset="-122"/>
                <a:cs typeface="Times New Roman" panose="02020603050405020304" pitchFamily="18" charset="0"/>
              </a:rPr>
              <a:t>内装物体积</a:t>
            </a:r>
            <a:endParaRPr lang="zh-CN" altLang="en-US" b="1" dirty="0">
              <a:solidFill>
                <a:srgbClr val="C00000"/>
              </a:solidFill>
            </a:endParaRPr>
          </a:p>
        </p:txBody>
      </p:sp>
      <mc:AlternateContent xmlns:mc="http://schemas.openxmlformats.org/markup-compatibility/2006" xmlns:a14="http://schemas.microsoft.com/office/drawing/2010/main">
        <mc:Choice Requires="a14">
          <p:sp>
            <p:nvSpPr>
              <p:cNvPr id="18" name="文本框 17"/>
              <p:cNvSpPr txBox="1"/>
              <p:nvPr/>
            </p:nvSpPr>
            <p:spPr>
              <a:xfrm>
                <a:off x="5721972" y="2497267"/>
                <a:ext cx="5168573" cy="67666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zh-CN" altLang="en-US" i="1" smtClean="0">
                          <a:latin typeface="Cambria Math" panose="02040503050406030204" pitchFamily="18" charset="0"/>
                        </a:rPr>
                        <m:t>𝑋</m:t>
                      </m:r>
                      <m:r>
                        <a:rPr lang="zh-CN" altLang="en-US" i="0">
                          <a:latin typeface="Cambria Math" panose="02040503050406030204" pitchFamily="18" charset="0"/>
                        </a:rPr>
                        <m:t>=</m:t>
                      </m:r>
                      <m:f>
                        <m:fPr>
                          <m:ctrlPr>
                            <a:rPr lang="zh-CN" altLang="en-US" i="1">
                              <a:solidFill>
                                <a:srgbClr val="836967"/>
                              </a:solidFill>
                              <a:latin typeface="Cambria Math" panose="02040503050406030204" pitchFamily="18" charset="0"/>
                            </a:rPr>
                          </m:ctrlPr>
                        </m:fPr>
                        <m:num>
                          <m:sSub>
                            <m:sSubPr>
                              <m:ctrlPr>
                                <a:rPr lang="zh-CN" altLang="en-US" i="1">
                                  <a:solidFill>
                                    <a:srgbClr val="836967"/>
                                  </a:solidFill>
                                  <a:latin typeface="Cambria Math" panose="02040503050406030204" pitchFamily="18" charset="0"/>
                                </a:rPr>
                              </m:ctrlPr>
                            </m:sSubPr>
                            <m:e>
                              <m:r>
                                <a:rPr lang="zh-CN" altLang="en-US" i="1">
                                  <a:latin typeface="Cambria Math" panose="02040503050406030204" pitchFamily="18" charset="0"/>
                                </a:rPr>
                                <m:t>𝑉</m:t>
                              </m:r>
                            </m:e>
                            <m:sub>
                              <m:r>
                                <a:rPr lang="zh-CN" altLang="en-US" i="1">
                                  <a:latin typeface="Cambria Math" panose="02040503050406030204" pitchFamily="18" charset="0"/>
                                </a:rPr>
                                <m:t>𝑛</m:t>
                              </m:r>
                            </m:sub>
                          </m:sSub>
                          <m:r>
                            <a:rPr lang="zh-CN" altLang="en-US" i="0">
                              <a:latin typeface="Cambria Math" panose="02040503050406030204" pitchFamily="18" charset="0"/>
                            </a:rPr>
                            <m:t>−</m:t>
                          </m:r>
                          <m:d>
                            <m:dPr>
                              <m:ctrlPr>
                                <a:rPr lang="zh-CN" altLang="en-US" i="1">
                                  <a:solidFill>
                                    <a:srgbClr val="836967"/>
                                  </a:solidFill>
                                  <a:latin typeface="Cambria Math" panose="02040503050406030204" pitchFamily="18" charset="0"/>
                                </a:rPr>
                              </m:ctrlPr>
                            </m:dPr>
                            <m:e>
                              <m:sSub>
                                <m:sSubPr>
                                  <m:ctrlPr>
                                    <a:rPr lang="zh-CN" altLang="en-US" i="1">
                                      <a:solidFill>
                                        <a:srgbClr val="836967"/>
                                      </a:solidFill>
                                      <a:latin typeface="Cambria Math" panose="02040503050406030204" pitchFamily="18" charset="0"/>
                                    </a:rPr>
                                  </m:ctrlPr>
                                </m:sSubPr>
                                <m:e>
                                  <m:r>
                                    <a:rPr lang="zh-CN" altLang="en-US" i="1">
                                      <a:latin typeface="Cambria Math" panose="02040503050406030204" pitchFamily="18" charset="0"/>
                                    </a:rPr>
                                    <m:t>𝑘</m:t>
                                  </m:r>
                                </m:e>
                                <m:sub>
                                  <m:r>
                                    <a:rPr lang="zh-CN" altLang="en-US" i="0">
                                      <a:latin typeface="Cambria Math" panose="02040503050406030204" pitchFamily="18" charset="0"/>
                                    </a:rPr>
                                    <m:t>1</m:t>
                                  </m:r>
                                </m:sub>
                              </m:sSub>
                              <m:sSub>
                                <m:sSubPr>
                                  <m:ctrlPr>
                                    <a:rPr lang="zh-CN" altLang="en-US" i="1">
                                      <a:solidFill>
                                        <a:srgbClr val="836967"/>
                                      </a:solidFill>
                                      <a:latin typeface="Cambria Math" panose="02040503050406030204" pitchFamily="18" charset="0"/>
                                    </a:rPr>
                                  </m:ctrlPr>
                                </m:sSubPr>
                                <m:e>
                                  <m:r>
                                    <a:rPr lang="zh-CN" altLang="en-US" i="1">
                                      <a:latin typeface="Cambria Math" panose="02040503050406030204" pitchFamily="18" charset="0"/>
                                    </a:rPr>
                                    <m:t>𝑉</m:t>
                                  </m:r>
                                </m:e>
                                <m:sub>
                                  <m:r>
                                    <a:rPr lang="zh-CN" altLang="en-US" i="0">
                                      <a:latin typeface="Cambria Math" panose="02040503050406030204" pitchFamily="18" charset="0"/>
                                    </a:rPr>
                                    <m:t>01</m:t>
                                  </m:r>
                                </m:sub>
                              </m:sSub>
                              <m:r>
                                <a:rPr lang="zh-CN" altLang="en-US" i="0">
                                  <a:latin typeface="Cambria Math" panose="02040503050406030204" pitchFamily="18" charset="0"/>
                                </a:rPr>
                                <m:t>+</m:t>
                              </m:r>
                              <m:sSub>
                                <m:sSubPr>
                                  <m:ctrlPr>
                                    <a:rPr lang="zh-CN" altLang="en-US" i="1">
                                      <a:solidFill>
                                        <a:srgbClr val="836967"/>
                                      </a:solidFill>
                                      <a:latin typeface="Cambria Math" panose="02040503050406030204" pitchFamily="18" charset="0"/>
                                    </a:rPr>
                                  </m:ctrlPr>
                                </m:sSubPr>
                                <m:e>
                                  <m:r>
                                    <a:rPr lang="zh-CN" altLang="en-US" i="1">
                                      <a:latin typeface="Cambria Math" panose="02040503050406030204" pitchFamily="18" charset="0"/>
                                    </a:rPr>
                                    <m:t>𝑘</m:t>
                                  </m:r>
                                </m:e>
                                <m:sub>
                                  <m:r>
                                    <a:rPr lang="zh-CN" altLang="en-US" i="0">
                                      <a:latin typeface="Cambria Math" panose="02040503050406030204" pitchFamily="18" charset="0"/>
                                    </a:rPr>
                                    <m:t>2</m:t>
                                  </m:r>
                                </m:sub>
                              </m:sSub>
                              <m:sSub>
                                <m:sSubPr>
                                  <m:ctrlPr>
                                    <a:rPr lang="zh-CN" altLang="en-US" i="1">
                                      <a:solidFill>
                                        <a:srgbClr val="836967"/>
                                      </a:solidFill>
                                      <a:latin typeface="Cambria Math" panose="02040503050406030204" pitchFamily="18" charset="0"/>
                                    </a:rPr>
                                  </m:ctrlPr>
                                </m:sSubPr>
                                <m:e>
                                  <m:r>
                                    <a:rPr lang="zh-CN" altLang="en-US" i="1">
                                      <a:latin typeface="Cambria Math" panose="02040503050406030204" pitchFamily="18" charset="0"/>
                                    </a:rPr>
                                    <m:t>𝑉</m:t>
                                  </m:r>
                                </m:e>
                                <m:sub>
                                  <m:r>
                                    <a:rPr lang="zh-CN" altLang="en-US" i="0">
                                      <a:latin typeface="Cambria Math" panose="02040503050406030204" pitchFamily="18" charset="0"/>
                                    </a:rPr>
                                    <m:t>02</m:t>
                                  </m:r>
                                </m:sub>
                              </m:sSub>
                              <m:r>
                                <a:rPr lang="zh-CN" altLang="en-US" i="0">
                                  <a:latin typeface="Cambria Math" panose="02040503050406030204" pitchFamily="18" charset="0"/>
                                </a:rPr>
                                <m:t>+⋯</m:t>
                              </m:r>
                            </m:e>
                          </m:d>
                        </m:num>
                        <m:den>
                          <m:sSub>
                            <m:sSubPr>
                              <m:ctrlPr>
                                <a:rPr lang="zh-CN" altLang="en-US" i="1">
                                  <a:solidFill>
                                    <a:srgbClr val="836967"/>
                                  </a:solidFill>
                                  <a:latin typeface="Cambria Math" panose="02040503050406030204" pitchFamily="18" charset="0"/>
                                </a:rPr>
                              </m:ctrlPr>
                            </m:sSubPr>
                            <m:e>
                              <m:r>
                                <a:rPr lang="zh-CN" altLang="en-US" i="1">
                                  <a:latin typeface="Cambria Math" panose="02040503050406030204" pitchFamily="18" charset="0"/>
                                </a:rPr>
                                <m:t>𝑉</m:t>
                              </m:r>
                            </m:e>
                            <m:sub>
                              <m:r>
                                <a:rPr lang="zh-CN" altLang="en-US" i="1">
                                  <a:latin typeface="Cambria Math" panose="02040503050406030204" pitchFamily="18" charset="0"/>
                                </a:rPr>
                                <m:t>𝑛</m:t>
                              </m:r>
                            </m:sub>
                          </m:sSub>
                        </m:den>
                      </m:f>
                      <m:r>
                        <a:rPr lang="zh-CN" altLang="en-US" i="0">
                          <a:latin typeface="Cambria Math" panose="02040503050406030204" pitchFamily="18" charset="0"/>
                        </a:rPr>
                        <m:t>×100%</m:t>
                      </m:r>
                    </m:oMath>
                  </m:oMathPara>
                </a14:m>
                <a:endParaRPr lang="zh-CN" altLang="en-US" dirty="0"/>
              </a:p>
            </p:txBody>
          </p:sp>
        </mc:Choice>
        <mc:Fallback xmlns="">
          <p:sp>
            <p:nvSpPr>
              <p:cNvPr id="18" name="文本框 17"/>
              <p:cNvSpPr txBox="1">
                <a:spLocks noRot="1" noChangeAspect="1" noMove="1" noResize="1" noEditPoints="1" noAdjustHandles="1" noChangeArrowheads="1" noChangeShapeType="1" noTextEdit="1"/>
              </p:cNvSpPr>
              <p:nvPr/>
            </p:nvSpPr>
            <p:spPr>
              <a:xfrm>
                <a:off x="5721972" y="2497267"/>
                <a:ext cx="5168573" cy="676660"/>
              </a:xfrm>
              <a:prstGeom prst="rect">
                <a:avLst/>
              </a:prstGeom>
              <a:blipFill rotWithShape="1">
                <a:blip r:embed="rId5"/>
                <a:stretch>
                  <a:fillRect l="-12" t="-66" r="6" b="29"/>
                </a:stretch>
              </a:blipFill>
            </p:spPr>
            <p:txBody>
              <a:bodyPr/>
              <a:lstStyle/>
              <a:p>
                <a:r>
                  <a:rPr lang="zh-CN" altLang="en-US">
                    <a:noFill/>
                  </a:rPr>
                  <a:t> </a:t>
                </a:r>
              </a:p>
            </p:txBody>
          </p:sp>
        </mc:Fallback>
      </mc:AlternateContent>
      <p:sp>
        <p:nvSpPr>
          <p:cNvPr id="19" name="文本框 18"/>
          <p:cNvSpPr txBox="1"/>
          <p:nvPr/>
        </p:nvSpPr>
        <p:spPr>
          <a:xfrm>
            <a:off x="503338" y="4901940"/>
            <a:ext cx="10586376" cy="1476375"/>
          </a:xfrm>
          <a:prstGeom prst="rect">
            <a:avLst/>
          </a:prstGeom>
          <a:noFill/>
        </p:spPr>
        <p:txBody>
          <a:bodyPr wrap="square">
            <a:spAutoFit/>
          </a:bodyPr>
          <a:lstStyle/>
          <a:p>
            <a:pPr marL="342900" indent="-342900" algn="just">
              <a:lnSpc>
                <a:spcPct val="150000"/>
              </a:lnSpc>
              <a:buFont typeface="黑体" panose="02010609060101010101" charset="-122"/>
              <a:buChar char="★"/>
              <a:tabLst>
                <a:tab pos="2667635" algn="ctr"/>
                <a:tab pos="5904230" algn="r"/>
              </a:tabLst>
            </a:pPr>
            <a:r>
              <a:rPr lang="zh-CN" altLang="zh-CN" sz="2000" u="sng" kern="100" dirty="0">
                <a:solidFill>
                  <a:srgbClr val="C00000"/>
                </a:solidFill>
                <a:effectLst/>
                <a:latin typeface="思源黑体 CN Bold" panose="020B0800000000000000" pitchFamily="34" charset="-122"/>
                <a:ea typeface="思源黑体 CN Bold" panose="020B0800000000000000" pitchFamily="34" charset="-122"/>
                <a:cs typeface="Times New Roman" panose="02020603050405020304" pitchFamily="18" charset="0"/>
              </a:rPr>
              <a:t>内装物体积</a:t>
            </a:r>
            <a:r>
              <a:rPr lang="zh-CN" altLang="zh-CN" sz="2000" kern="100" dirty="0">
                <a:solidFill>
                  <a:srgbClr val="000792"/>
                </a:solidFill>
                <a:effectLst/>
                <a:latin typeface="思源黑体 CN Bold" panose="020B0800000000000000" pitchFamily="34" charset="-122"/>
                <a:ea typeface="思源黑体 CN Bold" panose="020B0800000000000000" pitchFamily="34" charset="-122"/>
                <a:cs typeface="Times New Roman" panose="02020603050405020304" pitchFamily="18" charset="0"/>
              </a:rPr>
              <a:t>以商品标注的净含量进行换算，</a:t>
            </a:r>
            <a:r>
              <a:rPr lang="en-US" altLang="zh-CN" sz="2000" kern="100" dirty="0">
                <a:solidFill>
                  <a:srgbClr val="000792"/>
                </a:solidFill>
                <a:effectLst/>
                <a:latin typeface="思源黑体 CN Bold" panose="020B0800000000000000" pitchFamily="34" charset="-122"/>
                <a:ea typeface="思源黑体 CN Bold" panose="020B0800000000000000" pitchFamily="34" charset="-122"/>
                <a:cs typeface="Times New Roman" panose="02020603050405020304" pitchFamily="18" charset="0"/>
              </a:rPr>
              <a:t>1 mL</a:t>
            </a:r>
            <a:r>
              <a:rPr lang="zh-CN" altLang="zh-CN" sz="2000" kern="100" dirty="0">
                <a:solidFill>
                  <a:srgbClr val="000792"/>
                </a:solidFill>
                <a:effectLst/>
                <a:latin typeface="思源黑体 CN Bold" panose="020B0800000000000000" pitchFamily="34" charset="-122"/>
                <a:ea typeface="思源黑体 CN Bold" panose="020B0800000000000000" pitchFamily="34" charset="-122"/>
                <a:cs typeface="Times New Roman" panose="02020603050405020304" pitchFamily="18" charset="0"/>
              </a:rPr>
              <a:t>或</a:t>
            </a:r>
            <a:r>
              <a:rPr lang="en-US" altLang="zh-CN" sz="2000" kern="100" dirty="0">
                <a:solidFill>
                  <a:srgbClr val="000792"/>
                </a:solidFill>
                <a:effectLst/>
                <a:latin typeface="思源黑体 CN Bold" panose="020B0800000000000000" pitchFamily="34" charset="-122"/>
                <a:ea typeface="思源黑体 CN Bold" panose="020B0800000000000000" pitchFamily="34" charset="-122"/>
                <a:cs typeface="Times New Roman" panose="02020603050405020304" pitchFamily="18" charset="0"/>
              </a:rPr>
              <a:t>1g</a:t>
            </a:r>
            <a:r>
              <a:rPr lang="zh-CN" altLang="zh-CN" sz="2000" kern="100" dirty="0">
                <a:solidFill>
                  <a:srgbClr val="000792"/>
                </a:solidFill>
                <a:effectLst/>
                <a:latin typeface="思源黑体 CN Bold" panose="020B0800000000000000" pitchFamily="34" charset="-122"/>
                <a:ea typeface="思源黑体 CN Bold" panose="020B0800000000000000" pitchFamily="34" charset="-122"/>
                <a:cs typeface="Times New Roman" panose="02020603050405020304" pitchFamily="18" charset="0"/>
              </a:rPr>
              <a:t>内装物换算为</a:t>
            </a:r>
            <a:r>
              <a:rPr lang="en-US" altLang="zh-CN" sz="2000" kern="100" dirty="0">
                <a:solidFill>
                  <a:srgbClr val="000792"/>
                </a:solidFill>
                <a:effectLst/>
                <a:latin typeface="思源黑体 CN Bold" panose="020B0800000000000000" pitchFamily="34" charset="-122"/>
                <a:ea typeface="思源黑体 CN Bold" panose="020B0800000000000000" pitchFamily="34" charset="-122"/>
                <a:cs typeface="Times New Roman" panose="02020603050405020304" pitchFamily="18" charset="0"/>
              </a:rPr>
              <a:t>1000 mm</a:t>
            </a:r>
            <a:r>
              <a:rPr lang="en-US" altLang="zh-CN" sz="2000" kern="100" baseline="30000" dirty="0">
                <a:solidFill>
                  <a:srgbClr val="000792"/>
                </a:solidFill>
                <a:effectLst/>
                <a:latin typeface="思源黑体 CN Bold" panose="020B0800000000000000" pitchFamily="34" charset="-122"/>
                <a:ea typeface="思源黑体 CN Bold" panose="020B0800000000000000" pitchFamily="34" charset="-122"/>
                <a:cs typeface="Times New Roman" panose="02020603050405020304" pitchFamily="18" charset="0"/>
              </a:rPr>
              <a:t>3</a:t>
            </a:r>
            <a:r>
              <a:rPr lang="zh-CN" altLang="zh-CN" sz="2000" kern="100" dirty="0">
                <a:solidFill>
                  <a:srgbClr val="000792"/>
                </a:solidFill>
                <a:effectLst/>
                <a:latin typeface="思源黑体 CN Bold" panose="020B0800000000000000" pitchFamily="34" charset="-122"/>
                <a:ea typeface="思源黑体 CN Bold" panose="020B0800000000000000" pitchFamily="34" charset="-122"/>
                <a:cs typeface="Times New Roman" panose="02020603050405020304" pitchFamily="18" charset="0"/>
              </a:rPr>
              <a:t>计算</a:t>
            </a:r>
            <a:r>
              <a:rPr lang="zh-CN" altLang="en-US" sz="2000" kern="100" dirty="0">
                <a:solidFill>
                  <a:srgbClr val="000792"/>
                </a:solidFill>
                <a:effectLst/>
                <a:latin typeface="思源黑体 CN Bold" panose="020B0800000000000000" pitchFamily="34" charset="-122"/>
                <a:ea typeface="思源黑体 CN Bold" panose="020B0800000000000000" pitchFamily="34" charset="-122"/>
                <a:cs typeface="Times New Roman" panose="02020603050405020304" pitchFamily="18" charset="0"/>
              </a:rPr>
              <a:t>。</a:t>
            </a:r>
            <a:endParaRPr lang="en-US" altLang="zh-CN" sz="2000" kern="100" dirty="0">
              <a:solidFill>
                <a:srgbClr val="000792"/>
              </a:solidFill>
              <a:effectLst/>
              <a:latin typeface="思源黑体 CN Bold" panose="020B0800000000000000" pitchFamily="34" charset="-122"/>
              <a:ea typeface="思源黑体 CN Bold" panose="020B0800000000000000" pitchFamily="34" charset="-122"/>
              <a:cs typeface="Times New Roman" panose="02020603050405020304" pitchFamily="18" charset="0"/>
            </a:endParaRPr>
          </a:p>
          <a:p>
            <a:pPr indent="457200" algn="just">
              <a:lnSpc>
                <a:spcPct val="150000"/>
              </a:lnSpc>
              <a:tabLst>
                <a:tab pos="2667635" algn="ctr"/>
                <a:tab pos="5904230" algn="r"/>
              </a:tabLst>
            </a:pPr>
            <a:r>
              <a:rPr lang="zh-CN" altLang="en-US" sz="2000" b="1" kern="100" dirty="0">
                <a:effectLst/>
                <a:latin typeface="宋体" panose="02010600030101010101" pitchFamily="2" charset="-122"/>
                <a:ea typeface="宋体" panose="02010600030101010101" pitchFamily="2" charset="-122"/>
                <a:cs typeface="Times New Roman" panose="02020603050405020304" pitchFamily="18" charset="0"/>
              </a:rPr>
              <a:t>如</a:t>
            </a:r>
            <a:r>
              <a:rPr lang="zh-CN" altLang="en-US" sz="2000" b="1" kern="100" dirty="0">
                <a:latin typeface="宋体" panose="02010600030101010101" pitchFamily="2" charset="-122"/>
                <a:ea typeface="宋体" panose="02010600030101010101" pitchFamily="2" charset="-122"/>
                <a:cs typeface="Times New Roman" panose="02020603050405020304" pitchFamily="18" charset="0"/>
              </a:rPr>
              <a:t>质量</a:t>
            </a:r>
            <a:r>
              <a:rPr lang="en-US" altLang="zh-CN" sz="2000" b="1" kern="100" dirty="0">
                <a:latin typeface="宋体" panose="02010600030101010101" pitchFamily="2" charset="-122"/>
                <a:ea typeface="宋体" panose="02010600030101010101" pitchFamily="2" charset="-122"/>
                <a:cs typeface="Times New Roman" panose="02020603050405020304" pitchFamily="18" charset="0"/>
              </a:rPr>
              <a:t>500g</a:t>
            </a:r>
            <a:r>
              <a:rPr lang="zh-CN" altLang="en-US" sz="2000" b="1" kern="100" dirty="0">
                <a:latin typeface="宋体" panose="02010600030101010101" pitchFamily="2" charset="-122"/>
                <a:ea typeface="宋体" panose="02010600030101010101" pitchFamily="2" charset="-122"/>
                <a:cs typeface="Times New Roman" panose="02020603050405020304" pitchFamily="18" charset="0"/>
              </a:rPr>
              <a:t>换算成内装物体积是：</a:t>
            </a:r>
            <a:r>
              <a:rPr lang="en-US" altLang="zh-CN" sz="2000" b="1" kern="100" dirty="0">
                <a:latin typeface="宋体" panose="02010600030101010101" pitchFamily="2" charset="-122"/>
                <a:ea typeface="宋体" panose="02010600030101010101" pitchFamily="2" charset="-122"/>
                <a:cs typeface="Times New Roman" panose="02020603050405020304" pitchFamily="18" charset="0"/>
              </a:rPr>
              <a:t>500g×1000=500000</a:t>
            </a:r>
            <a:r>
              <a:rPr lang="en-US" altLang="zh-CN" sz="2000" b="1" kern="100" dirty="0">
                <a:effectLst/>
                <a:latin typeface="宋体" panose="02010600030101010101" pitchFamily="2" charset="-122"/>
                <a:ea typeface="宋体" panose="02010600030101010101" pitchFamily="2" charset="-122"/>
                <a:cs typeface="Times New Roman" panose="02020603050405020304" pitchFamily="18" charset="0"/>
              </a:rPr>
              <a:t> mm</a:t>
            </a:r>
            <a:r>
              <a:rPr lang="en-US" altLang="zh-CN" sz="2000" b="1" kern="100" baseline="30000" dirty="0">
                <a:effectLst/>
                <a:latin typeface="宋体" panose="02010600030101010101" pitchFamily="2" charset="-122"/>
                <a:ea typeface="宋体" panose="02010600030101010101" pitchFamily="2" charset="-122"/>
                <a:cs typeface="Times New Roman" panose="02020603050405020304" pitchFamily="18" charset="0"/>
              </a:rPr>
              <a:t>3</a:t>
            </a:r>
            <a:r>
              <a:rPr lang="zh-CN" altLang="en-US" sz="2000" b="1" kern="100" baseline="30000" dirty="0">
                <a:latin typeface="宋体" panose="02010600030101010101" pitchFamily="2" charset="-122"/>
                <a:ea typeface="宋体" panose="02010600030101010101" pitchFamily="2" charset="-122"/>
                <a:cs typeface="Times New Roman" panose="02020603050405020304" pitchFamily="18" charset="0"/>
              </a:rPr>
              <a:t> </a:t>
            </a:r>
            <a:r>
              <a:rPr lang="zh-CN" altLang="en-US" sz="2000" b="1" kern="100" dirty="0">
                <a:latin typeface="宋体" panose="02010600030101010101" pitchFamily="2" charset="-122"/>
                <a:ea typeface="宋体" panose="02010600030101010101" pitchFamily="2" charset="-122"/>
                <a:cs typeface="Times New Roman" panose="02020603050405020304" pitchFamily="18" charset="0"/>
              </a:rPr>
              <a:t>；</a:t>
            </a:r>
            <a:endParaRPr lang="en-US" altLang="zh-CN" sz="2000" b="1" kern="100" dirty="0">
              <a:latin typeface="宋体" panose="02010600030101010101" pitchFamily="2" charset="-122"/>
              <a:ea typeface="宋体" panose="02010600030101010101" pitchFamily="2" charset="-122"/>
              <a:cs typeface="Times New Roman" panose="02020603050405020304" pitchFamily="18" charset="0"/>
            </a:endParaRPr>
          </a:p>
          <a:p>
            <a:pPr indent="457200" algn="just">
              <a:lnSpc>
                <a:spcPct val="150000"/>
              </a:lnSpc>
              <a:tabLst>
                <a:tab pos="2667635" algn="ctr"/>
                <a:tab pos="5904230" algn="r"/>
              </a:tabLst>
            </a:pPr>
            <a:r>
              <a:rPr lang="zh-CN" altLang="en-US" sz="2000" b="1" kern="100" dirty="0">
                <a:effectLst/>
                <a:latin typeface="宋体" panose="02010600030101010101" pitchFamily="2" charset="-122"/>
                <a:ea typeface="宋体" panose="02010600030101010101" pitchFamily="2" charset="-122"/>
                <a:cs typeface="Times New Roman" panose="02020603050405020304" pitchFamily="18" charset="0"/>
              </a:rPr>
              <a:t>如体积</a:t>
            </a:r>
            <a:r>
              <a:rPr lang="en-US" altLang="zh-CN" sz="2000" b="1" kern="100" dirty="0">
                <a:latin typeface="宋体" panose="02010600030101010101" pitchFamily="2" charset="-122"/>
                <a:ea typeface="宋体" panose="02010600030101010101" pitchFamily="2" charset="-122"/>
                <a:cs typeface="Times New Roman" panose="02020603050405020304" pitchFamily="18" charset="0"/>
              </a:rPr>
              <a:t>300mL</a:t>
            </a:r>
            <a:r>
              <a:rPr lang="zh-CN" altLang="en-US" sz="2000" b="1" kern="100" dirty="0">
                <a:latin typeface="宋体" panose="02010600030101010101" pitchFamily="2" charset="-122"/>
                <a:ea typeface="宋体" panose="02010600030101010101" pitchFamily="2" charset="-122"/>
                <a:cs typeface="Times New Roman" panose="02020603050405020304" pitchFamily="18" charset="0"/>
              </a:rPr>
              <a:t>换算成内装物体积是：</a:t>
            </a:r>
            <a:r>
              <a:rPr lang="en-US" altLang="zh-CN" sz="2000" b="1" kern="100" dirty="0">
                <a:latin typeface="宋体" panose="02010600030101010101" pitchFamily="2" charset="-122"/>
                <a:ea typeface="宋体" panose="02010600030101010101" pitchFamily="2" charset="-122"/>
                <a:cs typeface="Times New Roman" panose="02020603050405020304" pitchFamily="18" charset="0"/>
              </a:rPr>
              <a:t>300mL×1000=300000</a:t>
            </a:r>
            <a:r>
              <a:rPr lang="en-US" altLang="zh-CN" sz="2000" b="1" kern="100" dirty="0">
                <a:effectLst/>
                <a:latin typeface="宋体" panose="02010600030101010101" pitchFamily="2" charset="-122"/>
                <a:ea typeface="宋体" panose="02010600030101010101" pitchFamily="2" charset="-122"/>
                <a:cs typeface="Times New Roman" panose="02020603050405020304" pitchFamily="18" charset="0"/>
              </a:rPr>
              <a:t> mm</a:t>
            </a:r>
            <a:r>
              <a:rPr lang="en-US" altLang="zh-CN" sz="2000" b="1" kern="100" baseline="30000" dirty="0">
                <a:effectLst/>
                <a:latin typeface="宋体" panose="02010600030101010101" pitchFamily="2" charset="-122"/>
                <a:ea typeface="宋体" panose="02010600030101010101" pitchFamily="2" charset="-122"/>
                <a:cs typeface="Times New Roman" panose="02020603050405020304" pitchFamily="18" charset="0"/>
              </a:rPr>
              <a:t>3</a:t>
            </a:r>
            <a:r>
              <a:rPr lang="zh-CN" altLang="en-US" sz="2000" b="1" kern="100" baseline="30000" dirty="0">
                <a:latin typeface="宋体" panose="02010600030101010101" pitchFamily="2" charset="-122"/>
                <a:ea typeface="宋体" panose="02010600030101010101" pitchFamily="2" charset="-122"/>
                <a:cs typeface="Times New Roman" panose="02020603050405020304" pitchFamily="18" charset="0"/>
              </a:rPr>
              <a:t> </a:t>
            </a:r>
            <a:r>
              <a:rPr lang="zh-CN" altLang="en-US" sz="2000" b="1" kern="100" dirty="0">
                <a:latin typeface="宋体" panose="02010600030101010101" pitchFamily="2" charset="-122"/>
                <a:ea typeface="宋体" panose="02010600030101010101" pitchFamily="2" charset="-122"/>
                <a:cs typeface="Times New Roman" panose="02020603050405020304" pitchFamily="18" charset="0"/>
              </a:rPr>
              <a:t>；</a:t>
            </a:r>
            <a:endParaRPr lang="en-US" altLang="zh-CN" sz="2000" b="1" kern="100" dirty="0">
              <a:solidFill>
                <a:srgbClr val="C00000"/>
              </a:solidFill>
              <a:effectLst/>
              <a:latin typeface="宋体" panose="02010600030101010101" pitchFamily="2" charset="-122"/>
              <a:ea typeface="宋体" panose="02010600030101010101" pitchFamily="2" charset="-122"/>
              <a:cs typeface="Times New Roman" panose="02020603050405020304" pitchFamily="18" charset="0"/>
            </a:endParaRPr>
          </a:p>
        </p:txBody>
      </p:sp>
      <mc:AlternateContent xmlns:mc="http://schemas.openxmlformats.org/markup-compatibility/2006" xmlns:a14="http://schemas.microsoft.com/office/drawing/2010/main">
        <mc:Choice Requires="a14">
          <p:sp>
            <p:nvSpPr>
              <p:cNvPr id="23" name="文本框 22"/>
              <p:cNvSpPr txBox="1"/>
              <p:nvPr/>
            </p:nvSpPr>
            <p:spPr>
              <a:xfrm>
                <a:off x="2320882" y="2457076"/>
                <a:ext cx="3416385" cy="676660"/>
              </a:xfrm>
              <a:prstGeom prst="rect">
                <a:avLst/>
              </a:prstGeom>
              <a:noFill/>
            </p:spPr>
            <p:txBody>
              <a:bodyPr wrap="square">
                <a:spAutoFit/>
              </a:bodyPr>
              <a:lstStyle/>
              <a:p>
                <a:pPr algn="just">
                  <a:tabLst>
                    <a:tab pos="2667635" algn="ctr"/>
                    <a:tab pos="5904230" algn="r"/>
                  </a:tabLst>
                </a:pPr>
                <a14:m>
                  <m:oMathPara xmlns:m="http://schemas.openxmlformats.org/officeDocument/2006/math">
                    <m:oMathParaPr>
                      <m:jc m:val="centerGroup"/>
                    </m:oMathParaPr>
                    <m:oMath xmlns:m="http://schemas.openxmlformats.org/officeDocument/2006/math">
                      <m:r>
                        <a:rPr lang="en-US" altLang="zh-CN" sz="1800" i="1" kern="100" smtClean="0">
                          <a:effectLst/>
                          <a:latin typeface="Cambria Math" panose="02040503050406030204" pitchFamily="18" charset="0"/>
                          <a:ea typeface="等线" panose="02010600030101010101" pitchFamily="2" charset="-122"/>
                          <a:cs typeface="Times New Roman" panose="02020603050405020304" pitchFamily="18" charset="0"/>
                        </a:rPr>
                        <m:t>𝑋</m:t>
                      </m:r>
                      <m:r>
                        <a:rPr lang="en-US" altLang="zh-CN" sz="1800" i="1" kern="100" smtClean="0">
                          <a:effectLst/>
                          <a:latin typeface="Cambria Math" panose="02040503050406030204" pitchFamily="18" charset="0"/>
                          <a:ea typeface="等线" panose="02010600030101010101" pitchFamily="2" charset="-122"/>
                          <a:cs typeface="Times New Roman" panose="02020603050405020304" pitchFamily="18" charset="0"/>
                        </a:rPr>
                        <m:t>=</m:t>
                      </m:r>
                      <m:f>
                        <m:fPr>
                          <m:ctrlPr>
                            <a:rPr lang="zh-CN" altLang="zh-CN" sz="1800" i="1" kern="100">
                              <a:effectLst/>
                              <a:latin typeface="Cambria Math" panose="02040503050406030204" pitchFamily="18" charset="0"/>
                              <a:ea typeface="Cambria Math" panose="02040503050406030204" pitchFamily="18" charset="0"/>
                              <a:cs typeface="Times New Roman" panose="02020603050405020304" pitchFamily="18" charset="0"/>
                            </a:rPr>
                          </m:ctrlPr>
                        </m:fPr>
                        <m:num>
                          <m:sSub>
                            <m:sSubPr>
                              <m:ctrlPr>
                                <a:rPr lang="zh-CN" altLang="zh-CN" sz="1800" i="1" kern="100">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𝑉</m:t>
                              </m:r>
                            </m:e>
                            <m:sub>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𝑛</m:t>
                              </m:r>
                            </m:sub>
                          </m:sSub>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m:t>
                          </m:r>
                          <m:nary>
                            <m:naryPr>
                              <m:chr m:val="∑"/>
                              <m:limLoc m:val="undOvr"/>
                              <m:subHide m:val="on"/>
                              <m:supHide m:val="on"/>
                              <m:ctrlPr>
                                <a:rPr lang="zh-CN" altLang="zh-CN" sz="1800" i="1" kern="100">
                                  <a:effectLst/>
                                  <a:latin typeface="Cambria Math" panose="02040503050406030204" pitchFamily="18" charset="0"/>
                                  <a:ea typeface="Cambria Math" panose="02040503050406030204" pitchFamily="18" charset="0"/>
                                  <a:cs typeface="Times New Roman" panose="02020603050405020304" pitchFamily="18" charset="0"/>
                                </a:rPr>
                              </m:ctrlPr>
                            </m:naryPr>
                            <m:sub/>
                            <m:sup/>
                            <m:e>
                              <m:d>
                                <m:dPr>
                                  <m:ctrlPr>
                                    <a:rPr lang="zh-CN" altLang="zh-CN" sz="1800" i="1" kern="100">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𝑘</m:t>
                                  </m:r>
                                  <m:sSub>
                                    <m:sSubPr>
                                      <m:ctrlPr>
                                        <a:rPr lang="zh-CN" altLang="zh-CN" sz="1800" i="1" kern="100">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𝑉</m:t>
                                      </m:r>
                                    </m:e>
                                    <m:sub>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0</m:t>
                                      </m:r>
                                    </m:sub>
                                  </m:sSub>
                                </m:e>
                              </m:d>
                            </m:e>
                          </m:nary>
                        </m:num>
                        <m:den>
                          <m:sSub>
                            <m:sSubPr>
                              <m:ctrlPr>
                                <a:rPr lang="zh-CN" altLang="zh-CN" sz="1800" i="1" kern="100">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𝑉</m:t>
                              </m:r>
                            </m:e>
                            <m:sub>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𝑛</m:t>
                              </m:r>
                            </m:sub>
                          </m:sSub>
                        </m:den>
                      </m:f>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×100%</m:t>
                      </m:r>
                    </m:oMath>
                  </m:oMathPara>
                </a14:m>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p:txBody>
          </p:sp>
        </mc:Choice>
        <mc:Fallback xmlns="">
          <p:sp>
            <p:nvSpPr>
              <p:cNvPr id="23" name="文本框 22"/>
              <p:cNvSpPr txBox="1">
                <a:spLocks noRot="1" noChangeAspect="1" noMove="1" noResize="1" noEditPoints="1" noAdjustHandles="1" noChangeArrowheads="1" noChangeShapeType="1" noTextEdit="1"/>
              </p:cNvSpPr>
              <p:nvPr/>
            </p:nvSpPr>
            <p:spPr>
              <a:xfrm>
                <a:off x="2320882" y="2457076"/>
                <a:ext cx="3416385" cy="676660"/>
              </a:xfrm>
              <a:prstGeom prst="rect">
                <a:avLst/>
              </a:prstGeom>
              <a:blipFill rotWithShape="1">
                <a:blip r:embed="rId6"/>
                <a:stretch>
                  <a:fillRect l="-17" t="-39" r="1" b="2"/>
                </a:stretch>
              </a:blipFill>
            </p:spPr>
            <p:txBody>
              <a:bodyPr/>
              <a:lstStyle/>
              <a:p>
                <a:r>
                  <a:rPr lang="zh-CN" altLang="en-US">
                    <a:noFill/>
                  </a:rPr>
                  <a:t> </a:t>
                </a:r>
              </a:p>
            </p:txBody>
          </p:sp>
        </mc:Fallback>
      </mc:AlternateContent>
      <p:pic>
        <p:nvPicPr>
          <p:cNvPr id="24" name="矩形 3"/>
          <p:cNvPicPr>
            <a:picLocks noChangeArrowheads="1"/>
          </p:cNvPicPr>
          <p:nvPr/>
        </p:nvPicPr>
        <p:blipFill>
          <a:blip r:embed="rId7" cstate="print"/>
          <a:srcRect/>
          <a:stretch>
            <a:fillRect/>
          </a:stretch>
        </p:blipFill>
        <p:spPr bwMode="auto">
          <a:xfrm>
            <a:off x="0" y="0"/>
            <a:ext cx="12192000" cy="1058779"/>
          </a:xfrm>
          <a:prstGeom prst="rect">
            <a:avLst/>
          </a:prstGeom>
          <a:noFill/>
          <a:ln w="9525">
            <a:noFill/>
            <a:miter lim="800000"/>
            <a:headEnd/>
            <a:tailEnd/>
          </a:ln>
        </p:spPr>
      </p:pic>
      <p:sp>
        <p:nvSpPr>
          <p:cNvPr id="25" name="标题 1"/>
          <p:cNvSpPr>
            <a:spLocks noGrp="1"/>
          </p:cNvSpPr>
          <p:nvPr>
            <p:ph type="title"/>
          </p:nvPr>
        </p:nvSpPr>
        <p:spPr>
          <a:xfrm>
            <a:off x="688138" y="153759"/>
            <a:ext cx="10354417" cy="712759"/>
          </a:xfrm>
        </p:spPr>
        <p:txBody>
          <a:bodyPr>
            <a:noAutofit/>
          </a:bodyPr>
          <a:lstStyle/>
          <a:p>
            <a:br>
              <a:rPr lang="zh-CN" altLang="en-US" sz="3200" dirty="0">
                <a:solidFill>
                  <a:schemeClr val="bg1"/>
                </a:solidFill>
                <a:latin typeface="黑体" panose="02010609060101010101" charset="-122"/>
                <a:ea typeface="黑体" panose="02010609060101010101" charset="-122"/>
              </a:rPr>
            </a:br>
            <a:r>
              <a:rPr lang="zh-CN" altLang="en-US" sz="3200" dirty="0">
                <a:solidFill>
                  <a:schemeClr val="bg1"/>
                </a:solidFill>
                <a:latin typeface="黑体" panose="02010609060101010101" charset="-122"/>
                <a:ea typeface="黑体" panose="02010609060101010101" charset="-122"/>
                <a:sym typeface="+mn-ea"/>
              </a:rPr>
              <a:t>（三）</a:t>
            </a:r>
            <a:r>
              <a:rPr lang="zh-CN" altLang="en-US" sz="3200" dirty="0">
                <a:solidFill>
                  <a:schemeClr val="bg1"/>
                </a:solidFill>
                <a:latin typeface="黑体" panose="02010609060101010101" charset="-122"/>
                <a:ea typeface="黑体" panose="02010609060101010101" charset="-122"/>
              </a:rPr>
              <a:t>要求</a:t>
            </a:r>
          </a:p>
        </p:txBody>
      </p:sp>
      <p:pic>
        <p:nvPicPr>
          <p:cNvPr id="2" name="页码27">
            <a:hlinkClick r:id="" action="ppaction://media"/>
            <a:extLst>
              <a:ext uri="{FF2B5EF4-FFF2-40B4-BE49-F238E27FC236}">
                <a16:creationId xmlns:a16="http://schemas.microsoft.com/office/drawing/2014/main" id="{2924E257-6A75-4758-7AD6-F76551E4B29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59656" y="6216878"/>
            <a:ext cx="487363" cy="487363"/>
          </a:xfrm>
          <a:prstGeom prst="rect">
            <a:avLst/>
          </a:prstGeom>
        </p:spPr>
      </p:pic>
    </p:spTree>
  </p:cSld>
  <p:clrMapOvr>
    <a:masterClrMapping/>
  </p:clrMapOvr>
  <p:transition advTm="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73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3105150" y="2747962"/>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14" name="文本框 13"/>
          <p:cNvSpPr txBox="1"/>
          <p:nvPr/>
        </p:nvSpPr>
        <p:spPr>
          <a:xfrm>
            <a:off x="-138" y="1185874"/>
            <a:ext cx="6169798" cy="462915"/>
          </a:xfrm>
          <a:prstGeom prst="rect">
            <a:avLst/>
          </a:prstGeom>
          <a:noFill/>
        </p:spPr>
        <p:txBody>
          <a:bodyPr wrap="square">
            <a:spAutoFit/>
          </a:bodyPr>
          <a:lstStyle/>
          <a:p>
            <a:pPr indent="266700" algn="ctr">
              <a:lnSpc>
                <a:spcPts val="2900"/>
              </a:lnSpc>
              <a:tabLst>
                <a:tab pos="2667635" algn="ctr"/>
                <a:tab pos="5904230" algn="r"/>
              </a:tabLst>
            </a:pPr>
            <a:r>
              <a:rPr lang="zh-CN" altLang="en-US" sz="2000" kern="100" dirty="0">
                <a:effectLst/>
                <a:latin typeface="黑体" panose="02010609060101010101" charset="-122"/>
                <a:ea typeface="黑体" panose="02010609060101010101" charset="-122"/>
                <a:cs typeface="Times New Roman" panose="02020603050405020304" pitchFamily="18" charset="0"/>
              </a:rPr>
              <a:t>表</a:t>
            </a:r>
            <a:r>
              <a:rPr lang="en-US" altLang="zh-CN" sz="2000" kern="100" dirty="0">
                <a:effectLst/>
                <a:latin typeface="黑体" panose="02010609060101010101" charset="-122"/>
                <a:ea typeface="黑体" panose="02010609060101010101" charset="-122"/>
                <a:cs typeface="Times New Roman" panose="02020603050405020304" pitchFamily="18" charset="0"/>
              </a:rPr>
              <a:t>A.1 </a:t>
            </a:r>
            <a:r>
              <a:rPr lang="zh-CN" altLang="zh-CN" sz="2000" kern="100" dirty="0">
                <a:effectLst/>
                <a:latin typeface="黑体" panose="02010609060101010101" charset="-122"/>
                <a:ea typeface="黑体" panose="02010609060101010101" charset="-122"/>
                <a:cs typeface="Times New Roman" panose="02020603050405020304" pitchFamily="18" charset="0"/>
              </a:rPr>
              <a:t>食品的商品必要空间系数</a:t>
            </a:r>
            <a:r>
              <a:rPr lang="zh-CN" altLang="en-US" sz="2000" kern="100" dirty="0">
                <a:latin typeface="黑体" panose="02010609060101010101" charset="-122"/>
                <a:ea typeface="黑体" panose="02010609060101010101" charset="-122"/>
                <a:cs typeface="Times New Roman" panose="02020603050405020304" pitchFamily="18" charset="0"/>
              </a:rPr>
              <a:t>（节选）</a:t>
            </a:r>
            <a:endParaRPr lang="zh-CN" altLang="zh-CN" sz="2000" kern="100" dirty="0">
              <a:effectLst/>
              <a:latin typeface="黑体" panose="02010609060101010101" charset="-122"/>
              <a:ea typeface="黑体" panose="02010609060101010101" charset="-122"/>
              <a:cs typeface="Times New Roman" panose="02020603050405020304" pitchFamily="18" charset="0"/>
            </a:endParaRPr>
          </a:p>
        </p:txBody>
      </p:sp>
      <p:graphicFrame>
        <p:nvGraphicFramePr>
          <p:cNvPr id="4" name="表格 3"/>
          <p:cNvGraphicFramePr>
            <a:graphicFrameLocks noGrp="1"/>
          </p:cNvGraphicFramePr>
          <p:nvPr>
            <p:custDataLst>
              <p:tags r:id="rId1"/>
            </p:custDataLst>
          </p:nvPr>
        </p:nvGraphicFramePr>
        <p:xfrm>
          <a:off x="688454" y="1776519"/>
          <a:ext cx="5298326" cy="1180742"/>
        </p:xfrm>
        <a:graphic>
          <a:graphicData uri="http://schemas.openxmlformats.org/drawingml/2006/table">
            <a:tbl>
              <a:tblPr firstRow="1" firstCol="1" bandRow="1">
                <a:tableStyleId>{073A0DAA-6AF3-43AB-8588-CEC1D06C72B9}</a:tableStyleId>
              </a:tblPr>
              <a:tblGrid>
                <a:gridCol w="2877651">
                  <a:extLst>
                    <a:ext uri="{9D8B030D-6E8A-4147-A177-3AD203B41FA5}">
                      <a16:colId xmlns:a16="http://schemas.microsoft.com/office/drawing/2014/main" val="20000"/>
                    </a:ext>
                  </a:extLst>
                </a:gridCol>
                <a:gridCol w="2420675">
                  <a:extLst>
                    <a:ext uri="{9D8B030D-6E8A-4147-A177-3AD203B41FA5}">
                      <a16:colId xmlns:a16="http://schemas.microsoft.com/office/drawing/2014/main" val="20001"/>
                    </a:ext>
                  </a:extLst>
                </a:gridCol>
              </a:tblGrid>
              <a:tr h="556187">
                <a:tc>
                  <a:txBody>
                    <a:bodyPr/>
                    <a:lstStyle/>
                    <a:p>
                      <a:pPr algn="ctr">
                        <a:lnSpc>
                          <a:spcPts val="2200"/>
                        </a:lnSpc>
                      </a:pPr>
                      <a:r>
                        <a:rPr lang="zh-CN" altLang="en-US" sz="1600" b="1" kern="100" dirty="0">
                          <a:solidFill>
                            <a:schemeClr val="lt1"/>
                          </a:solidFill>
                          <a:effectLst/>
                          <a:latin typeface="+mn-lt"/>
                          <a:ea typeface="+mn-ea"/>
                          <a:cs typeface="+mn-cs"/>
                        </a:rPr>
                        <a:t>商品类别</a:t>
                      </a:r>
                    </a:p>
                  </a:txBody>
                  <a:tcPr marL="68580" marR="68580" marT="0" marB="0" anchor="ctr">
                    <a:solidFill>
                      <a:srgbClr val="0070C0"/>
                    </a:solidFill>
                  </a:tcPr>
                </a:tc>
                <a:tc>
                  <a:txBody>
                    <a:bodyPr/>
                    <a:lstStyle/>
                    <a:p>
                      <a:pPr marL="0" algn="ctr" defTabSz="914400" rtl="0" eaLnBrk="1" latinLnBrk="0" hangingPunct="1">
                        <a:lnSpc>
                          <a:spcPts val="2200"/>
                        </a:lnSpc>
                      </a:pPr>
                      <a:r>
                        <a:rPr lang="en-US" sz="1600" b="1" kern="100" dirty="0">
                          <a:solidFill>
                            <a:schemeClr val="lt1"/>
                          </a:solidFill>
                          <a:effectLst/>
                          <a:latin typeface="+mn-lt"/>
                          <a:ea typeface="+mn-ea"/>
                          <a:cs typeface="+mn-cs"/>
                        </a:rPr>
                        <a:t>k</a:t>
                      </a:r>
                      <a:endParaRPr lang="zh-CN" altLang="en-US" sz="1600" b="1" kern="100" dirty="0">
                        <a:solidFill>
                          <a:schemeClr val="lt1"/>
                        </a:solidFill>
                        <a:effectLst/>
                        <a:latin typeface="+mn-lt"/>
                        <a:ea typeface="+mn-ea"/>
                        <a:cs typeface="+mn-cs"/>
                      </a:endParaRPr>
                    </a:p>
                  </a:txBody>
                  <a:tcPr marL="68580" marR="68580" marT="0" marB="0" anchor="ctr">
                    <a:solidFill>
                      <a:srgbClr val="0070C0"/>
                    </a:solidFill>
                  </a:tcPr>
                </a:tc>
                <a:extLst>
                  <a:ext uri="{0D108BD9-81ED-4DB2-BD59-A6C34878D82A}">
                    <a16:rowId xmlns:a16="http://schemas.microsoft.com/office/drawing/2014/main" val="10000"/>
                  </a:ext>
                </a:extLst>
              </a:tr>
              <a:tr h="624555">
                <a:tc>
                  <a:txBody>
                    <a:bodyPr/>
                    <a:lstStyle/>
                    <a:p>
                      <a:pPr algn="ctr">
                        <a:lnSpc>
                          <a:spcPts val="2200"/>
                        </a:lnSpc>
                      </a:pPr>
                      <a:r>
                        <a:rPr lang="zh-CN" sz="1600" kern="100" dirty="0">
                          <a:solidFill>
                            <a:srgbClr val="FF0000"/>
                          </a:solidFill>
                          <a:effectLst/>
                        </a:rPr>
                        <a:t>茶叶及相关制品</a:t>
                      </a:r>
                      <a:r>
                        <a:rPr lang="en-US" sz="1600" kern="100" baseline="30000" dirty="0">
                          <a:solidFill>
                            <a:srgbClr val="FF0000"/>
                          </a:solidFill>
                          <a:effectLst/>
                        </a:rPr>
                        <a:t>g</a:t>
                      </a:r>
                      <a:endParaRPr lang="en-US" sz="1600" kern="100" baseline="30000" dirty="0">
                        <a:solidFill>
                          <a:srgbClr val="FF0000"/>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solidFill>
                      <a:srgbClr val="0070C0"/>
                    </a:solidFill>
                  </a:tcPr>
                </a:tc>
                <a:tc>
                  <a:txBody>
                    <a:bodyPr/>
                    <a:lstStyle/>
                    <a:p>
                      <a:pPr algn="ctr">
                        <a:lnSpc>
                          <a:spcPts val="2200"/>
                        </a:lnSpc>
                      </a:pPr>
                      <a:r>
                        <a:rPr lang="en-US" sz="1600" kern="100" dirty="0">
                          <a:solidFill>
                            <a:srgbClr val="FF0000"/>
                          </a:solidFill>
                          <a:effectLst/>
                        </a:rPr>
                        <a:t>13.0</a:t>
                      </a:r>
                      <a:endParaRPr lang="en-US" sz="1600" kern="100" dirty="0">
                        <a:solidFill>
                          <a:srgbClr val="FF0000"/>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0001"/>
                  </a:ext>
                </a:extLst>
              </a:tr>
            </a:tbl>
          </a:graphicData>
        </a:graphic>
      </p:graphicFrame>
      <p:pic>
        <p:nvPicPr>
          <p:cNvPr id="8" name="矩形 3"/>
          <p:cNvPicPr>
            <a:picLocks noChangeArrowheads="1"/>
          </p:cNvPicPr>
          <p:nvPr/>
        </p:nvPicPr>
        <p:blipFill>
          <a:blip r:embed="rId7" cstate="print"/>
          <a:srcRect/>
          <a:stretch>
            <a:fillRect/>
          </a:stretch>
        </p:blipFill>
        <p:spPr bwMode="auto">
          <a:xfrm>
            <a:off x="0" y="0"/>
            <a:ext cx="12192000" cy="1058779"/>
          </a:xfrm>
          <a:prstGeom prst="rect">
            <a:avLst/>
          </a:prstGeom>
          <a:noFill/>
          <a:ln w="9525">
            <a:noFill/>
            <a:miter lim="800000"/>
            <a:headEnd/>
            <a:tailEnd/>
          </a:ln>
        </p:spPr>
      </p:pic>
      <p:sp>
        <p:nvSpPr>
          <p:cNvPr id="9" name="标题 1"/>
          <p:cNvSpPr>
            <a:spLocks noGrp="1"/>
          </p:cNvSpPr>
          <p:nvPr>
            <p:ph type="title"/>
          </p:nvPr>
        </p:nvSpPr>
        <p:spPr>
          <a:xfrm>
            <a:off x="688138" y="153759"/>
            <a:ext cx="10354417" cy="712759"/>
          </a:xfrm>
        </p:spPr>
        <p:txBody>
          <a:bodyPr>
            <a:noAutofit/>
          </a:bodyPr>
          <a:lstStyle/>
          <a:p>
            <a:br>
              <a:rPr lang="zh-CN" altLang="en-US" sz="3200" dirty="0">
                <a:solidFill>
                  <a:schemeClr val="bg1"/>
                </a:solidFill>
                <a:latin typeface="黑体" panose="02010609060101010101" charset="-122"/>
                <a:ea typeface="黑体" panose="02010609060101010101" charset="-122"/>
              </a:rPr>
            </a:br>
            <a:r>
              <a:rPr lang="zh-CN" altLang="en-US" sz="3200" dirty="0">
                <a:solidFill>
                  <a:schemeClr val="bg1"/>
                </a:solidFill>
                <a:latin typeface="黑体" panose="02010609060101010101" charset="-122"/>
                <a:ea typeface="黑体" panose="02010609060101010101" charset="-122"/>
                <a:sym typeface="+mn-ea"/>
              </a:rPr>
              <a:t>（三）要求</a:t>
            </a:r>
            <a:endParaRPr lang="zh-CN" altLang="en-US" sz="3200" dirty="0">
              <a:solidFill>
                <a:schemeClr val="bg1"/>
              </a:solidFill>
              <a:latin typeface="黑体" panose="02010609060101010101" charset="-122"/>
              <a:ea typeface="黑体" panose="02010609060101010101" charset="-122"/>
            </a:endParaRPr>
          </a:p>
        </p:txBody>
      </p:sp>
      <p:sp>
        <p:nvSpPr>
          <p:cNvPr id="5" name="文本框 4"/>
          <p:cNvSpPr txBox="1"/>
          <p:nvPr>
            <p:custDataLst>
              <p:tags r:id="rId2"/>
            </p:custDataLst>
          </p:nvPr>
        </p:nvSpPr>
        <p:spPr>
          <a:xfrm>
            <a:off x="478790" y="3171190"/>
            <a:ext cx="6430645" cy="3248025"/>
          </a:xfrm>
          <a:prstGeom prst="rect">
            <a:avLst/>
          </a:prstGeom>
          <a:noFill/>
        </p:spPr>
        <p:txBody>
          <a:bodyPr wrap="square" rtlCol="0">
            <a:noAutofit/>
          </a:bodyPr>
          <a:lstStyle/>
          <a:p>
            <a:r>
              <a:rPr lang="zh-CN" altLang="en-US" sz="2000" dirty="0"/>
              <a:t>茶叶包装空隙率计算要说明的</a:t>
            </a:r>
            <a:r>
              <a:rPr lang="zh-CN" altLang="en-US" sz="2400" b="1" dirty="0">
                <a:solidFill>
                  <a:srgbClr val="FF0000"/>
                </a:solidFill>
              </a:rPr>
              <a:t>注意事项：</a:t>
            </a:r>
            <a:endParaRPr lang="zh-CN" altLang="en-US" sz="2000" dirty="0"/>
          </a:p>
          <a:p>
            <a:pPr marL="342900" indent="-342900">
              <a:buFont typeface="Arial" panose="020B0604020202020204" pitchFamily="34" charset="0"/>
              <a:buChar char="•"/>
            </a:pPr>
            <a:r>
              <a:rPr lang="zh-CN" altLang="en-US" sz="2000" b="1" dirty="0"/>
              <a:t>茶叶</a:t>
            </a:r>
            <a:r>
              <a:rPr lang="en-US" altLang="zh-CN" sz="2000" b="1" dirty="0"/>
              <a:t>K</a:t>
            </a:r>
            <a:r>
              <a:rPr lang="zh-CN" altLang="en-US" sz="2000" b="1" dirty="0"/>
              <a:t>值确定为</a:t>
            </a:r>
            <a:r>
              <a:rPr lang="en-US" altLang="zh-CN" sz="2000" b="1" dirty="0"/>
              <a:t>13</a:t>
            </a:r>
            <a:r>
              <a:rPr lang="zh-CN" altLang="zh-CN" sz="2000" dirty="0"/>
              <a:t>。表</a:t>
            </a:r>
            <a:r>
              <a:rPr lang="en-US" altLang="zh-CN" sz="2000" dirty="0"/>
              <a:t>A.1</a:t>
            </a:r>
          </a:p>
          <a:p>
            <a:pPr marL="342900" indent="-342900">
              <a:buFont typeface="Arial" panose="020B0604020202020204" pitchFamily="34" charset="0"/>
              <a:buChar char="•"/>
            </a:pPr>
            <a:r>
              <a:rPr lang="zh-CN" altLang="en-US" sz="2000" dirty="0"/>
              <a:t>茶叶及其制品多数不需借助冲调机冲调，所以</a:t>
            </a:r>
            <a:r>
              <a:rPr lang="zh-CN" altLang="en-US" sz="2000" b="1" dirty="0"/>
              <a:t>不适用</a:t>
            </a:r>
            <a:r>
              <a:rPr lang="zh-CN" altLang="en-US" sz="2000" dirty="0"/>
              <a:t>于冲调机冲调的产品条款，</a:t>
            </a:r>
            <a:r>
              <a:rPr lang="zh-CN" altLang="en-US" sz="2000" b="1" dirty="0">
                <a:sym typeface="+mn-ea"/>
              </a:rPr>
              <a:t>不适用于</a:t>
            </a:r>
            <a:r>
              <a:rPr lang="zh-CN" altLang="en-US" sz="2000" dirty="0">
                <a:sym typeface="+mn-ea"/>
              </a:rPr>
              <a:t>“单件净含量小于</a:t>
            </a:r>
            <a:r>
              <a:rPr lang="en-US" altLang="zh-CN" sz="2000" dirty="0">
                <a:sym typeface="+mn-ea"/>
              </a:rPr>
              <a:t>10g</a:t>
            </a:r>
            <a:r>
              <a:rPr lang="zh-CN" altLang="en-US" sz="2000" dirty="0">
                <a:sym typeface="+mn-ea"/>
              </a:rPr>
              <a:t>产品</a:t>
            </a:r>
            <a:r>
              <a:rPr lang="en-US" altLang="zh-CN" sz="2000" dirty="0">
                <a:sym typeface="+mn-ea"/>
              </a:rPr>
              <a:t>k</a:t>
            </a:r>
            <a:r>
              <a:rPr lang="zh-CN" altLang="en-US" sz="2000" dirty="0">
                <a:sym typeface="+mn-ea"/>
              </a:rPr>
              <a:t>值为同类产品的</a:t>
            </a:r>
            <a:r>
              <a:rPr lang="en-US" altLang="zh-CN" sz="2000" dirty="0">
                <a:sym typeface="+mn-ea"/>
              </a:rPr>
              <a:t>5</a:t>
            </a:r>
            <a:r>
              <a:rPr lang="zh-CN" altLang="en-US" sz="2000" dirty="0">
                <a:sym typeface="+mn-ea"/>
              </a:rPr>
              <a:t>倍”条款；</a:t>
            </a:r>
            <a:endParaRPr lang="en-US" altLang="zh-CN" sz="2000" dirty="0"/>
          </a:p>
          <a:p>
            <a:pPr marL="342900" indent="-342900">
              <a:buFont typeface="Arial" panose="020B0604020202020204" pitchFamily="34" charset="0"/>
              <a:buChar char="•"/>
            </a:pPr>
            <a:r>
              <a:rPr lang="zh-CN" altLang="en-US" sz="2000" dirty="0"/>
              <a:t>充气工艺不是茶叶加工中的必要工艺，所以</a:t>
            </a:r>
            <a:r>
              <a:rPr lang="zh-CN" altLang="en-US" sz="2000" b="1" dirty="0"/>
              <a:t>不适用</a:t>
            </a:r>
            <a:r>
              <a:rPr lang="zh-CN" altLang="en-US" sz="2000" dirty="0"/>
              <a:t>充气条款；</a:t>
            </a:r>
            <a:endParaRPr lang="en-US" altLang="zh-CN" sz="2000" dirty="0"/>
          </a:p>
          <a:p>
            <a:pPr marL="342900" indent="-342900">
              <a:buFont typeface="Arial" panose="020B0604020202020204" pitchFamily="34" charset="0"/>
              <a:buChar char="•"/>
            </a:pPr>
            <a:r>
              <a:rPr lang="zh-CN" altLang="en-US" sz="2000" dirty="0"/>
              <a:t>茶叶及相关制品按照</a:t>
            </a:r>
            <a:r>
              <a:rPr lang="en-US" altLang="zh-CN" sz="2000" dirty="0"/>
              <a:t>GB7718</a:t>
            </a:r>
            <a:r>
              <a:rPr lang="zh-CN" altLang="en-US" sz="2000" dirty="0"/>
              <a:t>相关规定，不存在不标保质期的情况，</a:t>
            </a:r>
            <a:r>
              <a:rPr lang="zh-CN" altLang="en-US" sz="2000" b="1" dirty="0"/>
              <a:t>不适用</a:t>
            </a:r>
            <a:r>
              <a:rPr lang="zh-CN" altLang="en-US" sz="2000" dirty="0"/>
              <a:t>于注</a:t>
            </a:r>
            <a:r>
              <a:rPr lang="en-US" altLang="zh-CN" sz="2000" baseline="30000" dirty="0">
                <a:solidFill>
                  <a:srgbClr val="013471"/>
                </a:solidFill>
                <a:latin typeface="思源黑体 CN Bold" panose="020B0800000000000000" pitchFamily="34" charset="-122"/>
                <a:ea typeface="思源黑体 CN Bold" panose="020B0800000000000000" pitchFamily="34" charset="-122"/>
                <a:sym typeface="+mn-ea"/>
              </a:rPr>
              <a:t>g</a:t>
            </a:r>
            <a:r>
              <a:rPr lang="en-US" altLang="zh-CN" sz="2000" dirty="0"/>
              <a:t> </a:t>
            </a:r>
            <a:r>
              <a:rPr lang="zh-CN" altLang="en-US" sz="2000" dirty="0"/>
              <a:t>免除标识保质期的条款</a:t>
            </a:r>
          </a:p>
        </p:txBody>
      </p:sp>
      <p:pic>
        <p:nvPicPr>
          <p:cNvPr id="10" name="图片 9" descr="文本&#10;&#10;中度可信度描述已自动生成"/>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909688" y="1636654"/>
            <a:ext cx="5172818" cy="2218654"/>
          </a:xfrm>
          <a:prstGeom prst="rect">
            <a:avLst/>
          </a:prstGeom>
        </p:spPr>
      </p:pic>
      <p:pic>
        <p:nvPicPr>
          <p:cNvPr id="12" name="图片 11" descr="信件&#10;&#10;中度可信度描述已自动生成"/>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909688" y="4303312"/>
            <a:ext cx="5245814" cy="2020458"/>
          </a:xfrm>
          <a:prstGeom prst="rect">
            <a:avLst/>
          </a:prstGeom>
        </p:spPr>
      </p:pic>
      <p:sp>
        <p:nvSpPr>
          <p:cNvPr id="15" name="文本框 14"/>
          <p:cNvSpPr txBox="1"/>
          <p:nvPr/>
        </p:nvSpPr>
        <p:spPr>
          <a:xfrm>
            <a:off x="8599087" y="6334909"/>
            <a:ext cx="1940011" cy="369332"/>
          </a:xfrm>
          <a:prstGeom prst="rect">
            <a:avLst/>
          </a:prstGeom>
          <a:noFill/>
        </p:spPr>
        <p:txBody>
          <a:bodyPr wrap="square" rtlCol="0">
            <a:spAutoFit/>
          </a:bodyPr>
          <a:lstStyle/>
          <a:p>
            <a:r>
              <a:rPr lang="zh-CN" altLang="en-US" dirty="0"/>
              <a:t>充气产品示意图</a:t>
            </a:r>
          </a:p>
        </p:txBody>
      </p:sp>
      <p:sp>
        <p:nvSpPr>
          <p:cNvPr id="16" name="文本框 15"/>
          <p:cNvSpPr txBox="1"/>
          <p:nvPr/>
        </p:nvSpPr>
        <p:spPr>
          <a:xfrm>
            <a:off x="8143103" y="3894644"/>
            <a:ext cx="3138615" cy="369332"/>
          </a:xfrm>
          <a:prstGeom prst="rect">
            <a:avLst/>
          </a:prstGeom>
          <a:noFill/>
        </p:spPr>
        <p:txBody>
          <a:bodyPr wrap="square" rtlCol="0">
            <a:spAutoFit/>
          </a:bodyPr>
          <a:lstStyle/>
          <a:p>
            <a:r>
              <a:rPr lang="zh-CN" altLang="en-US" dirty="0"/>
              <a:t>借助冲调机冲调产品示意图</a:t>
            </a:r>
          </a:p>
        </p:txBody>
      </p:sp>
      <p:pic>
        <p:nvPicPr>
          <p:cNvPr id="3" name="页码28">
            <a:hlinkClick r:id="" action="ppaction://media"/>
            <a:extLst>
              <a:ext uri="{FF2B5EF4-FFF2-40B4-BE49-F238E27FC236}">
                <a16:creationId xmlns:a16="http://schemas.microsoft.com/office/drawing/2014/main" id="{5D86502E-E3D4-290C-F898-DAFA7474FD46}"/>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341679" y="6175533"/>
            <a:ext cx="487363" cy="487363"/>
          </a:xfrm>
          <a:prstGeom prst="rect">
            <a:avLst/>
          </a:prstGeom>
        </p:spPr>
      </p:pic>
    </p:spTree>
  </p:cSld>
  <p:clrMapOvr>
    <a:masterClrMapping/>
  </p:clrMapOvr>
  <p:transition advTm="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48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5DD3DB80-B894-403A-B48E-6FDC1A72010E}" type="slidenum">
              <a:rPr lang="zh-CN" altLang="en-US" smtClean="0"/>
              <a:t>29</a:t>
            </a:fld>
            <a:endParaRPr lang="zh-CN" altLang="en-US" dirty="0"/>
          </a:p>
        </p:txBody>
      </p:sp>
      <p:pic>
        <p:nvPicPr>
          <p:cNvPr id="10" name="矩形 3"/>
          <p:cNvPicPr>
            <a:picLocks noChangeArrowheads="1"/>
          </p:cNvPicPr>
          <p:nvPr/>
        </p:nvPicPr>
        <p:blipFill>
          <a:blip r:embed="rId5" cstate="print"/>
          <a:srcRect/>
          <a:stretch>
            <a:fillRect/>
          </a:stretch>
        </p:blipFill>
        <p:spPr bwMode="auto">
          <a:xfrm>
            <a:off x="0" y="0"/>
            <a:ext cx="12192000" cy="1058779"/>
          </a:xfrm>
          <a:prstGeom prst="rect">
            <a:avLst/>
          </a:prstGeom>
          <a:noFill/>
          <a:ln w="9525">
            <a:noFill/>
            <a:miter lim="800000"/>
            <a:headEnd/>
            <a:tailEnd/>
          </a:ln>
        </p:spPr>
      </p:pic>
      <p:sp>
        <p:nvSpPr>
          <p:cNvPr id="11" name="标题 1"/>
          <p:cNvSpPr>
            <a:spLocks noGrp="1"/>
          </p:cNvSpPr>
          <p:nvPr>
            <p:ph type="title"/>
          </p:nvPr>
        </p:nvSpPr>
        <p:spPr>
          <a:xfrm>
            <a:off x="688138" y="153759"/>
            <a:ext cx="10354417" cy="712759"/>
          </a:xfrm>
        </p:spPr>
        <p:txBody>
          <a:bodyPr>
            <a:noAutofit/>
          </a:bodyPr>
          <a:lstStyle/>
          <a:p>
            <a:br>
              <a:rPr lang="zh-CN" altLang="en-US" sz="3200" dirty="0">
                <a:solidFill>
                  <a:schemeClr val="bg1"/>
                </a:solidFill>
                <a:latin typeface="黑体" panose="02010609060101010101" charset="-122"/>
                <a:ea typeface="黑体" panose="02010609060101010101" charset="-122"/>
              </a:rPr>
            </a:br>
            <a:r>
              <a:rPr lang="zh-CN" altLang="en-US" sz="3200" dirty="0">
                <a:solidFill>
                  <a:schemeClr val="bg1"/>
                </a:solidFill>
                <a:latin typeface="黑体" panose="02010609060101010101" charset="-122"/>
                <a:ea typeface="黑体" panose="02010609060101010101" charset="-122"/>
                <a:sym typeface="+mn-ea"/>
              </a:rPr>
              <a:t>（三）要求</a:t>
            </a:r>
            <a:endParaRPr lang="zh-CN" altLang="en-US" sz="3200" dirty="0">
              <a:solidFill>
                <a:schemeClr val="bg1"/>
              </a:solidFill>
              <a:latin typeface="黑体" panose="02010609060101010101" charset="-122"/>
              <a:ea typeface="黑体" panose="02010609060101010101" charset="-122"/>
            </a:endParaRPr>
          </a:p>
        </p:txBody>
      </p:sp>
      <p:sp>
        <p:nvSpPr>
          <p:cNvPr id="8" name="文本框 7"/>
          <p:cNvSpPr txBox="1"/>
          <p:nvPr/>
        </p:nvSpPr>
        <p:spPr>
          <a:xfrm>
            <a:off x="731520" y="4159250"/>
            <a:ext cx="2530475" cy="368300"/>
          </a:xfrm>
          <a:prstGeom prst="rect">
            <a:avLst/>
          </a:prstGeom>
          <a:noFill/>
        </p:spPr>
        <p:txBody>
          <a:bodyPr wrap="square">
            <a:spAutoFit/>
          </a:bodyPr>
          <a:lstStyle/>
          <a:p>
            <a:r>
              <a:rPr lang="zh-CN" altLang="en-US" dirty="0"/>
              <a:t>例</a:t>
            </a:r>
            <a:r>
              <a:rPr lang="en-US" altLang="zh-CN" dirty="0"/>
              <a:t>1 </a:t>
            </a:r>
            <a:r>
              <a:rPr lang="zh-CN" altLang="en-US" dirty="0"/>
              <a:t>单种包装长方体</a:t>
            </a:r>
          </a:p>
        </p:txBody>
      </p:sp>
      <p:sp>
        <p:nvSpPr>
          <p:cNvPr id="12" name="文本框 11"/>
          <p:cNvSpPr txBox="1"/>
          <p:nvPr/>
        </p:nvSpPr>
        <p:spPr>
          <a:xfrm>
            <a:off x="8859795" y="4159046"/>
            <a:ext cx="1587909" cy="368300"/>
          </a:xfrm>
          <a:prstGeom prst="rect">
            <a:avLst/>
          </a:prstGeom>
          <a:noFill/>
        </p:spPr>
        <p:txBody>
          <a:bodyPr wrap="square">
            <a:spAutoFit/>
          </a:bodyPr>
          <a:lstStyle/>
          <a:p>
            <a:r>
              <a:rPr lang="zh-CN" altLang="en-US" dirty="0"/>
              <a:t>例</a:t>
            </a:r>
            <a:r>
              <a:rPr lang="en-US" altLang="zh-CN" dirty="0"/>
              <a:t>4 </a:t>
            </a:r>
            <a:r>
              <a:rPr lang="zh-CN" altLang="en-US" dirty="0"/>
              <a:t>综合商品</a:t>
            </a:r>
          </a:p>
        </p:txBody>
      </p:sp>
      <p:sp>
        <p:nvSpPr>
          <p:cNvPr id="7" name="流程图: 磁盘 6"/>
          <p:cNvSpPr/>
          <p:nvPr/>
        </p:nvSpPr>
        <p:spPr>
          <a:xfrm>
            <a:off x="6268065" y="2256503"/>
            <a:ext cx="1032387" cy="1670376"/>
          </a:xfrm>
          <a:prstGeom prst="flowChartMagneticDisk">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800" kern="100" dirty="0">
                <a:effectLst/>
                <a:latin typeface="宋体" panose="02010600030101010101" pitchFamily="2" charset="-122"/>
                <a:ea typeface="等线" panose="02010600030101010101" pitchFamily="2" charset="-122"/>
                <a:cs typeface="Times New Roman" panose="02020603050405020304" pitchFamily="18" charset="0"/>
              </a:rPr>
              <a:t>20g</a:t>
            </a:r>
            <a:r>
              <a:rPr lang="zh-CN" altLang="en-US" kern="100" dirty="0">
                <a:latin typeface="等线" panose="02010600030101010101" pitchFamily="2" charset="-122"/>
                <a:ea typeface="宋体" panose="02010600030101010101" pitchFamily="2" charset="-122"/>
                <a:cs typeface="Times New Roman" panose="02020603050405020304" pitchFamily="18" charset="0"/>
              </a:rPr>
              <a:t>茶叶</a:t>
            </a:r>
            <a:r>
              <a:rPr lang="en-US" altLang="zh-CN" sz="1800" kern="100" dirty="0">
                <a:effectLst/>
                <a:latin typeface="等线" panose="02010600030101010101" pitchFamily="2" charset="-122"/>
                <a:ea typeface="宋体" panose="02010600030101010101" pitchFamily="2" charset="-122"/>
                <a:cs typeface="Times New Roman" panose="02020603050405020304" pitchFamily="18" charset="0"/>
              </a:rPr>
              <a:t>8</a:t>
            </a:r>
            <a:r>
              <a:rPr lang="zh-CN" altLang="en-US" sz="1800" kern="100" dirty="0">
                <a:effectLst/>
                <a:latin typeface="等线" panose="02010600030101010101" pitchFamily="2" charset="-122"/>
                <a:ea typeface="宋体" panose="02010600030101010101" pitchFamily="2" charset="-122"/>
                <a:cs typeface="Times New Roman" panose="02020603050405020304" pitchFamily="18" charset="0"/>
              </a:rPr>
              <a:t>包</a:t>
            </a:r>
            <a:endParaRPr lang="zh-CN" altLang="en-US" dirty="0"/>
          </a:p>
        </p:txBody>
      </p:sp>
      <p:sp>
        <p:nvSpPr>
          <p:cNvPr id="9" name="立方体 8"/>
          <p:cNvSpPr/>
          <p:nvPr/>
        </p:nvSpPr>
        <p:spPr>
          <a:xfrm>
            <a:off x="796413" y="2902834"/>
            <a:ext cx="1784555" cy="526166"/>
          </a:xfrm>
          <a:prstGeom prst="cub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800" kern="100" dirty="0">
                <a:effectLst/>
                <a:latin typeface="宋体" panose="02010600030101010101" pitchFamily="2" charset="-122"/>
                <a:ea typeface="等线" panose="02010600030101010101" pitchFamily="2" charset="-122"/>
                <a:cs typeface="Times New Roman" panose="02020603050405020304" pitchFamily="18" charset="0"/>
              </a:rPr>
              <a:t>4g</a:t>
            </a:r>
            <a:r>
              <a:rPr lang="zh-CN" altLang="en-US" kern="100" dirty="0">
                <a:latin typeface="等线" panose="02010600030101010101" pitchFamily="2" charset="-122"/>
                <a:ea typeface="宋体" panose="02010600030101010101" pitchFamily="2" charset="-122"/>
                <a:cs typeface="Times New Roman" panose="02020603050405020304" pitchFamily="18" charset="0"/>
              </a:rPr>
              <a:t>茶叶</a:t>
            </a:r>
            <a:r>
              <a:rPr lang="en-US" altLang="zh-CN" sz="1800" kern="100" dirty="0">
                <a:effectLst/>
                <a:latin typeface="等线" panose="02010600030101010101" pitchFamily="2" charset="-122"/>
                <a:ea typeface="宋体" panose="02010600030101010101" pitchFamily="2" charset="-122"/>
                <a:cs typeface="Times New Roman" panose="02020603050405020304" pitchFamily="18" charset="0"/>
              </a:rPr>
              <a:t>30</a:t>
            </a:r>
            <a:r>
              <a:rPr lang="zh-CN" altLang="en-US" sz="1800" kern="100" dirty="0">
                <a:effectLst/>
                <a:latin typeface="等线" panose="02010600030101010101" pitchFamily="2" charset="-122"/>
                <a:ea typeface="宋体" panose="02010600030101010101" pitchFamily="2" charset="-122"/>
                <a:cs typeface="Times New Roman" panose="02020603050405020304" pitchFamily="18" charset="0"/>
              </a:rPr>
              <a:t>包</a:t>
            </a:r>
            <a:endParaRPr lang="zh-CN" altLang="en-US" dirty="0"/>
          </a:p>
        </p:txBody>
      </p:sp>
      <p:sp>
        <p:nvSpPr>
          <p:cNvPr id="13" name="立方体 12"/>
          <p:cNvSpPr/>
          <p:nvPr/>
        </p:nvSpPr>
        <p:spPr>
          <a:xfrm>
            <a:off x="8775291" y="2075715"/>
            <a:ext cx="2050026" cy="1670376"/>
          </a:xfrm>
          <a:prstGeom prst="cube">
            <a:avLst/>
          </a:prstGeom>
          <a:solidFill>
            <a:srgbClr val="1B4B7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altLang="zh-CN" sz="1800" kern="100" dirty="0">
                <a:effectLst/>
                <a:latin typeface="等线" panose="02010600030101010101" pitchFamily="2" charset="-122"/>
                <a:ea typeface="宋体" panose="02010600030101010101" pitchFamily="2" charset="-122"/>
                <a:cs typeface="Times New Roman" panose="02020603050405020304" pitchFamily="18" charset="0"/>
              </a:rPr>
              <a:t>100g</a:t>
            </a:r>
            <a:r>
              <a:rPr lang="zh-CN" altLang="en-US" sz="1800" kern="100" dirty="0">
                <a:effectLst/>
                <a:latin typeface="等线" panose="02010600030101010101" pitchFamily="2" charset="-122"/>
                <a:ea typeface="宋体" panose="02010600030101010101" pitchFamily="2" charset="-122"/>
                <a:cs typeface="Times New Roman" panose="02020603050405020304" pitchFamily="18" charset="0"/>
              </a:rPr>
              <a:t>粽子</a:t>
            </a:r>
            <a:r>
              <a:rPr lang="en-US" altLang="zh-CN" sz="1800" kern="100" dirty="0">
                <a:effectLst/>
                <a:latin typeface="等线" panose="02010600030101010101" pitchFamily="2" charset="-122"/>
                <a:ea typeface="宋体" panose="02010600030101010101" pitchFamily="2" charset="-122"/>
                <a:cs typeface="Times New Roman" panose="02020603050405020304" pitchFamily="18" charset="0"/>
              </a:rPr>
              <a:t>8</a:t>
            </a:r>
            <a:r>
              <a:rPr lang="zh-CN" altLang="en-US" sz="1800" kern="100" dirty="0">
                <a:effectLst/>
                <a:latin typeface="等线" panose="02010600030101010101" pitchFamily="2" charset="-122"/>
                <a:ea typeface="宋体" panose="02010600030101010101" pitchFamily="2" charset="-122"/>
                <a:cs typeface="Times New Roman" panose="02020603050405020304" pitchFamily="18" charset="0"/>
              </a:rPr>
              <a:t>个、</a:t>
            </a:r>
            <a:r>
              <a:rPr lang="en-US" altLang="zh-CN" sz="1800" kern="100" dirty="0">
                <a:effectLst/>
                <a:latin typeface="等线" panose="02010600030101010101" pitchFamily="2" charset="-122"/>
                <a:ea typeface="宋体" panose="02010600030101010101" pitchFamily="2" charset="-122"/>
                <a:cs typeface="Times New Roman" panose="02020603050405020304" pitchFamily="18" charset="0"/>
              </a:rPr>
              <a:t>60</a:t>
            </a:r>
            <a:r>
              <a:rPr lang="zh-CN" altLang="en-US" sz="1800" kern="100" dirty="0">
                <a:effectLst/>
                <a:latin typeface="等线" panose="02010600030101010101" pitchFamily="2" charset="-122"/>
                <a:ea typeface="宋体" panose="02010600030101010101" pitchFamily="2" charset="-122"/>
                <a:cs typeface="Times New Roman" panose="02020603050405020304" pitchFamily="18" charset="0"/>
              </a:rPr>
              <a:t>克鸭蛋</a:t>
            </a:r>
            <a:r>
              <a:rPr lang="en-US" altLang="zh-CN" sz="1800" kern="100" dirty="0">
                <a:effectLst/>
                <a:latin typeface="等线" panose="02010600030101010101" pitchFamily="2" charset="-122"/>
                <a:ea typeface="宋体" panose="02010600030101010101" pitchFamily="2" charset="-122"/>
                <a:cs typeface="Times New Roman" panose="02020603050405020304" pitchFamily="18" charset="0"/>
              </a:rPr>
              <a:t>4</a:t>
            </a:r>
            <a:r>
              <a:rPr lang="zh-CN" altLang="en-US" sz="1800" kern="100" dirty="0">
                <a:effectLst/>
                <a:latin typeface="等线" panose="02010600030101010101" pitchFamily="2" charset="-122"/>
                <a:ea typeface="宋体" panose="02010600030101010101" pitchFamily="2" charset="-122"/>
                <a:cs typeface="Times New Roman" panose="02020603050405020304" pitchFamily="18" charset="0"/>
              </a:rPr>
              <a:t>个、</a:t>
            </a:r>
            <a:r>
              <a:rPr lang="en-US" altLang="zh-CN" sz="1800" kern="100" dirty="0">
                <a:effectLst/>
                <a:latin typeface="等线" panose="02010600030101010101" pitchFamily="2" charset="-122"/>
                <a:ea typeface="宋体" panose="02010600030101010101" pitchFamily="2" charset="-122"/>
                <a:cs typeface="Times New Roman" panose="02020603050405020304" pitchFamily="18" charset="0"/>
              </a:rPr>
              <a:t>120g</a:t>
            </a:r>
            <a:r>
              <a:rPr lang="zh-CN" altLang="en-US" sz="1800" kern="100" dirty="0">
                <a:effectLst/>
                <a:latin typeface="等线" panose="02010600030101010101" pitchFamily="2" charset="-122"/>
                <a:ea typeface="宋体" panose="02010600030101010101" pitchFamily="2" charset="-122"/>
                <a:cs typeface="Times New Roman" panose="02020603050405020304" pitchFamily="18" charset="0"/>
              </a:rPr>
              <a:t>茶叶</a:t>
            </a:r>
            <a:endParaRPr lang="zh-CN" altLang="en-US" dirty="0"/>
          </a:p>
        </p:txBody>
      </p:sp>
      <p:sp>
        <p:nvSpPr>
          <p:cNvPr id="15" name="文本框 14"/>
          <p:cNvSpPr txBox="1"/>
          <p:nvPr/>
        </p:nvSpPr>
        <p:spPr>
          <a:xfrm>
            <a:off x="5865495" y="4159250"/>
            <a:ext cx="2491105" cy="368300"/>
          </a:xfrm>
          <a:prstGeom prst="rect">
            <a:avLst/>
          </a:prstGeom>
          <a:noFill/>
        </p:spPr>
        <p:txBody>
          <a:bodyPr wrap="square">
            <a:spAutoFit/>
          </a:bodyPr>
          <a:lstStyle/>
          <a:p>
            <a:r>
              <a:rPr lang="zh-CN" altLang="en-US" dirty="0"/>
              <a:t>例</a:t>
            </a:r>
            <a:r>
              <a:rPr lang="en-US" altLang="zh-CN" dirty="0"/>
              <a:t>3 </a:t>
            </a:r>
            <a:r>
              <a:rPr lang="zh-CN" altLang="en-US" dirty="0"/>
              <a:t>单种包装圆柱体</a:t>
            </a:r>
          </a:p>
        </p:txBody>
      </p:sp>
      <p:sp>
        <p:nvSpPr>
          <p:cNvPr id="16" name="立方体 15"/>
          <p:cNvSpPr/>
          <p:nvPr/>
        </p:nvSpPr>
        <p:spPr>
          <a:xfrm>
            <a:off x="3318387" y="2902834"/>
            <a:ext cx="1769806" cy="526166"/>
          </a:xfrm>
          <a:prstGeom prst="cube">
            <a:avLst/>
          </a:prstGeom>
          <a:solidFill>
            <a:srgbClr val="00079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altLang="zh-CN" sz="1800" kern="100" dirty="0">
                <a:solidFill>
                  <a:schemeClr val="tx1">
                    <a:lumMod val="50000"/>
                    <a:lumOff val="50000"/>
                  </a:schemeClr>
                </a:solidFill>
                <a:effectLst/>
                <a:latin typeface="宋体" panose="02010600030101010101" pitchFamily="2" charset="-122"/>
                <a:ea typeface="等线" panose="02010600030101010101" pitchFamily="2" charset="-122"/>
                <a:cs typeface="Times New Roman" panose="02020603050405020304" pitchFamily="18" charset="0"/>
              </a:rPr>
              <a:t> </a:t>
            </a:r>
            <a:r>
              <a:rPr lang="en-US" altLang="zh-CN" sz="1800" kern="100" dirty="0">
                <a:solidFill>
                  <a:schemeClr val="bg1"/>
                </a:solidFill>
                <a:effectLst/>
                <a:latin typeface="宋体" panose="02010600030101010101" pitchFamily="2" charset="-122"/>
                <a:ea typeface="等线" panose="02010600030101010101" pitchFamily="2" charset="-122"/>
                <a:cs typeface="Times New Roman" panose="02020603050405020304" pitchFamily="18" charset="0"/>
              </a:rPr>
              <a:t>50g</a:t>
            </a:r>
            <a:r>
              <a:rPr lang="zh-CN" altLang="en-US" sz="1800" kern="100" dirty="0">
                <a:solidFill>
                  <a:schemeClr val="bg1"/>
                </a:solidFill>
                <a:effectLst/>
                <a:latin typeface="宋体" panose="02010600030101010101" pitchFamily="2" charset="-122"/>
                <a:ea typeface="等线" panose="02010600030101010101" pitchFamily="2" charset="-122"/>
                <a:cs typeface="Times New Roman" panose="02020603050405020304" pitchFamily="18" charset="0"/>
              </a:rPr>
              <a:t>茶叶</a:t>
            </a:r>
            <a:r>
              <a:rPr lang="zh-CN" altLang="en-US" sz="1800" kern="100" dirty="0">
                <a:solidFill>
                  <a:schemeClr val="bg1"/>
                </a:solidFill>
                <a:effectLst/>
                <a:latin typeface="等线" panose="02010600030101010101" pitchFamily="2" charset="-122"/>
                <a:ea typeface="宋体" panose="02010600030101010101" pitchFamily="2" charset="-122"/>
                <a:cs typeface="Times New Roman" panose="02020603050405020304" pitchFamily="18" charset="0"/>
              </a:rPr>
              <a:t>＋</a:t>
            </a:r>
            <a:r>
              <a:rPr lang="en-US" altLang="zh-CN" sz="1800" kern="100" dirty="0">
                <a:solidFill>
                  <a:schemeClr val="bg1"/>
                </a:solidFill>
                <a:effectLst/>
                <a:latin typeface="等线" panose="02010600030101010101" pitchFamily="2" charset="-122"/>
                <a:ea typeface="宋体" panose="02010600030101010101" pitchFamily="2" charset="-122"/>
                <a:cs typeface="Times New Roman" panose="02020603050405020304" pitchFamily="18" charset="0"/>
              </a:rPr>
              <a:t>100g</a:t>
            </a:r>
            <a:r>
              <a:rPr lang="zh-CN" altLang="en-US" sz="1800" kern="100" dirty="0">
                <a:solidFill>
                  <a:schemeClr val="bg1"/>
                </a:solidFill>
                <a:effectLst/>
                <a:latin typeface="等线" panose="02010600030101010101" pitchFamily="2" charset="-122"/>
                <a:ea typeface="宋体" panose="02010600030101010101" pitchFamily="2" charset="-122"/>
                <a:cs typeface="Times New Roman" panose="02020603050405020304" pitchFamily="18" charset="0"/>
              </a:rPr>
              <a:t>茶叶</a:t>
            </a:r>
            <a:r>
              <a:rPr lang="en-US" altLang="zh-CN" sz="1800" kern="100" dirty="0">
                <a:solidFill>
                  <a:schemeClr val="bg1"/>
                </a:solidFill>
                <a:effectLst/>
                <a:latin typeface="等线" panose="02010600030101010101" pitchFamily="2" charset="-122"/>
                <a:ea typeface="宋体" panose="02010600030101010101" pitchFamily="2" charset="-122"/>
                <a:cs typeface="Times New Roman" panose="02020603050405020304" pitchFamily="18" charset="0"/>
              </a:rPr>
              <a:t>1</a:t>
            </a:r>
            <a:r>
              <a:rPr lang="zh-CN" altLang="en-US" sz="1800" kern="100" dirty="0">
                <a:solidFill>
                  <a:schemeClr val="bg1"/>
                </a:solidFill>
                <a:effectLst/>
                <a:latin typeface="等线" panose="02010600030101010101" pitchFamily="2" charset="-122"/>
                <a:ea typeface="宋体" panose="02010600030101010101" pitchFamily="2" charset="-122"/>
                <a:cs typeface="Times New Roman" panose="02020603050405020304" pitchFamily="18" charset="0"/>
              </a:rPr>
              <a:t>包</a:t>
            </a:r>
            <a:endParaRPr lang="zh-CN" altLang="zh-CN" sz="1800" kern="100" dirty="0">
              <a:solidFill>
                <a:schemeClr val="bg1"/>
              </a:solidFill>
              <a:effectLst/>
              <a:latin typeface="等线" panose="02010600030101010101" pitchFamily="2" charset="-122"/>
              <a:ea typeface="等线" panose="02010600030101010101" pitchFamily="2" charset="-122"/>
              <a:cs typeface="Times New Roman" panose="02020603050405020304" pitchFamily="18" charset="0"/>
            </a:endParaRPr>
          </a:p>
        </p:txBody>
      </p:sp>
      <p:sp>
        <p:nvSpPr>
          <p:cNvPr id="17" name="文本框 16"/>
          <p:cNvSpPr txBox="1"/>
          <p:nvPr/>
        </p:nvSpPr>
        <p:spPr>
          <a:xfrm>
            <a:off x="3261360" y="4159250"/>
            <a:ext cx="1532255" cy="645160"/>
          </a:xfrm>
          <a:prstGeom prst="rect">
            <a:avLst/>
          </a:prstGeom>
          <a:noFill/>
        </p:spPr>
        <p:txBody>
          <a:bodyPr wrap="square">
            <a:spAutoFit/>
          </a:bodyPr>
          <a:lstStyle/>
          <a:p>
            <a:r>
              <a:rPr lang="zh-CN" altLang="en-US" dirty="0"/>
              <a:t>例</a:t>
            </a:r>
            <a:r>
              <a:rPr lang="en-US" altLang="zh-CN" dirty="0"/>
              <a:t>2 </a:t>
            </a:r>
            <a:r>
              <a:rPr lang="zh-CN" altLang="en-US" dirty="0"/>
              <a:t>两种包装长方体</a:t>
            </a:r>
          </a:p>
        </p:txBody>
      </p:sp>
      <p:sp>
        <p:nvSpPr>
          <p:cNvPr id="2" name="文本框 1"/>
          <p:cNvSpPr txBox="1"/>
          <p:nvPr/>
        </p:nvSpPr>
        <p:spPr>
          <a:xfrm>
            <a:off x="747395" y="1283970"/>
            <a:ext cx="2102485" cy="521970"/>
          </a:xfrm>
          <a:prstGeom prst="rect">
            <a:avLst/>
          </a:prstGeom>
          <a:noFill/>
        </p:spPr>
        <p:txBody>
          <a:bodyPr wrap="square" rtlCol="0">
            <a:spAutoFit/>
          </a:bodyPr>
          <a:lstStyle/>
          <a:p>
            <a:r>
              <a:rPr lang="zh-CN" altLang="en-US" sz="2800" b="1"/>
              <a:t>计算举例：</a:t>
            </a:r>
          </a:p>
        </p:txBody>
      </p:sp>
      <p:pic>
        <p:nvPicPr>
          <p:cNvPr id="5" name="页码29">
            <a:hlinkClick r:id="" action="ppaction://media"/>
            <a:extLst>
              <a:ext uri="{FF2B5EF4-FFF2-40B4-BE49-F238E27FC236}">
                <a16:creationId xmlns:a16="http://schemas.microsoft.com/office/drawing/2014/main" id="{27D31926-3F8E-D3EC-3E80-005E0AB23A8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09050" y="6099971"/>
            <a:ext cx="487363" cy="487363"/>
          </a:xfrm>
          <a:prstGeom prst="rect">
            <a:avLst/>
          </a:prstGeom>
        </p:spPr>
      </p:pic>
    </p:spTree>
  </p:cSld>
  <p:clrMapOvr>
    <a:masterClrMapping/>
  </p:clrMapOvr>
  <p:transition advTm="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33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5DD3DB80-B894-403A-B48E-6FDC1A72010E}" type="slidenum">
              <a:rPr lang="zh-CN" altLang="en-US" smtClean="0"/>
              <a:t>3</a:t>
            </a:fld>
            <a:endParaRPr lang="zh-CN" altLang="en-US"/>
          </a:p>
        </p:txBody>
      </p:sp>
      <p:pic>
        <p:nvPicPr>
          <p:cNvPr id="5" name="矩形 3"/>
          <p:cNvPicPr>
            <a:picLocks noChangeArrowheads="1"/>
          </p:cNvPicPr>
          <p:nvPr/>
        </p:nvPicPr>
        <p:blipFill>
          <a:blip r:embed="rId6" cstate="print"/>
          <a:srcRect/>
          <a:stretch>
            <a:fillRect/>
          </a:stretch>
        </p:blipFill>
        <p:spPr bwMode="auto">
          <a:xfrm>
            <a:off x="0" y="1"/>
            <a:ext cx="12192000" cy="1068403"/>
          </a:xfrm>
          <a:prstGeom prst="rect">
            <a:avLst/>
          </a:prstGeom>
          <a:noFill/>
          <a:ln w="9525">
            <a:noFill/>
            <a:miter lim="800000"/>
            <a:headEnd/>
            <a:tailEnd/>
          </a:ln>
        </p:spPr>
      </p:pic>
      <p:sp>
        <p:nvSpPr>
          <p:cNvPr id="8" name="标题 1"/>
          <p:cNvSpPr>
            <a:spLocks noGrp="1"/>
          </p:cNvSpPr>
          <p:nvPr>
            <p:ph type="title"/>
          </p:nvPr>
        </p:nvSpPr>
        <p:spPr>
          <a:xfrm>
            <a:off x="688138" y="153759"/>
            <a:ext cx="10354417" cy="712759"/>
          </a:xfrm>
        </p:spPr>
        <p:txBody>
          <a:bodyPr>
            <a:noAutofit/>
          </a:bodyPr>
          <a:lstStyle/>
          <a:p>
            <a:br>
              <a:rPr lang="zh-CN" altLang="en-US" sz="3200" dirty="0">
                <a:solidFill>
                  <a:schemeClr val="bg1"/>
                </a:solidFill>
                <a:latin typeface="黑体" panose="02010609060101010101" charset="-122"/>
                <a:ea typeface="黑体" panose="02010609060101010101" charset="-122"/>
              </a:rPr>
            </a:br>
            <a:r>
              <a:rPr lang="zh-CN" altLang="en-US" sz="3200" dirty="0">
                <a:solidFill>
                  <a:schemeClr val="bg1"/>
                </a:solidFill>
                <a:latin typeface="黑体" panose="02010609060101010101" charset="-122"/>
                <a:ea typeface="黑体" panose="02010609060101010101" charset="-122"/>
              </a:rPr>
              <a:t> 一、工作背景</a:t>
            </a:r>
          </a:p>
        </p:txBody>
      </p:sp>
      <p:sp>
        <p:nvSpPr>
          <p:cNvPr id="11" name="文本框 10"/>
          <p:cNvSpPr txBox="1"/>
          <p:nvPr/>
        </p:nvSpPr>
        <p:spPr>
          <a:xfrm>
            <a:off x="397457" y="1597994"/>
            <a:ext cx="6967855" cy="4615815"/>
          </a:xfrm>
          <a:prstGeom prst="rect">
            <a:avLst/>
          </a:prstGeom>
          <a:noFill/>
        </p:spPr>
        <p:txBody>
          <a:bodyPr wrap="square" rtlCol="0">
            <a:spAutoFit/>
          </a:bodyPr>
          <a:lstStyle/>
          <a:p>
            <a:pPr fontAlgn="auto">
              <a:lnSpc>
                <a:spcPct val="150000"/>
              </a:lnSpc>
            </a:pPr>
            <a:r>
              <a:rPr lang="en-US" altLang="zh-CN" sz="2800" b="1" dirty="0">
                <a:solidFill>
                  <a:schemeClr val="tx1"/>
                </a:solidFill>
                <a:latin typeface="微软雅黑" panose="020B0503020204020204" pitchFamily="34" charset="-122"/>
                <a:ea typeface="微软雅黑" panose="020B0503020204020204" pitchFamily="34" charset="-122"/>
              </a:rPr>
              <a:t>——</a:t>
            </a:r>
            <a:r>
              <a:rPr sz="2800" b="1" dirty="0">
                <a:solidFill>
                  <a:schemeClr val="tx1"/>
                </a:solidFill>
                <a:latin typeface="微软雅黑" panose="020B0503020204020204" pitchFamily="34" charset="-122"/>
                <a:ea typeface="微软雅黑" panose="020B0503020204020204" pitchFamily="34" charset="-122"/>
              </a:rPr>
              <a:t>党的十八大以来，以习近平同志为核心的党中央站在中华民族永续发展的战略高度，大力推进发展理念、发展方式的深刻变革。习近平总书记多次强调：要坚定不移贯彻新发展理念；要注意节约环保，杜绝过度包装，避免浪费和污染环境。</a:t>
            </a:r>
          </a:p>
          <a:p>
            <a:pPr fontAlgn="auto">
              <a:lnSpc>
                <a:spcPct val="150000"/>
              </a:lnSpc>
            </a:pPr>
            <a:endParaRPr lang="zh-CN" altLang="en-US" sz="2800" b="1" dirty="0">
              <a:latin typeface="微软雅黑" panose="020B0503020204020204" pitchFamily="34" charset="-122"/>
              <a:ea typeface="微软雅黑" panose="020B0503020204020204" pitchFamily="34" charset="-122"/>
            </a:endParaRPr>
          </a:p>
        </p:txBody>
      </p:sp>
      <p:pic>
        <p:nvPicPr>
          <p:cNvPr id="6" name="图片 5"/>
          <p:cNvPicPr>
            <a:picLocks noChangeAspect="1"/>
          </p:cNvPicPr>
          <p:nvPr/>
        </p:nvPicPr>
        <p:blipFill>
          <a:blip r:embed="rId7"/>
          <a:stretch>
            <a:fillRect/>
          </a:stretch>
        </p:blipFill>
        <p:spPr>
          <a:xfrm>
            <a:off x="7866772" y="1598295"/>
            <a:ext cx="3438524" cy="2853975"/>
          </a:xfrm>
          <a:prstGeom prst="rect">
            <a:avLst/>
          </a:prstGeom>
        </p:spPr>
      </p:pic>
      <p:pic>
        <p:nvPicPr>
          <p:cNvPr id="2" name="页码3">
            <a:hlinkClick r:id="" action="ppaction://media"/>
            <a:extLst>
              <a:ext uri="{FF2B5EF4-FFF2-40B4-BE49-F238E27FC236}">
                <a16:creationId xmlns:a16="http://schemas.microsoft.com/office/drawing/2014/main" id="{F43709C6-D1BF-968C-78E3-CCF244FAF0A4}"/>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444456" y="5970127"/>
            <a:ext cx="487363" cy="487363"/>
          </a:xfrm>
          <a:prstGeom prst="rect">
            <a:avLst/>
          </a:prstGeom>
        </p:spPr>
      </p:pic>
    </p:spTree>
    <p:custDataLst>
      <p:tags r:id="rId1"/>
    </p:custDataLst>
  </p:cSld>
  <p:clrMapOvr>
    <a:masterClrMapping/>
  </p:clrMapOvr>
  <p:transition advTm="2528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15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474" objId="2"/>
        <p14:stopEvt time="25205" objId="2"/>
      </p14:showEvtLst>
    </p:ext>
  </p:extLs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659953" y="1056516"/>
            <a:ext cx="10874821" cy="553085"/>
          </a:xfrm>
          <a:prstGeom prst="rect">
            <a:avLst/>
          </a:prstGeom>
        </p:spPr>
        <p:txBody>
          <a:bodyPr wrap="square">
            <a:spAutoFit/>
          </a:bodyPr>
          <a:lstStyle/>
          <a:p>
            <a:pPr algn="just">
              <a:lnSpc>
                <a:spcPct val="150000"/>
              </a:lnSpc>
              <a:buClr>
                <a:srgbClr val="C00000"/>
              </a:buClr>
              <a:buFont typeface="Wingdings" panose="05000000000000000000" pitchFamily="2" charset="2"/>
              <a:buChar char="u"/>
            </a:pPr>
            <a:r>
              <a:rPr lang="zh-CN" altLang="en-US" sz="2000" dirty="0">
                <a:latin typeface="思源黑体 CN Bold" panose="020B0800000000000000" pitchFamily="34" charset="-122"/>
                <a:ea typeface="思源黑体 CN Bold" panose="020B0800000000000000" pitchFamily="34" charset="-122"/>
              </a:rPr>
              <a:t>例</a:t>
            </a:r>
            <a:r>
              <a:rPr lang="en-US" altLang="zh-CN" sz="2000" dirty="0">
                <a:latin typeface="思源黑体 CN Bold" panose="020B0800000000000000" pitchFamily="34" charset="-122"/>
                <a:ea typeface="思源黑体 CN Bold" panose="020B0800000000000000" pitchFamily="34" charset="-122"/>
              </a:rPr>
              <a:t>1</a:t>
            </a:r>
            <a:r>
              <a:rPr lang="zh-CN" altLang="en-US" sz="2000" dirty="0">
                <a:latin typeface="思源黑体 CN Bold" panose="020B0800000000000000" pitchFamily="34" charset="-122"/>
                <a:ea typeface="思源黑体 CN Bold" panose="020B0800000000000000" pitchFamily="34" charset="-122"/>
              </a:rPr>
              <a:t>：某茶叶（长方体）</a:t>
            </a:r>
            <a:endParaRPr lang="en-US" altLang="zh-CN" sz="2000" dirty="0">
              <a:solidFill>
                <a:srgbClr val="FF0000"/>
              </a:solidFill>
              <a:latin typeface="思源黑体 CN Bold" panose="020B0800000000000000" pitchFamily="34" charset="-122"/>
              <a:ea typeface="思源黑体 CN Bold" panose="020B0800000000000000" pitchFamily="34" charset="-122"/>
            </a:endParaRPr>
          </a:p>
        </p:txBody>
      </p:sp>
      <mc:AlternateContent xmlns:mc="http://schemas.openxmlformats.org/markup-compatibility/2006" xmlns:a14="http://schemas.microsoft.com/office/drawing/2010/main">
        <mc:Choice Requires="a14">
          <p:graphicFrame>
            <p:nvGraphicFramePr>
              <p:cNvPr id="4" name="表格 3"/>
              <p:cNvGraphicFramePr>
                <a:graphicFrameLocks noGrp="1"/>
              </p:cNvGraphicFramePr>
              <p:nvPr>
                <p:custDataLst>
                  <p:tags r:id="rId1"/>
                </p:custDataLst>
                <p:extLst>
                  <p:ext uri="{D42A27DB-BD31-4B8C-83A1-F6EECF244321}">
                    <p14:modId xmlns:p14="http://schemas.microsoft.com/office/powerpoint/2010/main" val="4119162279"/>
                  </p:ext>
                </p:extLst>
              </p:nvPr>
            </p:nvGraphicFramePr>
            <p:xfrm>
              <a:off x="744033" y="1571013"/>
              <a:ext cx="11119354" cy="5286987"/>
            </p:xfrm>
            <a:graphic>
              <a:graphicData uri="http://schemas.openxmlformats.org/drawingml/2006/table">
                <a:tbl>
                  <a:tblPr firstRow="1" firstCol="1" bandRow="1"/>
                  <a:tblGrid>
                    <a:gridCol w="2221230">
                      <a:extLst>
                        <a:ext uri="{9D8B030D-6E8A-4147-A177-3AD203B41FA5}">
                          <a16:colId xmlns:a16="http://schemas.microsoft.com/office/drawing/2014/main" val="20000"/>
                        </a:ext>
                      </a:extLst>
                    </a:gridCol>
                    <a:gridCol w="2220968">
                      <a:extLst>
                        <a:ext uri="{9D8B030D-6E8A-4147-A177-3AD203B41FA5}">
                          <a16:colId xmlns:a16="http://schemas.microsoft.com/office/drawing/2014/main" val="20001"/>
                        </a:ext>
                      </a:extLst>
                    </a:gridCol>
                    <a:gridCol w="1439473">
                      <a:extLst>
                        <a:ext uri="{9D8B030D-6E8A-4147-A177-3AD203B41FA5}">
                          <a16:colId xmlns:a16="http://schemas.microsoft.com/office/drawing/2014/main" val="20002"/>
                        </a:ext>
                      </a:extLst>
                    </a:gridCol>
                    <a:gridCol w="5237683">
                      <a:extLst>
                        <a:ext uri="{9D8B030D-6E8A-4147-A177-3AD203B41FA5}">
                          <a16:colId xmlns:a16="http://schemas.microsoft.com/office/drawing/2014/main" val="20003"/>
                        </a:ext>
                      </a:extLst>
                    </a:gridCol>
                  </a:tblGrid>
                  <a:tr h="367885">
                    <a:tc gridSpan="4">
                      <a:txBody>
                        <a:bodyPr/>
                        <a:lstStyle/>
                        <a:p>
                          <a:pPr algn="l"/>
                          <a:r>
                            <a:rPr lang="zh-CN" sz="1600" b="0" kern="100" dirty="0">
                              <a:effectLst/>
                              <a:latin typeface="黑体" panose="02010609060101010101" charset="-122"/>
                              <a:ea typeface="黑体" panose="02010609060101010101" charset="-122"/>
                              <a:cs typeface="Times New Roman" panose="02020603050405020304" pitchFamily="18" charset="0"/>
                            </a:rPr>
                            <a:t>一、商品销售包装体积</a:t>
                          </a:r>
                          <a:r>
                            <a:rPr lang="en-US" sz="1600" b="0" i="1" kern="100" dirty="0" err="1">
                              <a:effectLst/>
                              <a:latin typeface="黑体" panose="02010609060101010101" charset="-122"/>
                              <a:ea typeface="黑体" panose="02010609060101010101" charset="-122"/>
                              <a:cs typeface="Times New Roman" panose="02020603050405020304" pitchFamily="18" charset="0"/>
                            </a:rPr>
                            <a:t>V</a:t>
                          </a:r>
                          <a:r>
                            <a:rPr lang="en-US" sz="1600" b="0" i="1" kern="100" baseline="-25000" dirty="0" err="1">
                              <a:effectLst/>
                              <a:latin typeface="黑体" panose="02010609060101010101" charset="-122"/>
                              <a:ea typeface="黑体" panose="02010609060101010101" charset="-122"/>
                              <a:cs typeface="Times New Roman" panose="02020603050405020304" pitchFamily="18" charset="0"/>
                            </a:rPr>
                            <a:t>n</a:t>
                          </a:r>
                          <a:endParaRPr lang="zh-CN" sz="1600" b="0" kern="100" dirty="0">
                            <a:effectLst/>
                            <a:latin typeface="黑体" panose="02010609060101010101" charset="-122"/>
                            <a:ea typeface="黑体" panose="02010609060101010101" charset="-122"/>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CN"/>
                        </a:p>
                      </a:txBody>
                      <a:tcPr/>
                    </a:tc>
                    <a:tc hMerge="1">
                      <a:txBody>
                        <a:bodyPr/>
                        <a:lstStyle/>
                        <a:p>
                          <a:endParaRPr lang="zh-CN"/>
                        </a:p>
                      </a:txBody>
                      <a:tcPr/>
                    </a:tc>
                    <a:tc hMerge="1">
                      <a:txBody>
                        <a:bodyPr/>
                        <a:lstStyle/>
                        <a:p>
                          <a:endParaRPr lang="zh-CN"/>
                        </a:p>
                      </a:txBody>
                      <a:tcPr/>
                    </a:tc>
                    <a:extLst>
                      <a:ext uri="{0D108BD9-81ED-4DB2-BD59-A6C34878D82A}">
                        <a16:rowId xmlns:a16="http://schemas.microsoft.com/office/drawing/2014/main" val="10000"/>
                      </a:ext>
                    </a:extLst>
                  </a:tr>
                  <a:tr h="476759">
                    <a:tc>
                      <a:txBody>
                        <a:bodyPr/>
                        <a:lstStyle/>
                        <a:p>
                          <a:pPr algn="l"/>
                          <a:r>
                            <a:rPr lang="zh-CN" sz="1600" kern="100">
                              <a:effectLst/>
                              <a:latin typeface="等线" panose="02010600030101010101" pitchFamily="2" charset="-122"/>
                              <a:ea typeface="宋体" panose="02010600030101010101" pitchFamily="2" charset="-122"/>
                              <a:cs typeface="Times New Roman" panose="02020603050405020304" pitchFamily="18" charset="0"/>
                            </a:rPr>
                            <a:t>平均长度</a:t>
                          </a:r>
                          <a:r>
                            <a:rPr lang="en-US" sz="1600" kern="100">
                              <a:effectLst/>
                              <a:latin typeface="等线" panose="02010600030101010101" pitchFamily="2" charset="-122"/>
                              <a:ea typeface="宋体" panose="02010600030101010101" pitchFamily="2" charset="-122"/>
                              <a:cs typeface="Times New Roman" panose="02020603050405020304" pitchFamily="18" charset="0"/>
                            </a:rPr>
                            <a:t>/mm</a:t>
                          </a:r>
                          <a:endParaRPr lang="zh-CN" sz="160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r>
                            <a:rPr lang="zh-CN" sz="1600" kern="100">
                              <a:effectLst/>
                              <a:latin typeface="等线" panose="02010600030101010101" pitchFamily="2" charset="-122"/>
                              <a:ea typeface="宋体" panose="02010600030101010101" pitchFamily="2" charset="-122"/>
                              <a:cs typeface="Times New Roman" panose="02020603050405020304" pitchFamily="18" charset="0"/>
                            </a:rPr>
                            <a:t>平均宽度</a:t>
                          </a:r>
                          <a:r>
                            <a:rPr lang="en-US" sz="1600" kern="100">
                              <a:effectLst/>
                              <a:latin typeface="等线" panose="02010600030101010101" pitchFamily="2" charset="-122"/>
                              <a:ea typeface="宋体" panose="02010600030101010101" pitchFamily="2" charset="-122"/>
                              <a:cs typeface="Times New Roman" panose="02020603050405020304" pitchFamily="18" charset="0"/>
                            </a:rPr>
                            <a:t>/mm</a:t>
                          </a:r>
                          <a:endParaRPr lang="zh-CN" sz="160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r>
                            <a:rPr lang="zh-CN" sz="1600" kern="100">
                              <a:effectLst/>
                              <a:latin typeface="等线" panose="02010600030101010101" pitchFamily="2" charset="-122"/>
                              <a:ea typeface="宋体" panose="02010600030101010101" pitchFamily="2" charset="-122"/>
                              <a:cs typeface="Times New Roman" panose="02020603050405020304" pitchFamily="18" charset="0"/>
                            </a:rPr>
                            <a:t>平均高度</a:t>
                          </a:r>
                          <a:r>
                            <a:rPr lang="en-US" sz="1600" kern="100">
                              <a:effectLst/>
                              <a:latin typeface="等线" panose="02010600030101010101" pitchFamily="2" charset="-122"/>
                              <a:ea typeface="宋体" panose="02010600030101010101" pitchFamily="2" charset="-122"/>
                              <a:cs typeface="Times New Roman" panose="02020603050405020304" pitchFamily="18" charset="0"/>
                            </a:rPr>
                            <a:t>/mm</a:t>
                          </a:r>
                          <a:endParaRPr lang="zh-CN" sz="160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r>
                            <a:rPr lang="zh-CN" sz="1600" kern="100">
                              <a:solidFill>
                                <a:schemeClr val="tx1"/>
                              </a:solidFill>
                              <a:effectLst/>
                              <a:latin typeface="等线" panose="02010600030101010101" pitchFamily="2" charset="-122"/>
                              <a:ea typeface="宋体" panose="02010600030101010101" pitchFamily="2" charset="-122"/>
                              <a:cs typeface="Times New Roman" panose="02020603050405020304" pitchFamily="18" charset="0"/>
                            </a:rPr>
                            <a:t>商品销售包装体积（</a:t>
                          </a:r>
                          <a:r>
                            <a:rPr lang="en-US" sz="1600" i="1" kern="100">
                              <a:solidFill>
                                <a:schemeClr val="tx1"/>
                              </a:solidFill>
                              <a:effectLst/>
                              <a:latin typeface="等线" panose="02010600030101010101" pitchFamily="2" charset="-122"/>
                              <a:ea typeface="宋体" panose="02010600030101010101" pitchFamily="2" charset="-122"/>
                              <a:cs typeface="Times New Roman" panose="02020603050405020304" pitchFamily="18" charset="0"/>
                            </a:rPr>
                            <a:t>V</a:t>
                          </a:r>
                          <a:r>
                            <a:rPr lang="en-US" sz="1600" i="1" kern="100" baseline="-25000">
                              <a:solidFill>
                                <a:schemeClr val="tx1"/>
                              </a:solidFill>
                              <a:effectLst/>
                              <a:latin typeface="等线" panose="02010600030101010101" pitchFamily="2" charset="-122"/>
                              <a:ea typeface="宋体" panose="02010600030101010101" pitchFamily="2" charset="-122"/>
                              <a:cs typeface="Times New Roman" panose="02020603050405020304" pitchFamily="18" charset="0"/>
                            </a:rPr>
                            <a:t>n</a:t>
                          </a:r>
                          <a:r>
                            <a:rPr lang="zh-CN" sz="1600" kern="100">
                              <a:solidFill>
                                <a:schemeClr val="tx1"/>
                              </a:solidFill>
                              <a:effectLst/>
                              <a:latin typeface="等线" panose="02010600030101010101" pitchFamily="2" charset="-122"/>
                              <a:ea typeface="宋体" panose="02010600030101010101" pitchFamily="2" charset="-122"/>
                              <a:cs typeface="Times New Roman" panose="02020603050405020304" pitchFamily="18" charset="0"/>
                            </a:rPr>
                            <a:t>）</a:t>
                          </a:r>
                          <a:r>
                            <a:rPr lang="en-US" sz="1600" kern="100">
                              <a:solidFill>
                                <a:schemeClr val="tx1"/>
                              </a:solidFill>
                              <a:effectLst/>
                              <a:latin typeface="等线" panose="02010600030101010101" pitchFamily="2" charset="-122"/>
                              <a:ea typeface="宋体" panose="02010600030101010101" pitchFamily="2" charset="-122"/>
                              <a:cs typeface="Times New Roman" panose="02020603050405020304" pitchFamily="18" charset="0"/>
                            </a:rPr>
                            <a:t>/mm</a:t>
                          </a:r>
                          <a:r>
                            <a:rPr lang="en-US" sz="1600" kern="100" baseline="30000">
                              <a:solidFill>
                                <a:schemeClr val="tx1"/>
                              </a:solidFill>
                              <a:effectLst/>
                              <a:latin typeface="等线" panose="02010600030101010101" pitchFamily="2" charset="-122"/>
                              <a:ea typeface="宋体" panose="02010600030101010101" pitchFamily="2" charset="-122"/>
                              <a:cs typeface="Times New Roman" panose="02020603050405020304" pitchFamily="18" charset="0"/>
                            </a:rPr>
                            <a:t>3</a:t>
                          </a:r>
                          <a:endParaRPr lang="zh-CN" sz="1600" kern="10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367885">
                    <a:tc>
                      <a:txBody>
                        <a:bodyPr/>
                        <a:lstStyle/>
                        <a:p>
                          <a:pPr algn="l"/>
                          <a:r>
                            <a:rPr lang="en-US" sz="1600" kern="100">
                              <a:effectLst/>
                              <a:latin typeface="宋体" panose="02010600030101010101" pitchFamily="2" charset="-122"/>
                              <a:ea typeface="等线" panose="02010600030101010101" pitchFamily="2" charset="-122"/>
                              <a:cs typeface="Times New Roman" panose="02020603050405020304" pitchFamily="18" charset="0"/>
                            </a:rPr>
                            <a:t> 333</a:t>
                          </a:r>
                          <a:endParaRPr lang="zh-CN" sz="160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r>
                            <a:rPr lang="en-US" altLang="zh-CN" sz="1600" kern="100" dirty="0">
                              <a:effectLst/>
                              <a:latin typeface="等线" panose="02010600030101010101" pitchFamily="2" charset="-122"/>
                              <a:ea typeface="等线" panose="02010600030101010101" pitchFamily="2" charset="-122"/>
                              <a:cs typeface="Times New Roman" panose="02020603050405020304" pitchFamily="18" charset="0"/>
                            </a:rPr>
                            <a:t>100</a:t>
                          </a: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r>
                            <a:rPr lang="en-US" altLang="zh-CN" sz="1600" kern="100" dirty="0">
                              <a:effectLst/>
                              <a:latin typeface="等线" panose="02010600030101010101" pitchFamily="2" charset="-122"/>
                              <a:ea typeface="等线" panose="02010600030101010101" pitchFamily="2" charset="-122"/>
                              <a:cs typeface="Times New Roman" panose="02020603050405020304" pitchFamily="18" charset="0"/>
                            </a:rPr>
                            <a:t>60</a:t>
                          </a: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r>
                            <a:rPr lang="en-US" sz="1600" kern="100" dirty="0">
                              <a:solidFill>
                                <a:schemeClr val="tx1"/>
                              </a:solidFill>
                              <a:effectLst/>
                              <a:latin typeface="宋体" panose="02010600030101010101" pitchFamily="2" charset="-122"/>
                              <a:ea typeface="等线" panose="02010600030101010101" pitchFamily="2" charset="-122"/>
                              <a:cs typeface="Times New Roman" panose="02020603050405020304" pitchFamily="18" charset="0"/>
                            </a:rPr>
                            <a:t>333*100*60=1998000</a:t>
                          </a:r>
                          <a:endParaRPr lang="zh-CN" sz="1600" kern="100" dirty="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367885">
                    <a:tc gridSpan="4">
                      <a:txBody>
                        <a:bodyPr/>
                        <a:lstStyle/>
                        <a:p>
                          <a:pPr algn="l"/>
                          <a:r>
                            <a:rPr lang="zh-CN" sz="1600" b="0" kern="100" dirty="0">
                              <a:solidFill>
                                <a:schemeClr val="tx1"/>
                              </a:solidFill>
                              <a:effectLst/>
                              <a:latin typeface="黑体" panose="02010609060101010101" charset="-122"/>
                              <a:ea typeface="黑体" panose="02010609060101010101" charset="-122"/>
                              <a:cs typeface="Times New Roman" panose="02020603050405020304" pitchFamily="18" charset="0"/>
                            </a:rPr>
                            <a:t>二、</a:t>
                          </a:r>
                          <a:r>
                            <a:rPr lang="zh-CN" altLang="en-US" sz="1600" b="0" kern="100" dirty="0">
                              <a:solidFill>
                                <a:schemeClr val="tx1"/>
                              </a:solidFill>
                              <a:effectLst/>
                              <a:latin typeface="黑体" panose="02010609060101010101" charset="-122"/>
                              <a:ea typeface="黑体" panose="02010609060101010101" charset="-122"/>
                              <a:cs typeface="Times New Roman" panose="02020603050405020304" pitchFamily="18" charset="0"/>
                            </a:rPr>
                            <a:t>内装物</a:t>
                          </a:r>
                          <a:r>
                            <a:rPr lang="zh-CN" sz="1600" b="0" kern="100" dirty="0">
                              <a:solidFill>
                                <a:schemeClr val="tx1"/>
                              </a:solidFill>
                              <a:effectLst/>
                              <a:latin typeface="黑体" panose="02010609060101010101" charset="-122"/>
                              <a:ea typeface="黑体" panose="02010609060101010101" charset="-122"/>
                              <a:cs typeface="Times New Roman" panose="02020603050405020304" pitchFamily="18" charset="0"/>
                            </a:rPr>
                            <a:t>体积</a:t>
                          </a:r>
                          <a:r>
                            <a:rPr lang="en-US" sz="1600" b="0" i="1" kern="100" dirty="0">
                              <a:solidFill>
                                <a:schemeClr val="tx1"/>
                              </a:solidFill>
                              <a:effectLst/>
                              <a:latin typeface="黑体" panose="02010609060101010101" charset="-122"/>
                              <a:ea typeface="黑体" panose="02010609060101010101" charset="-122"/>
                              <a:cs typeface="Times New Roman" panose="02020603050405020304" pitchFamily="18" charset="0"/>
                            </a:rPr>
                            <a:t>V</a:t>
                          </a:r>
                          <a:r>
                            <a:rPr lang="en-US" sz="1600" b="0" i="1" kern="100" baseline="-25000" dirty="0">
                              <a:solidFill>
                                <a:schemeClr val="tx1"/>
                              </a:solidFill>
                              <a:effectLst/>
                              <a:latin typeface="黑体" panose="02010609060101010101" charset="-122"/>
                              <a:ea typeface="黑体" panose="02010609060101010101" charset="-122"/>
                              <a:cs typeface="Times New Roman" panose="02020603050405020304" pitchFamily="18" charset="0"/>
                            </a:rPr>
                            <a:t>0</a:t>
                          </a:r>
                          <a:endParaRPr lang="zh-CN" sz="1600" b="0" kern="100" dirty="0">
                            <a:solidFill>
                              <a:schemeClr val="tx1"/>
                            </a:solidFill>
                            <a:effectLst/>
                            <a:latin typeface="黑体" panose="02010609060101010101" charset="-122"/>
                            <a:ea typeface="黑体" panose="02010609060101010101" charset="-122"/>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CN"/>
                        </a:p>
                      </a:txBody>
                      <a:tcPr/>
                    </a:tc>
                    <a:tc hMerge="1">
                      <a:txBody>
                        <a:bodyPr/>
                        <a:lstStyle/>
                        <a:p>
                          <a:endParaRPr lang="zh-CN"/>
                        </a:p>
                      </a:txBody>
                      <a:tcPr/>
                    </a:tc>
                    <a:tc hMerge="1">
                      <a:txBody>
                        <a:bodyPr/>
                        <a:lstStyle/>
                        <a:p>
                          <a:endParaRPr lang="zh-CN"/>
                        </a:p>
                      </a:txBody>
                      <a:tcPr/>
                    </a:tc>
                    <a:extLst>
                      <a:ext uri="{0D108BD9-81ED-4DB2-BD59-A6C34878D82A}">
                        <a16:rowId xmlns:a16="http://schemas.microsoft.com/office/drawing/2014/main" val="10003"/>
                      </a:ext>
                    </a:extLst>
                  </a:tr>
                  <a:tr h="367885">
                    <a:tc gridSpan="3">
                      <a:txBody>
                        <a:bodyPr/>
                        <a:lstStyle/>
                        <a:p>
                          <a:pPr algn="l"/>
                          <a:r>
                            <a:rPr lang="zh-CN" altLang="en-US" sz="1600" kern="100" dirty="0">
                              <a:effectLst/>
                              <a:latin typeface="等线" panose="02010600030101010101" pitchFamily="2" charset="-122"/>
                              <a:ea typeface="宋体" panose="02010600030101010101" pitchFamily="2" charset="-122"/>
                              <a:cs typeface="Times New Roman" panose="02020603050405020304" pitchFamily="18" charset="0"/>
                            </a:rPr>
                            <a:t>内装物净含量</a:t>
                          </a:r>
                          <a:r>
                            <a:rPr lang="en-US" sz="1600" kern="100" dirty="0">
                              <a:effectLst/>
                              <a:latin typeface="等线" panose="02010600030101010101" pitchFamily="2" charset="-122"/>
                              <a:ea typeface="宋体" panose="02010600030101010101" pitchFamily="2" charset="-122"/>
                              <a:cs typeface="Times New Roman" panose="02020603050405020304" pitchFamily="18" charset="0"/>
                            </a:rPr>
                            <a:t>/g</a:t>
                          </a:r>
                          <a:endParaRPr lang="zh-CN" sz="16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CN"/>
                        </a:p>
                      </a:txBody>
                      <a:tcPr/>
                    </a:tc>
                    <a:tc hMerge="1">
                      <a:txBody>
                        <a:bodyPr/>
                        <a:lstStyle/>
                        <a:p>
                          <a:endParaRPr lang="zh-CN"/>
                        </a:p>
                      </a:txBody>
                      <a:tcPr/>
                    </a:tc>
                    <a:tc>
                      <a:txBody>
                        <a:bodyPr/>
                        <a:lstStyle/>
                        <a:p>
                          <a:pPr algn="l"/>
                          <a:r>
                            <a:rPr lang="zh-CN" altLang="en-US" sz="1600" kern="100" dirty="0">
                              <a:solidFill>
                                <a:schemeClr val="tx1"/>
                              </a:solidFill>
                              <a:effectLst/>
                              <a:latin typeface="等线" panose="02010600030101010101" pitchFamily="2" charset="-122"/>
                              <a:ea typeface="宋体" panose="02010600030101010101" pitchFamily="2" charset="-122"/>
                              <a:cs typeface="Times New Roman" panose="02020603050405020304" pitchFamily="18" charset="0"/>
                            </a:rPr>
                            <a:t>内装物</a:t>
                          </a:r>
                          <a:r>
                            <a:rPr lang="zh-CN" sz="1600" kern="100" dirty="0">
                              <a:solidFill>
                                <a:schemeClr val="tx1"/>
                              </a:solidFill>
                              <a:effectLst/>
                              <a:latin typeface="等线" panose="02010600030101010101" pitchFamily="2" charset="-122"/>
                              <a:ea typeface="宋体" panose="02010600030101010101" pitchFamily="2" charset="-122"/>
                              <a:cs typeface="Times New Roman" panose="02020603050405020304" pitchFamily="18" charset="0"/>
                            </a:rPr>
                            <a:t>体积</a:t>
                          </a:r>
                          <a:r>
                            <a:rPr lang="en-US" sz="1600" i="1" kern="100" dirty="0">
                              <a:solidFill>
                                <a:schemeClr val="tx1"/>
                              </a:solidFill>
                              <a:effectLst/>
                              <a:latin typeface="等线" panose="02010600030101010101" pitchFamily="2" charset="-122"/>
                              <a:ea typeface="宋体" panose="02010600030101010101" pitchFamily="2" charset="-122"/>
                              <a:cs typeface="Times New Roman" panose="02020603050405020304" pitchFamily="18" charset="0"/>
                            </a:rPr>
                            <a:t>V</a:t>
                          </a:r>
                          <a:r>
                            <a:rPr lang="en-US" sz="1600" i="1" kern="100" baseline="-25000" dirty="0">
                              <a:solidFill>
                                <a:schemeClr val="tx1"/>
                              </a:solidFill>
                              <a:effectLst/>
                              <a:latin typeface="等线" panose="02010600030101010101" pitchFamily="2" charset="-122"/>
                              <a:ea typeface="宋体" panose="02010600030101010101" pitchFamily="2" charset="-122"/>
                              <a:cs typeface="Times New Roman" panose="02020603050405020304" pitchFamily="18" charset="0"/>
                            </a:rPr>
                            <a:t>0</a:t>
                          </a:r>
                          <a:r>
                            <a:rPr lang="en-US" sz="1600" kern="100" dirty="0">
                              <a:solidFill>
                                <a:schemeClr val="tx1"/>
                              </a:solidFill>
                              <a:effectLst/>
                              <a:latin typeface="等线" panose="02010600030101010101" pitchFamily="2" charset="-122"/>
                              <a:ea typeface="宋体" panose="02010600030101010101" pitchFamily="2" charset="-122"/>
                              <a:cs typeface="Times New Roman" panose="02020603050405020304" pitchFamily="18" charset="0"/>
                            </a:rPr>
                            <a:t>/mm</a:t>
                          </a:r>
                          <a:r>
                            <a:rPr lang="en-US" sz="1600" kern="100" baseline="30000" dirty="0">
                              <a:solidFill>
                                <a:schemeClr val="tx1"/>
                              </a:solidFill>
                              <a:effectLst/>
                              <a:latin typeface="等线" panose="02010600030101010101" pitchFamily="2" charset="-122"/>
                              <a:ea typeface="宋体" panose="02010600030101010101" pitchFamily="2" charset="-122"/>
                              <a:cs typeface="Times New Roman" panose="02020603050405020304" pitchFamily="18" charset="0"/>
                            </a:rPr>
                            <a:t>3</a:t>
                          </a:r>
                          <a:endParaRPr lang="zh-CN" sz="1600" kern="100" dirty="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353838">
                    <a:tc gridSpan="3">
                      <a:txBody>
                        <a:bodyPr/>
                        <a:lstStyle/>
                        <a:p>
                          <a:pPr algn="l"/>
                          <a:r>
                            <a:rPr lang="en-US" sz="1600" kern="100" dirty="0">
                              <a:effectLst/>
                              <a:latin typeface="宋体" panose="02010600030101010101" pitchFamily="2" charset="-122"/>
                              <a:ea typeface="等线" panose="02010600030101010101" pitchFamily="2" charset="-122"/>
                              <a:cs typeface="Times New Roman" panose="02020603050405020304" pitchFamily="18" charset="0"/>
                            </a:rPr>
                            <a:t> 4g</a:t>
                          </a:r>
                          <a:r>
                            <a:rPr lang="zh-CN" sz="1600" kern="100" dirty="0">
                              <a:effectLst/>
                              <a:latin typeface="等线" panose="02010600030101010101" pitchFamily="2" charset="-122"/>
                              <a:ea typeface="宋体" panose="02010600030101010101" pitchFamily="2" charset="-122"/>
                              <a:cs typeface="Times New Roman" panose="02020603050405020304" pitchFamily="18" charset="0"/>
                            </a:rPr>
                            <a:t>×</a:t>
                          </a:r>
                          <a:r>
                            <a:rPr lang="en-US" sz="1600" kern="100" dirty="0">
                              <a:effectLst/>
                              <a:latin typeface="等线" panose="02010600030101010101" pitchFamily="2" charset="-122"/>
                              <a:ea typeface="宋体" panose="02010600030101010101" pitchFamily="2" charset="-122"/>
                              <a:cs typeface="Times New Roman" panose="02020603050405020304" pitchFamily="18" charset="0"/>
                            </a:rPr>
                            <a:t>30=120g</a:t>
                          </a:r>
                          <a:endParaRPr lang="zh-CN" sz="16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CN"/>
                        </a:p>
                      </a:txBody>
                      <a:tcPr/>
                    </a:tc>
                    <a:tc hMerge="1">
                      <a:txBody>
                        <a:bodyPr/>
                        <a:lstStyle/>
                        <a:p>
                          <a:endParaRPr lang="zh-CN"/>
                        </a:p>
                      </a:txBody>
                      <a:tcPr/>
                    </a:tc>
                    <a:tc>
                      <a:txBody>
                        <a:bodyPr/>
                        <a:lstStyle/>
                        <a:p>
                          <a:pPr algn="l"/>
                          <a:r>
                            <a:rPr lang="en-US" sz="1600" kern="100" dirty="0">
                              <a:solidFill>
                                <a:schemeClr val="tx1"/>
                              </a:solidFill>
                              <a:effectLst/>
                              <a:latin typeface="宋体" panose="02010600030101010101" pitchFamily="2" charset="-122"/>
                              <a:ea typeface="等线" panose="02010600030101010101" pitchFamily="2" charset="-122"/>
                              <a:cs typeface="Times New Roman" panose="02020603050405020304" pitchFamily="18" charset="0"/>
                            </a:rPr>
                            <a:t>120*1000=120000</a:t>
                          </a:r>
                          <a:endParaRPr lang="zh-CN" sz="1600" kern="100" dirty="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353838">
                    <a:tc gridSpan="3">
                      <a:txBody>
                        <a:bodyPr/>
                        <a:lstStyle/>
                        <a:p>
                          <a:pPr algn="l"/>
                          <a:r>
                            <a:rPr lang="zh-CN" sz="1600" b="0" kern="100" dirty="0">
                              <a:effectLst/>
                              <a:latin typeface="黑体" panose="02010609060101010101" charset="-122"/>
                              <a:ea typeface="黑体" panose="02010609060101010101" charset="-122"/>
                              <a:cs typeface="Times New Roman" panose="02020603050405020304" pitchFamily="18" charset="0"/>
                            </a:rPr>
                            <a:t>三、商品必要空间系数</a:t>
                          </a:r>
                          <a:r>
                            <a:rPr lang="en-US" sz="1600" b="0" kern="100" dirty="0">
                              <a:effectLst/>
                              <a:latin typeface="黑体" panose="02010609060101010101" charset="-122"/>
                              <a:ea typeface="黑体" panose="02010609060101010101" charset="-122"/>
                              <a:cs typeface="Times New Roman" panose="02020603050405020304" pitchFamily="18" charset="0"/>
                            </a:rPr>
                            <a:t>k</a:t>
                          </a:r>
                          <a:endParaRPr lang="zh-CN" sz="1600" b="0" kern="100" dirty="0">
                            <a:effectLst/>
                            <a:latin typeface="黑体" panose="02010609060101010101" charset="-122"/>
                            <a:ea typeface="黑体" panose="02010609060101010101" charset="-122"/>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CN"/>
                        </a:p>
                      </a:txBody>
                      <a:tcPr/>
                    </a:tc>
                    <a:tc hMerge="1">
                      <a:txBody>
                        <a:bodyPr/>
                        <a:lstStyle/>
                        <a:p>
                          <a:endParaRPr lang="zh-CN"/>
                        </a:p>
                      </a:txBody>
                      <a:tcPr/>
                    </a:tc>
                    <a:tc>
                      <a:txBody>
                        <a:bodyPr/>
                        <a:lstStyle/>
                        <a:p>
                          <a:pPr algn="l"/>
                          <a:r>
                            <a:rPr lang="zh-CN" sz="1600" kern="100" dirty="0">
                              <a:effectLst/>
                              <a:latin typeface="等线" panose="02010600030101010101" pitchFamily="2" charset="-122"/>
                              <a:ea typeface="宋体" panose="02010600030101010101" pitchFamily="2" charset="-122"/>
                              <a:cs typeface="Times New Roman" panose="02020603050405020304" pitchFamily="18" charset="0"/>
                            </a:rPr>
                            <a:t>查表</a:t>
                          </a:r>
                          <a:r>
                            <a:rPr lang="en-US" sz="1600" kern="100" dirty="0">
                              <a:effectLst/>
                              <a:latin typeface="等线" panose="02010600030101010101" pitchFamily="2" charset="-122"/>
                              <a:ea typeface="宋体" panose="02010600030101010101" pitchFamily="2" charset="-122"/>
                              <a:cs typeface="Times New Roman" panose="02020603050405020304" pitchFamily="18" charset="0"/>
                            </a:rPr>
                            <a:t>A.1</a:t>
                          </a:r>
                          <a:r>
                            <a:rPr lang="zh-CN" sz="1600" kern="100" dirty="0">
                              <a:effectLst/>
                              <a:latin typeface="等线" panose="02010600030101010101" pitchFamily="2" charset="-122"/>
                              <a:ea typeface="宋体" panose="02010600030101010101" pitchFamily="2" charset="-122"/>
                              <a:cs typeface="Times New Roman" panose="02020603050405020304" pitchFamily="18" charset="0"/>
                            </a:rPr>
                            <a:t>，茶叶的</a:t>
                          </a:r>
                          <a:r>
                            <a:rPr lang="en-US" sz="1600" kern="100" dirty="0">
                              <a:effectLst/>
                              <a:latin typeface="等线" panose="02010600030101010101" pitchFamily="2" charset="-122"/>
                              <a:ea typeface="宋体" panose="02010600030101010101" pitchFamily="2" charset="-122"/>
                              <a:cs typeface="Times New Roman" panose="02020603050405020304" pitchFamily="18" charset="0"/>
                            </a:rPr>
                            <a:t>k=13</a:t>
                          </a:r>
                          <a:endParaRPr lang="zh-CN" sz="16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1188620">
                    <a:tc gridSpan="4">
                      <a:txBody>
                        <a:bodyPr/>
                        <a:lstStyle/>
                        <a:p>
                          <a:pPr algn="l"/>
                          <a:r>
                            <a:rPr lang="zh-CN" sz="1600" b="0" kern="100" dirty="0">
                              <a:effectLst/>
                              <a:latin typeface="黑体" panose="02010609060101010101" charset="-122"/>
                              <a:ea typeface="黑体" panose="02010609060101010101" charset="-122"/>
                              <a:cs typeface="Times New Roman" panose="02020603050405020304" pitchFamily="18" charset="0"/>
                            </a:rPr>
                            <a:t>四、计算</a:t>
                          </a:r>
                        </a:p>
                        <a:p>
                          <a:pPr algn="l"/>
                          <a:r>
                            <a:rPr lang="en-US" sz="1600" kern="100" dirty="0">
                              <a:effectLst/>
                              <a:latin typeface="宋体" panose="02010600030101010101" pitchFamily="2" charset="-122"/>
                              <a:ea typeface="等线" panose="02010600030101010101" pitchFamily="2" charset="-122"/>
                              <a:cs typeface="Times New Roman" panose="02020603050405020304" pitchFamily="18" charset="0"/>
                            </a:rPr>
                            <a:t> </a:t>
                          </a:r>
                          <a:endParaRPr lang="zh-CN" sz="1600" kern="100" dirty="0">
                            <a:effectLst/>
                            <a:latin typeface="等线" panose="02010600030101010101" pitchFamily="2" charset="-122"/>
                            <a:ea typeface="等线" panose="02010600030101010101" pitchFamily="2" charset="-122"/>
                            <a:cs typeface="Times New Roman" panose="02020603050405020304" pitchFamily="18" charset="0"/>
                          </a:endParaRPr>
                        </a:p>
                        <a:p>
                          <a:pPr algn="l"/>
                          <a14:m>
                            <m:oMathPara xmlns:m="http://schemas.openxmlformats.org/officeDocument/2006/math">
                              <m:oMathParaPr>
                                <m:jc m:val="centerGroup"/>
                              </m:oMathParaPr>
                              <m:oMath xmlns:m="http://schemas.openxmlformats.org/officeDocument/2006/math">
                                <m:r>
                                  <a:rPr lang="en-US" sz="1600" i="1" kern="100" smtClean="0">
                                    <a:solidFill>
                                      <a:schemeClr val="tx1"/>
                                    </a:solidFill>
                                    <a:effectLst/>
                                    <a:latin typeface="Cambria Math" panose="02040503050406030204" pitchFamily="18" charset="0"/>
                                    <a:ea typeface="仿宋" panose="02010609060101010101" pitchFamily="49" charset="-122"/>
                                    <a:cs typeface="仿宋" panose="02010609060101010101" pitchFamily="49" charset="-122"/>
                                  </a:rPr>
                                  <m:t>𝑋</m:t>
                                </m:r>
                                <m:r>
                                  <a:rPr lang="en-US" sz="1600" i="1" kern="100" smtClean="0">
                                    <a:solidFill>
                                      <a:schemeClr val="tx1"/>
                                    </a:solidFill>
                                    <a:effectLst/>
                                    <a:latin typeface="Cambria Math" panose="02040503050406030204" pitchFamily="18" charset="0"/>
                                    <a:ea typeface="仿宋" panose="02010609060101010101" pitchFamily="49" charset="-122"/>
                                    <a:cs typeface="仿宋" panose="02010609060101010101" pitchFamily="49" charset="-122"/>
                                  </a:rPr>
                                  <m:t>=</m:t>
                                </m:r>
                                <m:f>
                                  <m:fPr>
                                    <m:ctrlPr>
                                      <a:rPr lang="zh-CN" sz="1600" i="1" kern="100" smtClean="0">
                                        <a:solidFill>
                                          <a:schemeClr val="tx1"/>
                                        </a:solidFill>
                                        <a:effectLst/>
                                        <a:latin typeface="Cambria Math" panose="02040503050406030204" pitchFamily="18" charset="0"/>
                                        <a:ea typeface="Cambria Math" panose="02040503050406030204" pitchFamily="18" charset="0"/>
                                        <a:cs typeface="仿宋" panose="02010609060101010101" pitchFamily="49" charset="-122"/>
                                      </a:rPr>
                                    </m:ctrlPr>
                                  </m:fPr>
                                  <m:num>
                                    <m:r>
                                      <a:rPr lang="en-US" sz="1600" i="1" kern="100">
                                        <a:solidFill>
                                          <a:schemeClr val="tx1"/>
                                        </a:solidFill>
                                        <a:effectLst/>
                                        <a:latin typeface="Cambria Math" panose="02040503050406030204" pitchFamily="18" charset="0"/>
                                        <a:ea typeface="仿宋" panose="02010609060101010101" pitchFamily="49" charset="-122"/>
                                        <a:cs typeface="仿宋" panose="02010609060101010101" pitchFamily="49" charset="-122"/>
                                      </a:rPr>
                                      <m:t>1998000−13×120000</m:t>
                                    </m:r>
                                  </m:num>
                                  <m:den>
                                    <m:r>
                                      <a:rPr lang="en-US" sz="1600" i="1" kern="100">
                                        <a:solidFill>
                                          <a:schemeClr val="tx1"/>
                                        </a:solidFill>
                                        <a:effectLst/>
                                        <a:latin typeface="Cambria Math" panose="02040503050406030204" pitchFamily="18" charset="0"/>
                                        <a:ea typeface="仿宋" panose="02010609060101010101" pitchFamily="49" charset="-122"/>
                                        <a:cs typeface="仿宋" panose="02010609060101010101" pitchFamily="49" charset="-122"/>
                                      </a:rPr>
                                      <m:t>1998000</m:t>
                                    </m:r>
                                  </m:den>
                                </m:f>
                                <m:r>
                                  <a:rPr lang="en-US" sz="1600" i="1" kern="100">
                                    <a:solidFill>
                                      <a:schemeClr val="tx1"/>
                                    </a:solidFill>
                                    <a:effectLst/>
                                    <a:latin typeface="Cambria Math" panose="02040503050406030204" pitchFamily="18" charset="0"/>
                                    <a:ea typeface="仿宋" panose="02010609060101010101" pitchFamily="49" charset="-122"/>
                                    <a:cs typeface="仿宋" panose="02010609060101010101" pitchFamily="49" charset="-122"/>
                                  </a:rPr>
                                  <m:t>×100%=21.9%</m:t>
                                </m:r>
                              </m:oMath>
                            </m:oMathPara>
                          </a14:m>
                          <a:endParaRPr lang="en-US" sz="1600" i="1" kern="100">
                            <a:solidFill>
                              <a:schemeClr val="tx1"/>
                            </a:solidFill>
                            <a:effectLst/>
                            <a:latin typeface="Cambria Math" panose="02040503050406030204" pitchFamily="18" charset="0"/>
                            <a:ea typeface="仿宋" panose="02010609060101010101" pitchFamily="49" charset="-122"/>
                            <a:cs typeface="仿宋" panose="02010609060101010101" pitchFamily="49" charset="-122"/>
                          </a:endParaRPr>
                        </a:p>
                        <a:p>
                          <a:pPr algn="l"/>
                          <a:r>
                            <a:rPr lang="zh-CN" sz="1600" kern="100" dirty="0">
                              <a:solidFill>
                                <a:schemeClr val="tx1"/>
                              </a:solidFill>
                              <a:effectLst/>
                              <a:latin typeface="黑体" panose="02010609060101010101" charset="-122"/>
                              <a:ea typeface="黑体" panose="02010609060101010101" charset="-122"/>
                              <a:cs typeface="Times New Roman" panose="02020603050405020304" pitchFamily="18" charset="0"/>
                            </a:rPr>
                            <a:t>简单计算（以厘米计）</a:t>
                          </a:r>
                          <a:endParaRPr lang="zh-CN" sz="1600" kern="100" dirty="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p>
                          <a:pPr algn="l"/>
                          <a:r>
                            <a:rPr lang="en-US" sz="1600" kern="100" dirty="0">
                              <a:solidFill>
                                <a:schemeClr val="accent1"/>
                              </a:solidFill>
                              <a:effectLst/>
                              <a:latin typeface="宋体" panose="02010600030101010101" pitchFamily="2" charset="-122"/>
                              <a:ea typeface="等线" panose="02010600030101010101" pitchFamily="2" charset="-122"/>
                              <a:cs typeface="Times New Roman" panose="02020603050405020304" pitchFamily="18" charset="0"/>
                            </a:rPr>
                            <a:t> </a:t>
                          </a:r>
                          <a14:m>
                            <m:oMath xmlns:m="http://schemas.openxmlformats.org/officeDocument/2006/math">
                              <m:r>
                                <a:rPr lang="en-US" sz="1600" i="1" kern="100" smtClean="0">
                                  <a:solidFill>
                                    <a:schemeClr val="tx1"/>
                                  </a:solidFill>
                                  <a:effectLst/>
                                  <a:latin typeface="Cambria Math" panose="02040503050406030204" pitchFamily="18" charset="0"/>
                                  <a:ea typeface="仿宋" panose="02010609060101010101" pitchFamily="49" charset="-122"/>
                                  <a:cs typeface="仿宋" panose="02010609060101010101" pitchFamily="49" charset="-122"/>
                                </a:rPr>
                                <m:t>𝑋</m:t>
                              </m:r>
                              <m:r>
                                <a:rPr lang="en-US" sz="1600" i="1" kern="100" smtClean="0">
                                  <a:solidFill>
                                    <a:schemeClr val="tx1"/>
                                  </a:solidFill>
                                  <a:effectLst/>
                                  <a:latin typeface="Cambria Math" panose="02040503050406030204" pitchFamily="18" charset="0"/>
                                  <a:ea typeface="仿宋" panose="02010609060101010101" pitchFamily="49" charset="-122"/>
                                  <a:cs typeface="仿宋" panose="02010609060101010101" pitchFamily="49" charset="-122"/>
                                </a:rPr>
                                <m:t>=</m:t>
                              </m:r>
                              <m:f>
                                <m:fPr>
                                  <m:ctrlPr>
                                    <a:rPr lang="zh-CN" sz="1600" i="1" kern="100" smtClean="0">
                                      <a:solidFill>
                                        <a:schemeClr val="tx1"/>
                                      </a:solidFill>
                                      <a:effectLst/>
                                      <a:latin typeface="Cambria Math" panose="02040503050406030204" pitchFamily="18" charset="0"/>
                                      <a:ea typeface="Cambria Math" panose="02040503050406030204" pitchFamily="18" charset="0"/>
                                      <a:cs typeface="仿宋" panose="02010609060101010101" pitchFamily="49" charset="-122"/>
                                    </a:rPr>
                                  </m:ctrlPr>
                                </m:fPr>
                                <m:num>
                                  <m:r>
                                    <a:rPr lang="en-US" sz="1600" i="1" kern="100">
                                      <a:solidFill>
                                        <a:schemeClr val="tx1"/>
                                      </a:solidFill>
                                      <a:effectLst/>
                                      <a:latin typeface="Cambria Math" panose="02040503050406030204" pitchFamily="18" charset="0"/>
                                      <a:ea typeface="仿宋" panose="02010609060101010101" pitchFamily="49" charset="-122"/>
                                      <a:cs typeface="仿宋" panose="02010609060101010101" pitchFamily="49" charset="-122"/>
                                    </a:rPr>
                                    <m:t>1998−13×120</m:t>
                                  </m:r>
                                </m:num>
                                <m:den>
                                  <m:r>
                                    <a:rPr lang="en-US" sz="1600" i="1" kern="100">
                                      <a:solidFill>
                                        <a:schemeClr val="tx1"/>
                                      </a:solidFill>
                                      <a:effectLst/>
                                      <a:latin typeface="Cambria Math" panose="02040503050406030204" pitchFamily="18" charset="0"/>
                                      <a:ea typeface="仿宋" panose="02010609060101010101" pitchFamily="49" charset="-122"/>
                                      <a:cs typeface="仿宋" panose="02010609060101010101" pitchFamily="49" charset="-122"/>
                                    </a:rPr>
                                    <m:t>1998</m:t>
                                  </m:r>
                                </m:den>
                              </m:f>
                              <m:r>
                                <a:rPr lang="en-US" sz="1600" i="1" kern="100">
                                  <a:solidFill>
                                    <a:schemeClr val="tx1"/>
                                  </a:solidFill>
                                  <a:effectLst/>
                                  <a:latin typeface="Cambria Math" panose="02040503050406030204" pitchFamily="18" charset="0"/>
                                  <a:ea typeface="仿宋" panose="02010609060101010101" pitchFamily="49" charset="-122"/>
                                  <a:cs typeface="仿宋" panose="02010609060101010101" pitchFamily="49" charset="-122"/>
                                </a:rPr>
                                <m:t>×100%=21.9%</m:t>
                              </m:r>
                            </m:oMath>
                          </a14:m>
                          <a:r>
                            <a:rPr lang="zh-CN" altLang="en-US" sz="1600" b="0" kern="100">
                              <a:solidFill>
                                <a:schemeClr val="tx1"/>
                              </a:solidFill>
                              <a:effectLst/>
                              <a:latin typeface="Cambria Math" panose="02040503050406030204" pitchFamily="18" charset="0"/>
                              <a:ea typeface="仿宋" panose="02010609060101010101" pitchFamily="49" charset="-122"/>
                              <a:cs typeface="仿宋" panose="02010609060101010101" pitchFamily="49" charset="-122"/>
                            </a:rPr>
                            <a:t>，值一样</a:t>
                          </a:r>
                          <a:endParaRPr lang="en-US" sz="1600" i="1" kern="100">
                            <a:solidFill>
                              <a:schemeClr val="tx1"/>
                            </a:solidFill>
                            <a:effectLst/>
                            <a:latin typeface="Cambria Math" panose="02040503050406030204" pitchFamily="18" charset="0"/>
                            <a:ea typeface="仿宋" panose="02010609060101010101" pitchFamily="49" charset="-122"/>
                            <a:cs typeface="仿宋" panose="02010609060101010101" pitchFamily="49" charset="-122"/>
                          </a:endParaRPr>
                        </a:p>
                        <a:p>
                          <a:pPr algn="l"/>
                          <a:endParaRPr lang="zh-CN" sz="1600" kern="100" dirty="0">
                            <a:solidFill>
                              <a:schemeClr val="accent1"/>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CN"/>
                        </a:p>
                      </a:txBody>
                      <a:tcPr/>
                    </a:tc>
                    <a:tc hMerge="1">
                      <a:txBody>
                        <a:bodyPr/>
                        <a:lstStyle/>
                        <a:p>
                          <a:endParaRPr lang="zh-CN"/>
                        </a:p>
                      </a:txBody>
                      <a:tcPr/>
                    </a:tc>
                    <a:tc hMerge="1">
                      <a:txBody>
                        <a:bodyPr/>
                        <a:lstStyle/>
                        <a:p>
                          <a:endParaRPr lang="zh-CN"/>
                        </a:p>
                      </a:txBody>
                      <a:tcPr/>
                    </a:tc>
                    <a:extLst>
                      <a:ext uri="{0D108BD9-81ED-4DB2-BD59-A6C34878D82A}">
                        <a16:rowId xmlns:a16="http://schemas.microsoft.com/office/drawing/2014/main" val="10007"/>
                      </a:ext>
                    </a:extLst>
                  </a:tr>
                  <a:tr h="465413">
                    <a:tc gridSpan="3">
                      <a:txBody>
                        <a:bodyPr/>
                        <a:lstStyle/>
                        <a:p>
                          <a:pPr algn="l"/>
                          <a:r>
                            <a:rPr lang="zh-CN" sz="1600" b="0" kern="100" dirty="0">
                              <a:effectLst/>
                              <a:latin typeface="黑体" panose="02010609060101010101" charset="-122"/>
                              <a:ea typeface="黑体" panose="02010609060101010101" charset="-122"/>
                              <a:cs typeface="Times New Roman" panose="02020603050405020304" pitchFamily="18" charset="0"/>
                            </a:rPr>
                            <a:t>五、判定</a:t>
                          </a: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CN"/>
                        </a:p>
                      </a:txBody>
                      <a:tcPr/>
                    </a:tc>
                    <a:tc hMerge="1">
                      <a:txBody>
                        <a:bodyPr/>
                        <a:lstStyle/>
                        <a:p>
                          <a:endParaRPr lang="zh-CN"/>
                        </a:p>
                      </a:txBody>
                      <a:tcPr/>
                    </a:tc>
                    <a:tc>
                      <a:txBody>
                        <a:bodyPr/>
                        <a:lstStyle/>
                        <a:p>
                          <a:pPr algn="l"/>
                          <a:r>
                            <a:rPr lang="zh-CN" sz="1600" kern="100" dirty="0">
                              <a:effectLst/>
                              <a:latin typeface="等线" panose="02010600030101010101" pitchFamily="2" charset="-122"/>
                              <a:ea typeface="宋体" panose="02010600030101010101" pitchFamily="2" charset="-122"/>
                              <a:cs typeface="Times New Roman" panose="02020603050405020304" pitchFamily="18" charset="0"/>
                            </a:rPr>
                            <a:t>最小包装净含量标注明确，单件取</a:t>
                          </a:r>
                          <a:r>
                            <a:rPr lang="en-US" sz="1600" kern="100" dirty="0">
                              <a:effectLst/>
                              <a:latin typeface="等线" panose="02010600030101010101" pitchFamily="2" charset="-122"/>
                              <a:ea typeface="宋体" panose="02010600030101010101" pitchFamily="2" charset="-122"/>
                              <a:cs typeface="Times New Roman" panose="02020603050405020304" pitchFamily="18" charset="0"/>
                            </a:rPr>
                            <a:t>4g</a:t>
                          </a:r>
                          <a:r>
                            <a:rPr lang="zh-CN" sz="1600" kern="100" dirty="0">
                              <a:effectLst/>
                              <a:latin typeface="等线" panose="02010600030101010101" pitchFamily="2" charset="-122"/>
                              <a:ea typeface="宋体" panose="02010600030101010101" pitchFamily="2" charset="-122"/>
                              <a:cs typeface="Times New Roman" panose="02020603050405020304" pitchFamily="18" charset="0"/>
                            </a:rPr>
                            <a:t>。</a:t>
                          </a:r>
                          <a:endParaRPr lang="zh-CN" sz="1600" kern="100" dirty="0">
                            <a:effectLst/>
                            <a:latin typeface="等线" panose="02010600030101010101" pitchFamily="2" charset="-122"/>
                            <a:ea typeface="等线" panose="02010600030101010101" pitchFamily="2" charset="-122"/>
                            <a:cs typeface="Times New Roman" panose="02020603050405020304" pitchFamily="18" charset="0"/>
                          </a:endParaRPr>
                        </a:p>
                        <a:p>
                          <a:pPr algn="l"/>
                          <a:r>
                            <a:rPr lang="zh-CN" sz="1600" kern="100" dirty="0">
                              <a:effectLst/>
                              <a:latin typeface="等线" panose="02010600030101010101" pitchFamily="2" charset="-122"/>
                              <a:ea typeface="宋体" panose="02010600030101010101" pitchFamily="2" charset="-122"/>
                              <a:cs typeface="Times New Roman" panose="02020603050405020304" pitchFamily="18" charset="0"/>
                            </a:rPr>
                            <a:t>查表</a:t>
                          </a:r>
                          <a:r>
                            <a:rPr lang="en-US" sz="1600" kern="100" dirty="0">
                              <a:effectLst/>
                              <a:latin typeface="等线" panose="02010600030101010101" pitchFamily="2" charset="-122"/>
                              <a:ea typeface="宋体" panose="02010600030101010101" pitchFamily="2" charset="-122"/>
                              <a:cs typeface="Times New Roman" panose="02020603050405020304" pitchFamily="18" charset="0"/>
                            </a:rPr>
                            <a:t>1</a:t>
                          </a:r>
                          <a:r>
                            <a:rPr lang="zh-CN" sz="1600" kern="100" dirty="0">
                              <a:effectLst/>
                              <a:latin typeface="等线" panose="02010600030101010101" pitchFamily="2" charset="-122"/>
                              <a:ea typeface="宋体" panose="02010600030101010101" pitchFamily="2" charset="-122"/>
                              <a:cs typeface="Times New Roman" panose="02020603050405020304" pitchFamily="18" charset="0"/>
                            </a:rPr>
                            <a:t>，该包装空隙率应≤</a:t>
                          </a:r>
                          <a:r>
                            <a:rPr lang="en-US" sz="1600" kern="100" dirty="0">
                              <a:effectLst/>
                              <a:latin typeface="等线" panose="02010600030101010101" pitchFamily="2" charset="-122"/>
                              <a:ea typeface="宋体" panose="02010600030101010101" pitchFamily="2" charset="-122"/>
                              <a:cs typeface="Times New Roman" panose="02020603050405020304" pitchFamily="18" charset="0"/>
                            </a:rPr>
                            <a:t>70%</a:t>
                          </a:r>
                          <a:endParaRPr lang="zh-CN" sz="16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353838">
                    <a:tc gridSpan="4">
                      <a:txBody>
                        <a:bodyPr/>
                        <a:lstStyle/>
                        <a:p>
                          <a:pPr algn="l"/>
                          <a:r>
                            <a:rPr lang="zh-CN" sz="1600" i="1" kern="100" dirty="0">
                              <a:effectLst/>
                              <a:latin typeface="等线" panose="02010600030101010101" pitchFamily="2" charset="-122"/>
                              <a:ea typeface="宋体" panose="02010600030101010101" pitchFamily="2" charset="-122"/>
                              <a:cs typeface="Times New Roman" panose="02020603050405020304" pitchFamily="18" charset="0"/>
                            </a:rPr>
                            <a:t>该茶叶产品包装空隙率</a:t>
                          </a:r>
                          <a:r>
                            <a:rPr lang="en-US" sz="1600" i="1" kern="100" dirty="0">
                              <a:effectLst/>
                              <a:latin typeface="等线" panose="02010600030101010101" pitchFamily="2" charset="-122"/>
                              <a:ea typeface="宋体" panose="02010600030101010101" pitchFamily="2" charset="-122"/>
                              <a:cs typeface="Times New Roman" panose="02020603050405020304" pitchFamily="18" charset="0"/>
                            </a:rPr>
                            <a:t>21.9%</a:t>
                          </a:r>
                          <a:r>
                            <a:rPr lang="zh-CN" sz="1600" i="1" kern="100" dirty="0">
                              <a:effectLst/>
                              <a:latin typeface="等线" panose="02010600030101010101" pitchFamily="2" charset="-122"/>
                              <a:ea typeface="宋体" panose="02010600030101010101" pitchFamily="2" charset="-122"/>
                              <a:cs typeface="Times New Roman" panose="02020603050405020304" pitchFamily="18" charset="0"/>
                            </a:rPr>
                            <a:t>＜</a:t>
                          </a:r>
                          <a:r>
                            <a:rPr lang="en-US" sz="1600" i="1" kern="100" dirty="0">
                              <a:effectLst/>
                              <a:latin typeface="等线" panose="02010600030101010101" pitchFamily="2" charset="-122"/>
                              <a:ea typeface="宋体" panose="02010600030101010101" pitchFamily="2" charset="-122"/>
                              <a:cs typeface="Times New Roman" panose="02020603050405020304" pitchFamily="18" charset="0"/>
                            </a:rPr>
                            <a:t>70%</a:t>
                          </a:r>
                          <a:r>
                            <a:rPr lang="zh-CN" sz="1600" i="1" kern="100" dirty="0">
                              <a:effectLst/>
                              <a:latin typeface="等线" panose="02010600030101010101" pitchFamily="2" charset="-122"/>
                              <a:ea typeface="宋体" panose="02010600030101010101" pitchFamily="2" charset="-122"/>
                              <a:cs typeface="Times New Roman" panose="02020603050405020304" pitchFamily="18" charset="0"/>
                            </a:rPr>
                            <a:t>，包装空隙率合格。</a:t>
                          </a:r>
                          <a:endParaRPr lang="zh-CN" sz="1600" i="1"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CN"/>
                        </a:p>
                      </a:txBody>
                      <a:tcPr/>
                    </a:tc>
                    <a:tc hMerge="1">
                      <a:txBody>
                        <a:bodyPr/>
                        <a:lstStyle/>
                        <a:p>
                          <a:endParaRPr lang="zh-CN"/>
                        </a:p>
                      </a:txBody>
                      <a:tcPr/>
                    </a:tc>
                    <a:tc hMerge="1">
                      <a:txBody>
                        <a:bodyPr/>
                        <a:lstStyle/>
                        <a:p>
                          <a:endParaRPr lang="zh-CN"/>
                        </a:p>
                      </a:txBody>
                      <a:tcPr/>
                    </a:tc>
                    <a:extLst>
                      <a:ext uri="{0D108BD9-81ED-4DB2-BD59-A6C34878D82A}">
                        <a16:rowId xmlns:a16="http://schemas.microsoft.com/office/drawing/2014/main" val="10009"/>
                      </a:ext>
                    </a:extLst>
                  </a:tr>
                </a:tbl>
              </a:graphicData>
            </a:graphic>
          </p:graphicFrame>
        </mc:Choice>
        <mc:Fallback xmlns="">
          <p:graphicFrame>
            <p:nvGraphicFramePr>
              <p:cNvPr id="4" name="表格 3"/>
              <p:cNvGraphicFramePr>
                <a:graphicFrameLocks noGrp="1"/>
              </p:cNvGraphicFramePr>
              <p:nvPr>
                <p:custDataLst>
                  <p:tags r:id="rId6"/>
                </p:custDataLst>
                <p:extLst>
                  <p:ext uri="{D42A27DB-BD31-4B8C-83A1-F6EECF244321}">
                    <p14:modId xmlns:p14="http://schemas.microsoft.com/office/powerpoint/2010/main" val="4119162279"/>
                  </p:ext>
                </p:extLst>
              </p:nvPr>
            </p:nvGraphicFramePr>
            <p:xfrm>
              <a:off x="744033" y="1571013"/>
              <a:ext cx="11119354" cy="5286987"/>
            </p:xfrm>
            <a:graphic>
              <a:graphicData uri="http://schemas.openxmlformats.org/drawingml/2006/table">
                <a:tbl>
                  <a:tblPr firstRow="1" firstCol="1" bandRow="1"/>
                  <a:tblGrid>
                    <a:gridCol w="2221230">
                      <a:extLst>
                        <a:ext uri="{9D8B030D-6E8A-4147-A177-3AD203B41FA5}">
                          <a16:colId xmlns:a16="http://schemas.microsoft.com/office/drawing/2014/main" val="20000"/>
                        </a:ext>
                      </a:extLst>
                    </a:gridCol>
                    <a:gridCol w="2220968">
                      <a:extLst>
                        <a:ext uri="{9D8B030D-6E8A-4147-A177-3AD203B41FA5}">
                          <a16:colId xmlns:a16="http://schemas.microsoft.com/office/drawing/2014/main" val="20001"/>
                        </a:ext>
                      </a:extLst>
                    </a:gridCol>
                    <a:gridCol w="1439473">
                      <a:extLst>
                        <a:ext uri="{9D8B030D-6E8A-4147-A177-3AD203B41FA5}">
                          <a16:colId xmlns:a16="http://schemas.microsoft.com/office/drawing/2014/main" val="20002"/>
                        </a:ext>
                      </a:extLst>
                    </a:gridCol>
                    <a:gridCol w="5237683">
                      <a:extLst>
                        <a:ext uri="{9D8B030D-6E8A-4147-A177-3AD203B41FA5}">
                          <a16:colId xmlns:a16="http://schemas.microsoft.com/office/drawing/2014/main" val="20003"/>
                        </a:ext>
                      </a:extLst>
                    </a:gridCol>
                  </a:tblGrid>
                  <a:tr h="367885">
                    <a:tc gridSpan="4">
                      <a:txBody>
                        <a:bodyPr/>
                        <a:lstStyle/>
                        <a:p>
                          <a:pPr algn="l"/>
                          <a:r>
                            <a:rPr lang="zh-CN" sz="1600" b="0" kern="100" dirty="0">
                              <a:effectLst/>
                              <a:latin typeface="黑体" panose="02010609060101010101" charset="-122"/>
                              <a:ea typeface="黑体" panose="02010609060101010101" charset="-122"/>
                              <a:cs typeface="Times New Roman" panose="02020603050405020304" pitchFamily="18" charset="0"/>
                            </a:rPr>
                            <a:t>一、商品销售包装体积</a:t>
                          </a:r>
                          <a:r>
                            <a:rPr lang="en-US" sz="1600" b="0" i="1" kern="100" dirty="0" err="1">
                              <a:effectLst/>
                              <a:latin typeface="黑体" panose="02010609060101010101" charset="-122"/>
                              <a:ea typeface="黑体" panose="02010609060101010101" charset="-122"/>
                              <a:cs typeface="Times New Roman" panose="02020603050405020304" pitchFamily="18" charset="0"/>
                            </a:rPr>
                            <a:t>V</a:t>
                          </a:r>
                          <a:r>
                            <a:rPr lang="en-US" sz="1600" b="0" i="1" kern="100" baseline="-25000" dirty="0" err="1">
                              <a:effectLst/>
                              <a:latin typeface="黑体" panose="02010609060101010101" charset="-122"/>
                              <a:ea typeface="黑体" panose="02010609060101010101" charset="-122"/>
                              <a:cs typeface="Times New Roman" panose="02020603050405020304" pitchFamily="18" charset="0"/>
                            </a:rPr>
                            <a:t>n</a:t>
                          </a:r>
                          <a:endParaRPr lang="zh-CN" sz="1600" b="0" kern="100" dirty="0">
                            <a:effectLst/>
                            <a:latin typeface="黑体" panose="02010609060101010101" charset="-122"/>
                            <a:ea typeface="黑体" panose="02010609060101010101" charset="-122"/>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CN"/>
                        </a:p>
                      </a:txBody>
                      <a:tcPr/>
                    </a:tc>
                    <a:tc hMerge="1">
                      <a:txBody>
                        <a:bodyPr/>
                        <a:lstStyle/>
                        <a:p>
                          <a:endParaRPr lang="zh-CN"/>
                        </a:p>
                      </a:txBody>
                      <a:tcPr/>
                    </a:tc>
                    <a:tc hMerge="1">
                      <a:txBody>
                        <a:bodyPr/>
                        <a:lstStyle/>
                        <a:p>
                          <a:endParaRPr lang="zh-CN"/>
                        </a:p>
                      </a:txBody>
                      <a:tcPr/>
                    </a:tc>
                    <a:extLst>
                      <a:ext uri="{0D108BD9-81ED-4DB2-BD59-A6C34878D82A}">
                        <a16:rowId xmlns:a16="http://schemas.microsoft.com/office/drawing/2014/main" val="10000"/>
                      </a:ext>
                    </a:extLst>
                  </a:tr>
                  <a:tr h="476759">
                    <a:tc>
                      <a:txBody>
                        <a:bodyPr/>
                        <a:lstStyle/>
                        <a:p>
                          <a:pPr algn="l"/>
                          <a:r>
                            <a:rPr lang="zh-CN" sz="1600" kern="100">
                              <a:effectLst/>
                              <a:latin typeface="等线" panose="02010600030101010101" pitchFamily="2" charset="-122"/>
                              <a:ea typeface="宋体" panose="02010600030101010101" pitchFamily="2" charset="-122"/>
                              <a:cs typeface="Times New Roman" panose="02020603050405020304" pitchFamily="18" charset="0"/>
                            </a:rPr>
                            <a:t>平均长度</a:t>
                          </a:r>
                          <a:r>
                            <a:rPr lang="en-US" sz="1600" kern="100">
                              <a:effectLst/>
                              <a:latin typeface="等线" panose="02010600030101010101" pitchFamily="2" charset="-122"/>
                              <a:ea typeface="宋体" panose="02010600030101010101" pitchFamily="2" charset="-122"/>
                              <a:cs typeface="Times New Roman" panose="02020603050405020304" pitchFamily="18" charset="0"/>
                            </a:rPr>
                            <a:t>/mm</a:t>
                          </a:r>
                          <a:endParaRPr lang="zh-CN" sz="160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r>
                            <a:rPr lang="zh-CN" sz="1600" kern="100">
                              <a:effectLst/>
                              <a:latin typeface="等线" panose="02010600030101010101" pitchFamily="2" charset="-122"/>
                              <a:ea typeface="宋体" panose="02010600030101010101" pitchFamily="2" charset="-122"/>
                              <a:cs typeface="Times New Roman" panose="02020603050405020304" pitchFamily="18" charset="0"/>
                            </a:rPr>
                            <a:t>平均宽度</a:t>
                          </a:r>
                          <a:r>
                            <a:rPr lang="en-US" sz="1600" kern="100">
                              <a:effectLst/>
                              <a:latin typeface="等线" panose="02010600030101010101" pitchFamily="2" charset="-122"/>
                              <a:ea typeface="宋体" panose="02010600030101010101" pitchFamily="2" charset="-122"/>
                              <a:cs typeface="Times New Roman" panose="02020603050405020304" pitchFamily="18" charset="0"/>
                            </a:rPr>
                            <a:t>/mm</a:t>
                          </a:r>
                          <a:endParaRPr lang="zh-CN" sz="160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r>
                            <a:rPr lang="zh-CN" sz="1600" kern="100">
                              <a:effectLst/>
                              <a:latin typeface="等线" panose="02010600030101010101" pitchFamily="2" charset="-122"/>
                              <a:ea typeface="宋体" panose="02010600030101010101" pitchFamily="2" charset="-122"/>
                              <a:cs typeface="Times New Roman" panose="02020603050405020304" pitchFamily="18" charset="0"/>
                            </a:rPr>
                            <a:t>平均高度</a:t>
                          </a:r>
                          <a:r>
                            <a:rPr lang="en-US" sz="1600" kern="100">
                              <a:effectLst/>
                              <a:latin typeface="等线" panose="02010600030101010101" pitchFamily="2" charset="-122"/>
                              <a:ea typeface="宋体" panose="02010600030101010101" pitchFamily="2" charset="-122"/>
                              <a:cs typeface="Times New Roman" panose="02020603050405020304" pitchFamily="18" charset="0"/>
                            </a:rPr>
                            <a:t>/mm</a:t>
                          </a:r>
                          <a:endParaRPr lang="zh-CN" sz="160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r>
                            <a:rPr lang="zh-CN" sz="1600" kern="100">
                              <a:solidFill>
                                <a:schemeClr val="tx1"/>
                              </a:solidFill>
                              <a:effectLst/>
                              <a:latin typeface="等线" panose="02010600030101010101" pitchFamily="2" charset="-122"/>
                              <a:ea typeface="宋体" panose="02010600030101010101" pitchFamily="2" charset="-122"/>
                              <a:cs typeface="Times New Roman" panose="02020603050405020304" pitchFamily="18" charset="0"/>
                            </a:rPr>
                            <a:t>商品销售包装体积（</a:t>
                          </a:r>
                          <a:r>
                            <a:rPr lang="en-US" sz="1600" i="1" kern="100">
                              <a:solidFill>
                                <a:schemeClr val="tx1"/>
                              </a:solidFill>
                              <a:effectLst/>
                              <a:latin typeface="等线" panose="02010600030101010101" pitchFamily="2" charset="-122"/>
                              <a:ea typeface="宋体" panose="02010600030101010101" pitchFamily="2" charset="-122"/>
                              <a:cs typeface="Times New Roman" panose="02020603050405020304" pitchFamily="18" charset="0"/>
                            </a:rPr>
                            <a:t>V</a:t>
                          </a:r>
                          <a:r>
                            <a:rPr lang="en-US" sz="1600" i="1" kern="100" baseline="-25000">
                              <a:solidFill>
                                <a:schemeClr val="tx1"/>
                              </a:solidFill>
                              <a:effectLst/>
                              <a:latin typeface="等线" panose="02010600030101010101" pitchFamily="2" charset="-122"/>
                              <a:ea typeface="宋体" panose="02010600030101010101" pitchFamily="2" charset="-122"/>
                              <a:cs typeface="Times New Roman" panose="02020603050405020304" pitchFamily="18" charset="0"/>
                            </a:rPr>
                            <a:t>n</a:t>
                          </a:r>
                          <a:r>
                            <a:rPr lang="zh-CN" sz="1600" kern="100">
                              <a:solidFill>
                                <a:schemeClr val="tx1"/>
                              </a:solidFill>
                              <a:effectLst/>
                              <a:latin typeface="等线" panose="02010600030101010101" pitchFamily="2" charset="-122"/>
                              <a:ea typeface="宋体" panose="02010600030101010101" pitchFamily="2" charset="-122"/>
                              <a:cs typeface="Times New Roman" panose="02020603050405020304" pitchFamily="18" charset="0"/>
                            </a:rPr>
                            <a:t>）</a:t>
                          </a:r>
                          <a:r>
                            <a:rPr lang="en-US" sz="1600" kern="100">
                              <a:solidFill>
                                <a:schemeClr val="tx1"/>
                              </a:solidFill>
                              <a:effectLst/>
                              <a:latin typeface="等线" panose="02010600030101010101" pitchFamily="2" charset="-122"/>
                              <a:ea typeface="宋体" panose="02010600030101010101" pitchFamily="2" charset="-122"/>
                              <a:cs typeface="Times New Roman" panose="02020603050405020304" pitchFamily="18" charset="0"/>
                            </a:rPr>
                            <a:t>/mm</a:t>
                          </a:r>
                          <a:r>
                            <a:rPr lang="en-US" sz="1600" kern="100" baseline="30000">
                              <a:solidFill>
                                <a:schemeClr val="tx1"/>
                              </a:solidFill>
                              <a:effectLst/>
                              <a:latin typeface="等线" panose="02010600030101010101" pitchFamily="2" charset="-122"/>
                              <a:ea typeface="宋体" panose="02010600030101010101" pitchFamily="2" charset="-122"/>
                              <a:cs typeface="Times New Roman" panose="02020603050405020304" pitchFamily="18" charset="0"/>
                            </a:rPr>
                            <a:t>3</a:t>
                          </a:r>
                          <a:endParaRPr lang="zh-CN" sz="1600" kern="10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367885">
                    <a:tc>
                      <a:txBody>
                        <a:bodyPr/>
                        <a:lstStyle/>
                        <a:p>
                          <a:pPr algn="l"/>
                          <a:r>
                            <a:rPr lang="en-US" sz="1600" kern="100">
                              <a:effectLst/>
                              <a:latin typeface="宋体" panose="02010600030101010101" pitchFamily="2" charset="-122"/>
                              <a:ea typeface="等线" panose="02010600030101010101" pitchFamily="2" charset="-122"/>
                              <a:cs typeface="Times New Roman" panose="02020603050405020304" pitchFamily="18" charset="0"/>
                            </a:rPr>
                            <a:t> 333</a:t>
                          </a:r>
                          <a:endParaRPr lang="zh-CN" sz="160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r>
                            <a:rPr lang="en-US" altLang="zh-CN" sz="1600" kern="100" dirty="0">
                              <a:effectLst/>
                              <a:latin typeface="等线" panose="02010600030101010101" pitchFamily="2" charset="-122"/>
                              <a:ea typeface="等线" panose="02010600030101010101" pitchFamily="2" charset="-122"/>
                              <a:cs typeface="Times New Roman" panose="02020603050405020304" pitchFamily="18" charset="0"/>
                            </a:rPr>
                            <a:t>100</a:t>
                          </a: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r>
                            <a:rPr lang="en-US" altLang="zh-CN" sz="1600" kern="100" dirty="0">
                              <a:effectLst/>
                              <a:latin typeface="等线" panose="02010600030101010101" pitchFamily="2" charset="-122"/>
                              <a:ea typeface="等线" panose="02010600030101010101" pitchFamily="2" charset="-122"/>
                              <a:cs typeface="Times New Roman" panose="02020603050405020304" pitchFamily="18" charset="0"/>
                            </a:rPr>
                            <a:t>60</a:t>
                          </a: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r>
                            <a:rPr lang="en-US" sz="1600" kern="100" dirty="0">
                              <a:solidFill>
                                <a:schemeClr val="tx1"/>
                              </a:solidFill>
                              <a:effectLst/>
                              <a:latin typeface="宋体" panose="02010600030101010101" pitchFamily="2" charset="-122"/>
                              <a:ea typeface="等线" panose="02010600030101010101" pitchFamily="2" charset="-122"/>
                              <a:cs typeface="Times New Roman" panose="02020603050405020304" pitchFamily="18" charset="0"/>
                            </a:rPr>
                            <a:t>333*100*60=1998000</a:t>
                          </a:r>
                          <a:endParaRPr lang="zh-CN" sz="1600" kern="100" dirty="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367885">
                    <a:tc gridSpan="4">
                      <a:txBody>
                        <a:bodyPr/>
                        <a:lstStyle/>
                        <a:p>
                          <a:pPr algn="l"/>
                          <a:r>
                            <a:rPr lang="zh-CN" sz="1600" b="0" kern="100" dirty="0">
                              <a:solidFill>
                                <a:schemeClr val="tx1"/>
                              </a:solidFill>
                              <a:effectLst/>
                              <a:latin typeface="黑体" panose="02010609060101010101" charset="-122"/>
                              <a:ea typeface="黑体" panose="02010609060101010101" charset="-122"/>
                              <a:cs typeface="Times New Roman" panose="02020603050405020304" pitchFamily="18" charset="0"/>
                            </a:rPr>
                            <a:t>二、</a:t>
                          </a:r>
                          <a:r>
                            <a:rPr lang="zh-CN" altLang="en-US" sz="1600" b="0" kern="100" dirty="0">
                              <a:solidFill>
                                <a:schemeClr val="tx1"/>
                              </a:solidFill>
                              <a:effectLst/>
                              <a:latin typeface="黑体" panose="02010609060101010101" charset="-122"/>
                              <a:ea typeface="黑体" panose="02010609060101010101" charset="-122"/>
                              <a:cs typeface="Times New Roman" panose="02020603050405020304" pitchFamily="18" charset="0"/>
                            </a:rPr>
                            <a:t>内装物</a:t>
                          </a:r>
                          <a:r>
                            <a:rPr lang="zh-CN" sz="1600" b="0" kern="100" dirty="0">
                              <a:solidFill>
                                <a:schemeClr val="tx1"/>
                              </a:solidFill>
                              <a:effectLst/>
                              <a:latin typeface="黑体" panose="02010609060101010101" charset="-122"/>
                              <a:ea typeface="黑体" panose="02010609060101010101" charset="-122"/>
                              <a:cs typeface="Times New Roman" panose="02020603050405020304" pitchFamily="18" charset="0"/>
                            </a:rPr>
                            <a:t>体积</a:t>
                          </a:r>
                          <a:r>
                            <a:rPr lang="en-US" sz="1600" b="0" i="1" kern="100" dirty="0">
                              <a:solidFill>
                                <a:schemeClr val="tx1"/>
                              </a:solidFill>
                              <a:effectLst/>
                              <a:latin typeface="黑体" panose="02010609060101010101" charset="-122"/>
                              <a:ea typeface="黑体" panose="02010609060101010101" charset="-122"/>
                              <a:cs typeface="Times New Roman" panose="02020603050405020304" pitchFamily="18" charset="0"/>
                            </a:rPr>
                            <a:t>V</a:t>
                          </a:r>
                          <a:r>
                            <a:rPr lang="en-US" sz="1600" b="0" i="1" kern="100" baseline="-25000" dirty="0">
                              <a:solidFill>
                                <a:schemeClr val="tx1"/>
                              </a:solidFill>
                              <a:effectLst/>
                              <a:latin typeface="黑体" panose="02010609060101010101" charset="-122"/>
                              <a:ea typeface="黑体" panose="02010609060101010101" charset="-122"/>
                              <a:cs typeface="Times New Roman" panose="02020603050405020304" pitchFamily="18" charset="0"/>
                            </a:rPr>
                            <a:t>0</a:t>
                          </a:r>
                          <a:endParaRPr lang="zh-CN" sz="1600" b="0" kern="100" dirty="0">
                            <a:solidFill>
                              <a:schemeClr val="tx1"/>
                            </a:solidFill>
                            <a:effectLst/>
                            <a:latin typeface="黑体" panose="02010609060101010101" charset="-122"/>
                            <a:ea typeface="黑体" panose="02010609060101010101" charset="-122"/>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CN"/>
                        </a:p>
                      </a:txBody>
                      <a:tcPr/>
                    </a:tc>
                    <a:tc hMerge="1">
                      <a:txBody>
                        <a:bodyPr/>
                        <a:lstStyle/>
                        <a:p>
                          <a:endParaRPr lang="zh-CN"/>
                        </a:p>
                      </a:txBody>
                      <a:tcPr/>
                    </a:tc>
                    <a:tc hMerge="1">
                      <a:txBody>
                        <a:bodyPr/>
                        <a:lstStyle/>
                        <a:p>
                          <a:endParaRPr lang="zh-CN"/>
                        </a:p>
                      </a:txBody>
                      <a:tcPr/>
                    </a:tc>
                    <a:extLst>
                      <a:ext uri="{0D108BD9-81ED-4DB2-BD59-A6C34878D82A}">
                        <a16:rowId xmlns:a16="http://schemas.microsoft.com/office/drawing/2014/main" val="10003"/>
                      </a:ext>
                    </a:extLst>
                  </a:tr>
                  <a:tr h="367885">
                    <a:tc gridSpan="3">
                      <a:txBody>
                        <a:bodyPr/>
                        <a:lstStyle/>
                        <a:p>
                          <a:pPr algn="l"/>
                          <a:r>
                            <a:rPr lang="zh-CN" altLang="en-US" sz="1600" kern="100" dirty="0">
                              <a:effectLst/>
                              <a:latin typeface="等线" panose="02010600030101010101" pitchFamily="2" charset="-122"/>
                              <a:ea typeface="宋体" panose="02010600030101010101" pitchFamily="2" charset="-122"/>
                              <a:cs typeface="Times New Roman" panose="02020603050405020304" pitchFamily="18" charset="0"/>
                            </a:rPr>
                            <a:t>内装物净含量</a:t>
                          </a:r>
                          <a:r>
                            <a:rPr lang="en-US" sz="1600" kern="100" dirty="0">
                              <a:effectLst/>
                              <a:latin typeface="等线" panose="02010600030101010101" pitchFamily="2" charset="-122"/>
                              <a:ea typeface="宋体" panose="02010600030101010101" pitchFamily="2" charset="-122"/>
                              <a:cs typeface="Times New Roman" panose="02020603050405020304" pitchFamily="18" charset="0"/>
                            </a:rPr>
                            <a:t>/g</a:t>
                          </a:r>
                          <a:endParaRPr lang="zh-CN" sz="16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CN"/>
                        </a:p>
                      </a:txBody>
                      <a:tcPr/>
                    </a:tc>
                    <a:tc hMerge="1">
                      <a:txBody>
                        <a:bodyPr/>
                        <a:lstStyle/>
                        <a:p>
                          <a:endParaRPr lang="zh-CN"/>
                        </a:p>
                      </a:txBody>
                      <a:tcPr/>
                    </a:tc>
                    <a:tc>
                      <a:txBody>
                        <a:bodyPr/>
                        <a:lstStyle/>
                        <a:p>
                          <a:pPr algn="l"/>
                          <a:r>
                            <a:rPr lang="zh-CN" altLang="en-US" sz="1600" kern="100" dirty="0">
                              <a:solidFill>
                                <a:schemeClr val="tx1"/>
                              </a:solidFill>
                              <a:effectLst/>
                              <a:latin typeface="等线" panose="02010600030101010101" pitchFamily="2" charset="-122"/>
                              <a:ea typeface="宋体" panose="02010600030101010101" pitchFamily="2" charset="-122"/>
                              <a:cs typeface="Times New Roman" panose="02020603050405020304" pitchFamily="18" charset="0"/>
                            </a:rPr>
                            <a:t>内装物</a:t>
                          </a:r>
                          <a:r>
                            <a:rPr lang="zh-CN" sz="1600" kern="100" dirty="0">
                              <a:solidFill>
                                <a:schemeClr val="tx1"/>
                              </a:solidFill>
                              <a:effectLst/>
                              <a:latin typeface="等线" panose="02010600030101010101" pitchFamily="2" charset="-122"/>
                              <a:ea typeface="宋体" panose="02010600030101010101" pitchFamily="2" charset="-122"/>
                              <a:cs typeface="Times New Roman" panose="02020603050405020304" pitchFamily="18" charset="0"/>
                            </a:rPr>
                            <a:t>体积</a:t>
                          </a:r>
                          <a:r>
                            <a:rPr lang="en-US" sz="1600" i="1" kern="100" dirty="0">
                              <a:solidFill>
                                <a:schemeClr val="tx1"/>
                              </a:solidFill>
                              <a:effectLst/>
                              <a:latin typeface="等线" panose="02010600030101010101" pitchFamily="2" charset="-122"/>
                              <a:ea typeface="宋体" panose="02010600030101010101" pitchFamily="2" charset="-122"/>
                              <a:cs typeface="Times New Roman" panose="02020603050405020304" pitchFamily="18" charset="0"/>
                            </a:rPr>
                            <a:t>V</a:t>
                          </a:r>
                          <a:r>
                            <a:rPr lang="en-US" sz="1600" i="1" kern="100" baseline="-25000" dirty="0">
                              <a:solidFill>
                                <a:schemeClr val="tx1"/>
                              </a:solidFill>
                              <a:effectLst/>
                              <a:latin typeface="等线" panose="02010600030101010101" pitchFamily="2" charset="-122"/>
                              <a:ea typeface="宋体" panose="02010600030101010101" pitchFamily="2" charset="-122"/>
                              <a:cs typeface="Times New Roman" panose="02020603050405020304" pitchFamily="18" charset="0"/>
                            </a:rPr>
                            <a:t>0</a:t>
                          </a:r>
                          <a:r>
                            <a:rPr lang="en-US" sz="1600" kern="100" dirty="0">
                              <a:solidFill>
                                <a:schemeClr val="tx1"/>
                              </a:solidFill>
                              <a:effectLst/>
                              <a:latin typeface="等线" panose="02010600030101010101" pitchFamily="2" charset="-122"/>
                              <a:ea typeface="宋体" panose="02010600030101010101" pitchFamily="2" charset="-122"/>
                              <a:cs typeface="Times New Roman" panose="02020603050405020304" pitchFamily="18" charset="0"/>
                            </a:rPr>
                            <a:t>/mm</a:t>
                          </a:r>
                          <a:r>
                            <a:rPr lang="en-US" sz="1600" kern="100" baseline="30000" dirty="0">
                              <a:solidFill>
                                <a:schemeClr val="tx1"/>
                              </a:solidFill>
                              <a:effectLst/>
                              <a:latin typeface="等线" panose="02010600030101010101" pitchFamily="2" charset="-122"/>
                              <a:ea typeface="宋体" panose="02010600030101010101" pitchFamily="2" charset="-122"/>
                              <a:cs typeface="Times New Roman" panose="02020603050405020304" pitchFamily="18" charset="0"/>
                            </a:rPr>
                            <a:t>3</a:t>
                          </a:r>
                          <a:endParaRPr lang="zh-CN" sz="1600" kern="100" dirty="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353838">
                    <a:tc gridSpan="3">
                      <a:txBody>
                        <a:bodyPr/>
                        <a:lstStyle/>
                        <a:p>
                          <a:pPr algn="l"/>
                          <a:r>
                            <a:rPr lang="en-US" sz="1600" kern="100" dirty="0">
                              <a:effectLst/>
                              <a:latin typeface="宋体" panose="02010600030101010101" pitchFamily="2" charset="-122"/>
                              <a:ea typeface="等线" panose="02010600030101010101" pitchFamily="2" charset="-122"/>
                              <a:cs typeface="Times New Roman" panose="02020603050405020304" pitchFamily="18" charset="0"/>
                            </a:rPr>
                            <a:t> 4g</a:t>
                          </a:r>
                          <a:r>
                            <a:rPr lang="zh-CN" sz="1600" kern="100" dirty="0">
                              <a:effectLst/>
                              <a:latin typeface="等线" panose="02010600030101010101" pitchFamily="2" charset="-122"/>
                              <a:ea typeface="宋体" panose="02010600030101010101" pitchFamily="2" charset="-122"/>
                              <a:cs typeface="Times New Roman" panose="02020603050405020304" pitchFamily="18" charset="0"/>
                            </a:rPr>
                            <a:t>×</a:t>
                          </a:r>
                          <a:r>
                            <a:rPr lang="en-US" sz="1600" kern="100" dirty="0">
                              <a:effectLst/>
                              <a:latin typeface="等线" panose="02010600030101010101" pitchFamily="2" charset="-122"/>
                              <a:ea typeface="宋体" panose="02010600030101010101" pitchFamily="2" charset="-122"/>
                              <a:cs typeface="Times New Roman" panose="02020603050405020304" pitchFamily="18" charset="0"/>
                            </a:rPr>
                            <a:t>30=120g</a:t>
                          </a:r>
                          <a:endParaRPr lang="zh-CN" sz="16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CN"/>
                        </a:p>
                      </a:txBody>
                      <a:tcPr/>
                    </a:tc>
                    <a:tc hMerge="1">
                      <a:txBody>
                        <a:bodyPr/>
                        <a:lstStyle/>
                        <a:p>
                          <a:endParaRPr lang="zh-CN"/>
                        </a:p>
                      </a:txBody>
                      <a:tcPr/>
                    </a:tc>
                    <a:tc>
                      <a:txBody>
                        <a:bodyPr/>
                        <a:lstStyle/>
                        <a:p>
                          <a:pPr algn="l"/>
                          <a:r>
                            <a:rPr lang="en-US" sz="1600" kern="100" dirty="0">
                              <a:solidFill>
                                <a:schemeClr val="tx1"/>
                              </a:solidFill>
                              <a:effectLst/>
                              <a:latin typeface="宋体" panose="02010600030101010101" pitchFamily="2" charset="-122"/>
                              <a:ea typeface="等线" panose="02010600030101010101" pitchFamily="2" charset="-122"/>
                              <a:cs typeface="Times New Roman" panose="02020603050405020304" pitchFamily="18" charset="0"/>
                            </a:rPr>
                            <a:t>120*1000=120000</a:t>
                          </a:r>
                          <a:endParaRPr lang="zh-CN" sz="1600" kern="100" dirty="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353838">
                    <a:tc gridSpan="3">
                      <a:txBody>
                        <a:bodyPr/>
                        <a:lstStyle/>
                        <a:p>
                          <a:pPr algn="l"/>
                          <a:r>
                            <a:rPr lang="zh-CN" sz="1600" b="0" kern="100" dirty="0">
                              <a:effectLst/>
                              <a:latin typeface="黑体" panose="02010609060101010101" charset="-122"/>
                              <a:ea typeface="黑体" panose="02010609060101010101" charset="-122"/>
                              <a:cs typeface="Times New Roman" panose="02020603050405020304" pitchFamily="18" charset="0"/>
                            </a:rPr>
                            <a:t>三、商品必要空间系数</a:t>
                          </a:r>
                          <a:r>
                            <a:rPr lang="en-US" sz="1600" b="0" kern="100" dirty="0">
                              <a:effectLst/>
                              <a:latin typeface="黑体" panose="02010609060101010101" charset="-122"/>
                              <a:ea typeface="黑体" panose="02010609060101010101" charset="-122"/>
                              <a:cs typeface="Times New Roman" panose="02020603050405020304" pitchFamily="18" charset="0"/>
                            </a:rPr>
                            <a:t>k</a:t>
                          </a:r>
                          <a:endParaRPr lang="zh-CN" sz="1600" b="0" kern="100" dirty="0">
                            <a:effectLst/>
                            <a:latin typeface="黑体" panose="02010609060101010101" charset="-122"/>
                            <a:ea typeface="黑体" panose="02010609060101010101" charset="-122"/>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CN"/>
                        </a:p>
                      </a:txBody>
                      <a:tcPr/>
                    </a:tc>
                    <a:tc hMerge="1">
                      <a:txBody>
                        <a:bodyPr/>
                        <a:lstStyle/>
                        <a:p>
                          <a:endParaRPr lang="zh-CN"/>
                        </a:p>
                      </a:txBody>
                      <a:tcPr/>
                    </a:tc>
                    <a:tc>
                      <a:txBody>
                        <a:bodyPr/>
                        <a:lstStyle/>
                        <a:p>
                          <a:pPr algn="l"/>
                          <a:r>
                            <a:rPr lang="zh-CN" sz="1600" kern="100" dirty="0">
                              <a:effectLst/>
                              <a:latin typeface="等线" panose="02010600030101010101" pitchFamily="2" charset="-122"/>
                              <a:ea typeface="宋体" panose="02010600030101010101" pitchFamily="2" charset="-122"/>
                              <a:cs typeface="Times New Roman" panose="02020603050405020304" pitchFamily="18" charset="0"/>
                            </a:rPr>
                            <a:t>查表</a:t>
                          </a:r>
                          <a:r>
                            <a:rPr lang="en-US" sz="1600" kern="100" dirty="0">
                              <a:effectLst/>
                              <a:latin typeface="等线" panose="02010600030101010101" pitchFamily="2" charset="-122"/>
                              <a:ea typeface="宋体" panose="02010600030101010101" pitchFamily="2" charset="-122"/>
                              <a:cs typeface="Times New Roman" panose="02020603050405020304" pitchFamily="18" charset="0"/>
                            </a:rPr>
                            <a:t>A.1</a:t>
                          </a:r>
                          <a:r>
                            <a:rPr lang="zh-CN" sz="1600" kern="100" dirty="0">
                              <a:effectLst/>
                              <a:latin typeface="等线" panose="02010600030101010101" pitchFamily="2" charset="-122"/>
                              <a:ea typeface="宋体" panose="02010600030101010101" pitchFamily="2" charset="-122"/>
                              <a:cs typeface="Times New Roman" panose="02020603050405020304" pitchFamily="18" charset="0"/>
                            </a:rPr>
                            <a:t>，茶叶的</a:t>
                          </a:r>
                          <a:r>
                            <a:rPr lang="en-US" sz="1600" kern="100" dirty="0">
                              <a:effectLst/>
                              <a:latin typeface="等线" panose="02010600030101010101" pitchFamily="2" charset="-122"/>
                              <a:ea typeface="宋体" panose="02010600030101010101" pitchFamily="2" charset="-122"/>
                              <a:cs typeface="Times New Roman" panose="02020603050405020304" pitchFamily="18" charset="0"/>
                            </a:rPr>
                            <a:t>k=13</a:t>
                          </a:r>
                          <a:endParaRPr lang="zh-CN" sz="16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1789494">
                    <a:tc gridSpan="4">
                      <a:txBody>
                        <a:bodyPr/>
                        <a:lstStyle/>
                        <a:p>
                          <a:endParaRPr lang="zh-CN"/>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7"/>
                          <a:stretch>
                            <a:fillRect l="-55" t="-148639" r="-110" b="-51361"/>
                          </a:stretch>
                        </a:blipFill>
                      </a:tcPr>
                    </a:tc>
                    <a:tc hMerge="1">
                      <a:txBody>
                        <a:bodyPr/>
                        <a:lstStyle/>
                        <a:p>
                          <a:endParaRPr lang="zh-CN"/>
                        </a:p>
                      </a:txBody>
                      <a:tcPr/>
                    </a:tc>
                    <a:tc hMerge="1">
                      <a:txBody>
                        <a:bodyPr/>
                        <a:lstStyle/>
                        <a:p>
                          <a:endParaRPr lang="zh-CN"/>
                        </a:p>
                      </a:txBody>
                      <a:tcPr/>
                    </a:tc>
                    <a:tc hMerge="1">
                      <a:txBody>
                        <a:bodyPr/>
                        <a:lstStyle/>
                        <a:p>
                          <a:endParaRPr lang="zh-CN"/>
                        </a:p>
                      </a:txBody>
                      <a:tcPr/>
                    </a:tc>
                    <a:extLst>
                      <a:ext uri="{0D108BD9-81ED-4DB2-BD59-A6C34878D82A}">
                        <a16:rowId xmlns:a16="http://schemas.microsoft.com/office/drawing/2014/main" val="10007"/>
                      </a:ext>
                    </a:extLst>
                  </a:tr>
                  <a:tr h="487680">
                    <a:tc gridSpan="3">
                      <a:txBody>
                        <a:bodyPr/>
                        <a:lstStyle/>
                        <a:p>
                          <a:pPr algn="l"/>
                          <a:r>
                            <a:rPr lang="zh-CN" sz="1600" b="0" kern="100" dirty="0">
                              <a:effectLst/>
                              <a:latin typeface="黑体" panose="02010609060101010101" charset="-122"/>
                              <a:ea typeface="黑体" panose="02010609060101010101" charset="-122"/>
                              <a:cs typeface="Times New Roman" panose="02020603050405020304" pitchFamily="18" charset="0"/>
                            </a:rPr>
                            <a:t>五、判定</a:t>
                          </a: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CN"/>
                        </a:p>
                      </a:txBody>
                      <a:tcPr/>
                    </a:tc>
                    <a:tc hMerge="1">
                      <a:txBody>
                        <a:bodyPr/>
                        <a:lstStyle/>
                        <a:p>
                          <a:endParaRPr lang="zh-CN"/>
                        </a:p>
                      </a:txBody>
                      <a:tcPr/>
                    </a:tc>
                    <a:tc>
                      <a:txBody>
                        <a:bodyPr/>
                        <a:lstStyle/>
                        <a:p>
                          <a:pPr algn="l"/>
                          <a:r>
                            <a:rPr lang="zh-CN" sz="1600" kern="100" dirty="0">
                              <a:effectLst/>
                              <a:latin typeface="等线" panose="02010600030101010101" pitchFamily="2" charset="-122"/>
                              <a:ea typeface="宋体" panose="02010600030101010101" pitchFamily="2" charset="-122"/>
                              <a:cs typeface="Times New Roman" panose="02020603050405020304" pitchFamily="18" charset="0"/>
                            </a:rPr>
                            <a:t>最小包装净含量标注明确，单件取</a:t>
                          </a:r>
                          <a:r>
                            <a:rPr lang="en-US" sz="1600" kern="100" dirty="0">
                              <a:effectLst/>
                              <a:latin typeface="等线" panose="02010600030101010101" pitchFamily="2" charset="-122"/>
                              <a:ea typeface="宋体" panose="02010600030101010101" pitchFamily="2" charset="-122"/>
                              <a:cs typeface="Times New Roman" panose="02020603050405020304" pitchFamily="18" charset="0"/>
                            </a:rPr>
                            <a:t>4g</a:t>
                          </a:r>
                          <a:r>
                            <a:rPr lang="zh-CN" sz="1600" kern="100" dirty="0">
                              <a:effectLst/>
                              <a:latin typeface="等线" panose="02010600030101010101" pitchFamily="2" charset="-122"/>
                              <a:ea typeface="宋体" panose="02010600030101010101" pitchFamily="2" charset="-122"/>
                              <a:cs typeface="Times New Roman" panose="02020603050405020304" pitchFamily="18" charset="0"/>
                            </a:rPr>
                            <a:t>。</a:t>
                          </a:r>
                          <a:endParaRPr lang="zh-CN" sz="1600" kern="100" dirty="0">
                            <a:effectLst/>
                            <a:latin typeface="等线" panose="02010600030101010101" pitchFamily="2" charset="-122"/>
                            <a:ea typeface="等线" panose="02010600030101010101" pitchFamily="2" charset="-122"/>
                            <a:cs typeface="Times New Roman" panose="02020603050405020304" pitchFamily="18" charset="0"/>
                          </a:endParaRPr>
                        </a:p>
                        <a:p>
                          <a:pPr algn="l"/>
                          <a:r>
                            <a:rPr lang="zh-CN" sz="1600" kern="100" dirty="0">
                              <a:effectLst/>
                              <a:latin typeface="等线" panose="02010600030101010101" pitchFamily="2" charset="-122"/>
                              <a:ea typeface="宋体" panose="02010600030101010101" pitchFamily="2" charset="-122"/>
                              <a:cs typeface="Times New Roman" panose="02020603050405020304" pitchFamily="18" charset="0"/>
                            </a:rPr>
                            <a:t>查表</a:t>
                          </a:r>
                          <a:r>
                            <a:rPr lang="en-US" sz="1600" kern="100" dirty="0">
                              <a:effectLst/>
                              <a:latin typeface="等线" panose="02010600030101010101" pitchFamily="2" charset="-122"/>
                              <a:ea typeface="宋体" panose="02010600030101010101" pitchFamily="2" charset="-122"/>
                              <a:cs typeface="Times New Roman" panose="02020603050405020304" pitchFamily="18" charset="0"/>
                            </a:rPr>
                            <a:t>1</a:t>
                          </a:r>
                          <a:r>
                            <a:rPr lang="zh-CN" sz="1600" kern="100" dirty="0">
                              <a:effectLst/>
                              <a:latin typeface="等线" panose="02010600030101010101" pitchFamily="2" charset="-122"/>
                              <a:ea typeface="宋体" panose="02010600030101010101" pitchFamily="2" charset="-122"/>
                              <a:cs typeface="Times New Roman" panose="02020603050405020304" pitchFamily="18" charset="0"/>
                            </a:rPr>
                            <a:t>，该包装空隙率应≤</a:t>
                          </a:r>
                          <a:r>
                            <a:rPr lang="en-US" sz="1600" kern="100" dirty="0">
                              <a:effectLst/>
                              <a:latin typeface="等线" panose="02010600030101010101" pitchFamily="2" charset="-122"/>
                              <a:ea typeface="宋体" panose="02010600030101010101" pitchFamily="2" charset="-122"/>
                              <a:cs typeface="Times New Roman" panose="02020603050405020304" pitchFamily="18" charset="0"/>
                            </a:rPr>
                            <a:t>70%</a:t>
                          </a:r>
                          <a:endParaRPr lang="zh-CN" sz="16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353838">
                    <a:tc gridSpan="4">
                      <a:txBody>
                        <a:bodyPr/>
                        <a:lstStyle/>
                        <a:p>
                          <a:pPr algn="l"/>
                          <a:r>
                            <a:rPr lang="zh-CN" sz="1600" i="1" kern="100" dirty="0">
                              <a:effectLst/>
                              <a:latin typeface="等线" panose="02010600030101010101" pitchFamily="2" charset="-122"/>
                              <a:ea typeface="宋体" panose="02010600030101010101" pitchFamily="2" charset="-122"/>
                              <a:cs typeface="Times New Roman" panose="02020603050405020304" pitchFamily="18" charset="0"/>
                            </a:rPr>
                            <a:t>该茶叶产品包装空隙率</a:t>
                          </a:r>
                          <a:r>
                            <a:rPr lang="en-US" sz="1600" i="1" kern="100" dirty="0">
                              <a:effectLst/>
                              <a:latin typeface="等线" panose="02010600030101010101" pitchFamily="2" charset="-122"/>
                              <a:ea typeface="宋体" panose="02010600030101010101" pitchFamily="2" charset="-122"/>
                              <a:cs typeface="Times New Roman" panose="02020603050405020304" pitchFamily="18" charset="0"/>
                            </a:rPr>
                            <a:t>21.9%</a:t>
                          </a:r>
                          <a:r>
                            <a:rPr lang="zh-CN" sz="1600" i="1" kern="100" dirty="0">
                              <a:effectLst/>
                              <a:latin typeface="等线" panose="02010600030101010101" pitchFamily="2" charset="-122"/>
                              <a:ea typeface="宋体" panose="02010600030101010101" pitchFamily="2" charset="-122"/>
                              <a:cs typeface="Times New Roman" panose="02020603050405020304" pitchFamily="18" charset="0"/>
                            </a:rPr>
                            <a:t>＜</a:t>
                          </a:r>
                          <a:r>
                            <a:rPr lang="en-US" sz="1600" i="1" kern="100" dirty="0">
                              <a:effectLst/>
                              <a:latin typeface="等线" panose="02010600030101010101" pitchFamily="2" charset="-122"/>
                              <a:ea typeface="宋体" panose="02010600030101010101" pitchFamily="2" charset="-122"/>
                              <a:cs typeface="Times New Roman" panose="02020603050405020304" pitchFamily="18" charset="0"/>
                            </a:rPr>
                            <a:t>70%</a:t>
                          </a:r>
                          <a:r>
                            <a:rPr lang="zh-CN" sz="1600" i="1" kern="100" dirty="0">
                              <a:effectLst/>
                              <a:latin typeface="等线" panose="02010600030101010101" pitchFamily="2" charset="-122"/>
                              <a:ea typeface="宋体" panose="02010600030101010101" pitchFamily="2" charset="-122"/>
                              <a:cs typeface="Times New Roman" panose="02020603050405020304" pitchFamily="18" charset="0"/>
                            </a:rPr>
                            <a:t>，包装空隙率合格。</a:t>
                          </a:r>
                          <a:endParaRPr lang="zh-CN" sz="1600" i="1"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CN"/>
                        </a:p>
                      </a:txBody>
                      <a:tcPr/>
                    </a:tc>
                    <a:tc hMerge="1">
                      <a:txBody>
                        <a:bodyPr/>
                        <a:lstStyle/>
                        <a:p>
                          <a:endParaRPr lang="zh-CN"/>
                        </a:p>
                      </a:txBody>
                      <a:tcPr/>
                    </a:tc>
                    <a:tc hMerge="1">
                      <a:txBody>
                        <a:bodyPr/>
                        <a:lstStyle/>
                        <a:p>
                          <a:endParaRPr lang="zh-CN"/>
                        </a:p>
                      </a:txBody>
                      <a:tcPr/>
                    </a:tc>
                    <a:extLst>
                      <a:ext uri="{0D108BD9-81ED-4DB2-BD59-A6C34878D82A}">
                        <a16:rowId xmlns:a16="http://schemas.microsoft.com/office/drawing/2014/main" val="10009"/>
                      </a:ext>
                    </a:extLst>
                  </a:tr>
                </a:tbl>
              </a:graphicData>
            </a:graphic>
          </p:graphicFrame>
        </mc:Fallback>
      </mc:AlternateContent>
      <p:pic>
        <p:nvPicPr>
          <p:cNvPr id="8" name="矩形 3"/>
          <p:cNvPicPr>
            <a:picLocks noChangeArrowheads="1"/>
          </p:cNvPicPr>
          <p:nvPr/>
        </p:nvPicPr>
        <p:blipFill>
          <a:blip r:embed="rId8" cstate="print"/>
          <a:srcRect/>
          <a:stretch>
            <a:fillRect/>
          </a:stretch>
        </p:blipFill>
        <p:spPr bwMode="auto">
          <a:xfrm>
            <a:off x="0" y="0"/>
            <a:ext cx="12192000" cy="1058779"/>
          </a:xfrm>
          <a:prstGeom prst="rect">
            <a:avLst/>
          </a:prstGeom>
          <a:noFill/>
          <a:ln w="9525">
            <a:noFill/>
            <a:miter lim="800000"/>
            <a:headEnd/>
            <a:tailEnd/>
          </a:ln>
        </p:spPr>
      </p:pic>
      <p:sp>
        <p:nvSpPr>
          <p:cNvPr id="9" name="标题 1"/>
          <p:cNvSpPr>
            <a:spLocks noGrp="1"/>
          </p:cNvSpPr>
          <p:nvPr>
            <p:ph type="title"/>
          </p:nvPr>
        </p:nvSpPr>
        <p:spPr>
          <a:xfrm>
            <a:off x="688138" y="153759"/>
            <a:ext cx="10354417" cy="712759"/>
          </a:xfrm>
        </p:spPr>
        <p:txBody>
          <a:bodyPr>
            <a:noAutofit/>
          </a:bodyPr>
          <a:lstStyle/>
          <a:p>
            <a:br>
              <a:rPr lang="zh-CN" altLang="en-US" sz="3200" dirty="0">
                <a:solidFill>
                  <a:schemeClr val="bg1"/>
                </a:solidFill>
                <a:latin typeface="黑体" panose="02010609060101010101" charset="-122"/>
                <a:ea typeface="黑体" panose="02010609060101010101" charset="-122"/>
              </a:rPr>
            </a:br>
            <a:r>
              <a:rPr lang="zh-CN" altLang="en-US" sz="3200" dirty="0">
                <a:solidFill>
                  <a:schemeClr val="bg1"/>
                </a:solidFill>
                <a:latin typeface="黑体" panose="02010609060101010101" charset="-122"/>
                <a:ea typeface="黑体" panose="02010609060101010101" charset="-122"/>
                <a:sym typeface="+mn-ea"/>
              </a:rPr>
              <a:t>（三）</a:t>
            </a:r>
            <a:r>
              <a:rPr lang="zh-CN" altLang="en-US" sz="3200" dirty="0">
                <a:solidFill>
                  <a:schemeClr val="bg1"/>
                </a:solidFill>
                <a:latin typeface="黑体" panose="02010609060101010101" charset="-122"/>
                <a:ea typeface="黑体" panose="02010609060101010101" charset="-122"/>
              </a:rPr>
              <a:t>要求</a:t>
            </a:r>
          </a:p>
        </p:txBody>
      </p:sp>
      <p:pic>
        <p:nvPicPr>
          <p:cNvPr id="2" name="页码30">
            <a:hlinkClick r:id="" action="ppaction://media"/>
            <a:extLst>
              <a:ext uri="{FF2B5EF4-FFF2-40B4-BE49-F238E27FC236}">
                <a16:creationId xmlns:a16="http://schemas.microsoft.com/office/drawing/2014/main" id="{8327C178-06FB-2ABB-D247-98C2761F22EE}"/>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84313" y="6220802"/>
            <a:ext cx="487363" cy="487363"/>
          </a:xfrm>
          <a:prstGeom prst="rect">
            <a:avLst/>
          </a:prstGeom>
        </p:spPr>
      </p:pic>
    </p:spTree>
  </p:cSld>
  <p:clrMapOvr>
    <a:masterClrMapping/>
  </p:clrMapOvr>
  <p:transition advTm="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91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659953" y="1056516"/>
            <a:ext cx="10874821" cy="499624"/>
          </a:xfrm>
          <a:prstGeom prst="rect">
            <a:avLst/>
          </a:prstGeom>
        </p:spPr>
        <p:txBody>
          <a:bodyPr wrap="square">
            <a:spAutoFit/>
          </a:bodyPr>
          <a:lstStyle/>
          <a:p>
            <a:pPr algn="just">
              <a:lnSpc>
                <a:spcPct val="150000"/>
              </a:lnSpc>
              <a:buClr>
                <a:srgbClr val="C00000"/>
              </a:buClr>
              <a:buFont typeface="Wingdings" panose="05000000000000000000" pitchFamily="2" charset="2"/>
              <a:buChar char="u"/>
            </a:pPr>
            <a:r>
              <a:rPr lang="zh-CN" altLang="en-US" sz="2000" dirty="0">
                <a:latin typeface="思源黑体 CN Bold" panose="020B0800000000000000" pitchFamily="34" charset="-122"/>
                <a:ea typeface="思源黑体 CN Bold" panose="020B0800000000000000" pitchFamily="34" charset="-122"/>
              </a:rPr>
              <a:t>例</a:t>
            </a:r>
            <a:r>
              <a:rPr lang="en-US" altLang="zh-CN" sz="2000" dirty="0">
                <a:latin typeface="思源黑体 CN Bold" panose="020B0800000000000000" pitchFamily="34" charset="-122"/>
                <a:ea typeface="思源黑体 CN Bold" panose="020B0800000000000000" pitchFamily="34" charset="-122"/>
              </a:rPr>
              <a:t>2</a:t>
            </a:r>
            <a:r>
              <a:rPr lang="zh-CN" altLang="en-US" sz="2000" dirty="0">
                <a:latin typeface="思源黑体 CN Bold" panose="020B0800000000000000" pitchFamily="34" charset="-122"/>
                <a:ea typeface="思源黑体 CN Bold" panose="020B0800000000000000" pitchFamily="34" charset="-122"/>
              </a:rPr>
              <a:t>：某茶叶（长方体）</a:t>
            </a:r>
            <a:endParaRPr lang="en-US" altLang="zh-CN" sz="2000" dirty="0">
              <a:solidFill>
                <a:srgbClr val="FF0000"/>
              </a:solidFill>
              <a:latin typeface="思源黑体 CN Bold" panose="020B0800000000000000" pitchFamily="34" charset="-122"/>
              <a:ea typeface="思源黑体 CN Bold" panose="020B0800000000000000" pitchFamily="34" charset="-122"/>
            </a:endParaRPr>
          </a:p>
        </p:txBody>
      </p:sp>
      <mc:AlternateContent xmlns:mc="http://schemas.openxmlformats.org/markup-compatibility/2006" xmlns:a14="http://schemas.microsoft.com/office/drawing/2010/main">
        <mc:Choice Requires="a14">
          <p:graphicFrame>
            <p:nvGraphicFramePr>
              <p:cNvPr id="4" name="表格 3"/>
              <p:cNvGraphicFramePr>
                <a:graphicFrameLocks noGrp="1"/>
              </p:cNvGraphicFramePr>
              <p:nvPr>
                <p:custDataLst>
                  <p:tags r:id="rId1"/>
                </p:custDataLst>
                <p:extLst>
                  <p:ext uri="{D42A27DB-BD31-4B8C-83A1-F6EECF244321}">
                    <p14:modId xmlns:p14="http://schemas.microsoft.com/office/powerpoint/2010/main" val="939054218"/>
                  </p:ext>
                </p:extLst>
              </p:nvPr>
            </p:nvGraphicFramePr>
            <p:xfrm>
              <a:off x="988060" y="1589405"/>
              <a:ext cx="10315575" cy="5281930"/>
            </p:xfrm>
            <a:graphic>
              <a:graphicData uri="http://schemas.openxmlformats.org/drawingml/2006/table">
                <a:tbl>
                  <a:tblPr firstRow="1" firstCol="1" bandRow="1"/>
                  <a:tblGrid>
                    <a:gridCol w="2060575">
                      <a:extLst>
                        <a:ext uri="{9D8B030D-6E8A-4147-A177-3AD203B41FA5}">
                          <a16:colId xmlns:a16="http://schemas.microsoft.com/office/drawing/2014/main" val="20000"/>
                        </a:ext>
                      </a:extLst>
                    </a:gridCol>
                    <a:gridCol w="2060575">
                      <a:extLst>
                        <a:ext uri="{9D8B030D-6E8A-4147-A177-3AD203B41FA5}">
                          <a16:colId xmlns:a16="http://schemas.microsoft.com/office/drawing/2014/main" val="20001"/>
                        </a:ext>
                      </a:extLst>
                    </a:gridCol>
                    <a:gridCol w="1335405">
                      <a:extLst>
                        <a:ext uri="{9D8B030D-6E8A-4147-A177-3AD203B41FA5}">
                          <a16:colId xmlns:a16="http://schemas.microsoft.com/office/drawing/2014/main" val="20002"/>
                        </a:ext>
                      </a:extLst>
                    </a:gridCol>
                    <a:gridCol w="4859020">
                      <a:extLst>
                        <a:ext uri="{9D8B030D-6E8A-4147-A177-3AD203B41FA5}">
                          <a16:colId xmlns:a16="http://schemas.microsoft.com/office/drawing/2014/main" val="20003"/>
                        </a:ext>
                      </a:extLst>
                    </a:gridCol>
                  </a:tblGrid>
                  <a:tr h="361315">
                    <a:tc gridSpan="4">
                      <a:txBody>
                        <a:bodyPr/>
                        <a:lstStyle/>
                        <a:p>
                          <a:pPr algn="l"/>
                          <a:r>
                            <a:rPr lang="zh-CN" sz="1600" b="0" kern="100" dirty="0">
                              <a:effectLst/>
                              <a:latin typeface="黑体" panose="02010609060101010101" charset="-122"/>
                              <a:ea typeface="黑体" panose="02010609060101010101" charset="-122"/>
                              <a:cs typeface="Times New Roman" panose="02020603050405020304" pitchFamily="18" charset="0"/>
                            </a:rPr>
                            <a:t>一、商品销售包装体积</a:t>
                          </a:r>
                          <a:r>
                            <a:rPr lang="en-US" sz="1600" b="0" i="1" kern="100" dirty="0" err="1">
                              <a:effectLst/>
                              <a:latin typeface="黑体" panose="02010609060101010101" charset="-122"/>
                              <a:ea typeface="黑体" panose="02010609060101010101" charset="-122"/>
                              <a:cs typeface="Times New Roman" panose="02020603050405020304" pitchFamily="18" charset="0"/>
                            </a:rPr>
                            <a:t>V</a:t>
                          </a:r>
                          <a:r>
                            <a:rPr lang="en-US" sz="1600" b="0" i="1" kern="100" baseline="-25000" dirty="0" err="1">
                              <a:effectLst/>
                              <a:latin typeface="黑体" panose="02010609060101010101" charset="-122"/>
                              <a:ea typeface="黑体" panose="02010609060101010101" charset="-122"/>
                              <a:cs typeface="Times New Roman" panose="02020603050405020304" pitchFamily="18" charset="0"/>
                            </a:rPr>
                            <a:t>n</a:t>
                          </a:r>
                          <a:endParaRPr lang="zh-CN" sz="1600" b="0" kern="100" dirty="0">
                            <a:effectLst/>
                            <a:latin typeface="黑体" panose="02010609060101010101" charset="-122"/>
                            <a:ea typeface="黑体" panose="02010609060101010101" charset="-122"/>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CN"/>
                        </a:p>
                      </a:txBody>
                      <a:tcPr/>
                    </a:tc>
                    <a:tc hMerge="1">
                      <a:txBody>
                        <a:bodyPr/>
                        <a:lstStyle/>
                        <a:p>
                          <a:endParaRPr lang="zh-CN"/>
                        </a:p>
                      </a:txBody>
                      <a:tcPr/>
                    </a:tc>
                    <a:tc hMerge="1">
                      <a:txBody>
                        <a:bodyPr/>
                        <a:lstStyle/>
                        <a:p>
                          <a:endParaRPr lang="zh-CN"/>
                        </a:p>
                      </a:txBody>
                      <a:tcPr/>
                    </a:tc>
                    <a:extLst>
                      <a:ext uri="{0D108BD9-81ED-4DB2-BD59-A6C34878D82A}">
                        <a16:rowId xmlns:a16="http://schemas.microsoft.com/office/drawing/2014/main" val="10000"/>
                      </a:ext>
                    </a:extLst>
                  </a:tr>
                  <a:tr h="497205">
                    <a:tc>
                      <a:txBody>
                        <a:bodyPr/>
                        <a:lstStyle/>
                        <a:p>
                          <a:pPr algn="l"/>
                          <a:r>
                            <a:rPr lang="zh-CN" sz="1600" kern="100">
                              <a:effectLst/>
                              <a:latin typeface="等线" panose="02010600030101010101" pitchFamily="2" charset="-122"/>
                              <a:ea typeface="宋体" panose="02010600030101010101" pitchFamily="2" charset="-122"/>
                              <a:cs typeface="Times New Roman" panose="02020603050405020304" pitchFamily="18" charset="0"/>
                            </a:rPr>
                            <a:t>平均长度</a:t>
                          </a:r>
                          <a:r>
                            <a:rPr lang="en-US" sz="1600" kern="100">
                              <a:effectLst/>
                              <a:latin typeface="等线" panose="02010600030101010101" pitchFamily="2" charset="-122"/>
                              <a:ea typeface="宋体" panose="02010600030101010101" pitchFamily="2" charset="-122"/>
                              <a:cs typeface="Times New Roman" panose="02020603050405020304" pitchFamily="18" charset="0"/>
                            </a:rPr>
                            <a:t>/mm</a:t>
                          </a:r>
                          <a:endParaRPr lang="zh-CN" sz="160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r>
                            <a:rPr lang="zh-CN" sz="1600" kern="100">
                              <a:effectLst/>
                              <a:latin typeface="等线" panose="02010600030101010101" pitchFamily="2" charset="-122"/>
                              <a:ea typeface="宋体" panose="02010600030101010101" pitchFamily="2" charset="-122"/>
                              <a:cs typeface="Times New Roman" panose="02020603050405020304" pitchFamily="18" charset="0"/>
                            </a:rPr>
                            <a:t>平均宽度</a:t>
                          </a:r>
                          <a:r>
                            <a:rPr lang="en-US" sz="1600" kern="100">
                              <a:effectLst/>
                              <a:latin typeface="等线" panose="02010600030101010101" pitchFamily="2" charset="-122"/>
                              <a:ea typeface="宋体" panose="02010600030101010101" pitchFamily="2" charset="-122"/>
                              <a:cs typeface="Times New Roman" panose="02020603050405020304" pitchFamily="18" charset="0"/>
                            </a:rPr>
                            <a:t>/mm</a:t>
                          </a:r>
                          <a:endParaRPr lang="zh-CN" sz="160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r>
                            <a:rPr lang="zh-CN" sz="1600" kern="100">
                              <a:effectLst/>
                              <a:latin typeface="等线" panose="02010600030101010101" pitchFamily="2" charset="-122"/>
                              <a:ea typeface="宋体" panose="02010600030101010101" pitchFamily="2" charset="-122"/>
                              <a:cs typeface="Times New Roman" panose="02020603050405020304" pitchFamily="18" charset="0"/>
                            </a:rPr>
                            <a:t>平均高度</a:t>
                          </a:r>
                          <a:r>
                            <a:rPr lang="en-US" sz="1600" kern="100">
                              <a:effectLst/>
                              <a:latin typeface="等线" panose="02010600030101010101" pitchFamily="2" charset="-122"/>
                              <a:ea typeface="宋体" panose="02010600030101010101" pitchFamily="2" charset="-122"/>
                              <a:cs typeface="Times New Roman" panose="02020603050405020304" pitchFamily="18" charset="0"/>
                            </a:rPr>
                            <a:t>/mm</a:t>
                          </a:r>
                          <a:endParaRPr lang="zh-CN" sz="160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r>
                            <a:rPr lang="zh-CN" sz="1600" kern="100">
                              <a:effectLst/>
                              <a:latin typeface="等线" panose="02010600030101010101" pitchFamily="2" charset="-122"/>
                              <a:ea typeface="宋体" panose="02010600030101010101" pitchFamily="2" charset="-122"/>
                              <a:cs typeface="Times New Roman" panose="02020603050405020304" pitchFamily="18" charset="0"/>
                            </a:rPr>
                            <a:t>商品销售包装体积（</a:t>
                          </a:r>
                          <a:r>
                            <a:rPr lang="en-US" sz="1600" i="1" kern="100">
                              <a:effectLst/>
                              <a:latin typeface="等线" panose="02010600030101010101" pitchFamily="2" charset="-122"/>
                              <a:ea typeface="宋体" panose="02010600030101010101" pitchFamily="2" charset="-122"/>
                              <a:cs typeface="Times New Roman" panose="02020603050405020304" pitchFamily="18" charset="0"/>
                            </a:rPr>
                            <a:t>V</a:t>
                          </a:r>
                          <a:r>
                            <a:rPr lang="en-US" sz="1600" i="1" kern="100" baseline="-25000">
                              <a:effectLst/>
                              <a:latin typeface="等线" panose="02010600030101010101" pitchFamily="2" charset="-122"/>
                              <a:ea typeface="宋体" panose="02010600030101010101" pitchFamily="2" charset="-122"/>
                              <a:cs typeface="Times New Roman" panose="02020603050405020304" pitchFamily="18" charset="0"/>
                            </a:rPr>
                            <a:t>n</a:t>
                          </a:r>
                          <a:r>
                            <a:rPr lang="zh-CN" sz="1600" kern="100">
                              <a:effectLst/>
                              <a:latin typeface="等线" panose="02010600030101010101" pitchFamily="2" charset="-122"/>
                              <a:ea typeface="宋体" panose="02010600030101010101" pitchFamily="2" charset="-122"/>
                              <a:cs typeface="Times New Roman" panose="02020603050405020304" pitchFamily="18" charset="0"/>
                            </a:rPr>
                            <a:t>）</a:t>
                          </a:r>
                          <a:r>
                            <a:rPr lang="en-US" sz="1600" kern="100">
                              <a:effectLst/>
                              <a:latin typeface="等线" panose="02010600030101010101" pitchFamily="2" charset="-122"/>
                              <a:ea typeface="宋体" panose="02010600030101010101" pitchFamily="2" charset="-122"/>
                              <a:cs typeface="Times New Roman" panose="02020603050405020304" pitchFamily="18" charset="0"/>
                            </a:rPr>
                            <a:t>/mm</a:t>
                          </a:r>
                          <a:r>
                            <a:rPr lang="en-US" sz="1600" kern="100" baseline="30000">
                              <a:effectLst/>
                              <a:latin typeface="等线" panose="02010600030101010101" pitchFamily="2" charset="-122"/>
                              <a:ea typeface="宋体" panose="02010600030101010101" pitchFamily="2" charset="-122"/>
                              <a:cs typeface="Times New Roman" panose="02020603050405020304" pitchFamily="18" charset="0"/>
                            </a:rPr>
                            <a:t>3</a:t>
                          </a:r>
                          <a:endParaRPr lang="zh-CN" sz="160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360680">
                    <a:tc>
                      <a:txBody>
                        <a:bodyPr/>
                        <a:lstStyle/>
                        <a:p>
                          <a:pPr algn="l"/>
                          <a:r>
                            <a:rPr lang="en-US" sz="1600" kern="100">
                              <a:effectLst/>
                              <a:latin typeface="宋体" panose="02010600030101010101" pitchFamily="2" charset="-122"/>
                              <a:ea typeface="等线" panose="02010600030101010101" pitchFamily="2" charset="-122"/>
                              <a:cs typeface="Times New Roman" panose="02020603050405020304" pitchFamily="18" charset="0"/>
                            </a:rPr>
                            <a:t> 333</a:t>
                          </a:r>
                          <a:endParaRPr lang="zh-CN" sz="160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r>
                            <a:rPr lang="en-US" altLang="zh-CN" sz="1600" kern="100" dirty="0">
                              <a:effectLst/>
                              <a:latin typeface="等线" panose="02010600030101010101" pitchFamily="2" charset="-122"/>
                              <a:ea typeface="等线" panose="02010600030101010101" pitchFamily="2" charset="-122"/>
                              <a:cs typeface="Times New Roman" panose="02020603050405020304" pitchFamily="18" charset="0"/>
                            </a:rPr>
                            <a:t>100</a:t>
                          </a: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r>
                            <a:rPr lang="en-US" altLang="zh-CN" sz="1600" kern="100" dirty="0">
                              <a:effectLst/>
                              <a:latin typeface="等线" panose="02010600030101010101" pitchFamily="2" charset="-122"/>
                              <a:ea typeface="等线" panose="02010600030101010101" pitchFamily="2" charset="-122"/>
                              <a:cs typeface="Times New Roman" panose="02020603050405020304" pitchFamily="18" charset="0"/>
                            </a:rPr>
                            <a:t>60</a:t>
                          </a: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r>
                            <a:rPr lang="en-US" sz="1600" kern="100" dirty="0">
                              <a:effectLst/>
                              <a:latin typeface="宋体" panose="02010600030101010101" pitchFamily="2" charset="-122"/>
                              <a:ea typeface="等线" panose="02010600030101010101" pitchFamily="2" charset="-122"/>
                              <a:cs typeface="Times New Roman" panose="02020603050405020304" pitchFamily="18" charset="0"/>
                            </a:rPr>
                            <a:t>333*100*60=1998000</a:t>
                          </a:r>
                          <a:endParaRPr lang="zh-CN" sz="16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361315">
                    <a:tc gridSpan="4">
                      <a:txBody>
                        <a:bodyPr/>
                        <a:lstStyle/>
                        <a:p>
                          <a:pPr algn="l"/>
                          <a:r>
                            <a:rPr lang="zh-CN" sz="1600" b="0" kern="100" dirty="0">
                              <a:effectLst/>
                              <a:latin typeface="黑体" panose="02010609060101010101" charset="-122"/>
                              <a:ea typeface="黑体" panose="02010609060101010101" charset="-122"/>
                              <a:cs typeface="Times New Roman" panose="02020603050405020304" pitchFamily="18" charset="0"/>
                            </a:rPr>
                            <a:t>二、</a:t>
                          </a:r>
                          <a:r>
                            <a:rPr lang="zh-CN" altLang="en-US" sz="1600" b="0" kern="100" dirty="0">
                              <a:effectLst/>
                              <a:latin typeface="黑体" panose="02010609060101010101" charset="-122"/>
                              <a:ea typeface="黑体" panose="02010609060101010101" charset="-122"/>
                              <a:cs typeface="Times New Roman" panose="02020603050405020304" pitchFamily="18" charset="0"/>
                            </a:rPr>
                            <a:t>内装物</a:t>
                          </a:r>
                          <a:r>
                            <a:rPr lang="zh-CN" sz="1600" b="0" kern="100" dirty="0">
                              <a:effectLst/>
                              <a:latin typeface="黑体" panose="02010609060101010101" charset="-122"/>
                              <a:ea typeface="黑体" panose="02010609060101010101" charset="-122"/>
                              <a:cs typeface="Times New Roman" panose="02020603050405020304" pitchFamily="18" charset="0"/>
                            </a:rPr>
                            <a:t>体积</a:t>
                          </a:r>
                          <a:r>
                            <a:rPr lang="en-US" sz="1600" b="0" i="1" kern="100" dirty="0">
                              <a:effectLst/>
                              <a:latin typeface="黑体" panose="02010609060101010101" charset="-122"/>
                              <a:ea typeface="黑体" panose="02010609060101010101" charset="-122"/>
                              <a:cs typeface="Times New Roman" panose="02020603050405020304" pitchFamily="18" charset="0"/>
                            </a:rPr>
                            <a:t>V</a:t>
                          </a:r>
                          <a:r>
                            <a:rPr lang="en-US" sz="1600" b="0" i="1" kern="100" baseline="-25000" dirty="0">
                              <a:effectLst/>
                              <a:latin typeface="黑体" panose="02010609060101010101" charset="-122"/>
                              <a:ea typeface="黑体" panose="02010609060101010101" charset="-122"/>
                              <a:cs typeface="Times New Roman" panose="02020603050405020304" pitchFamily="18" charset="0"/>
                            </a:rPr>
                            <a:t>0</a:t>
                          </a:r>
                          <a:endParaRPr lang="zh-CN" sz="1600" b="0" kern="100" dirty="0">
                            <a:effectLst/>
                            <a:latin typeface="黑体" panose="02010609060101010101" charset="-122"/>
                            <a:ea typeface="黑体" panose="02010609060101010101" charset="-122"/>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CN"/>
                        </a:p>
                      </a:txBody>
                      <a:tcPr/>
                    </a:tc>
                    <a:tc hMerge="1">
                      <a:txBody>
                        <a:bodyPr/>
                        <a:lstStyle/>
                        <a:p>
                          <a:endParaRPr lang="zh-CN"/>
                        </a:p>
                      </a:txBody>
                      <a:tcPr/>
                    </a:tc>
                    <a:tc hMerge="1">
                      <a:txBody>
                        <a:bodyPr/>
                        <a:lstStyle/>
                        <a:p>
                          <a:endParaRPr lang="zh-CN"/>
                        </a:p>
                      </a:txBody>
                      <a:tcPr/>
                    </a:tc>
                    <a:extLst>
                      <a:ext uri="{0D108BD9-81ED-4DB2-BD59-A6C34878D82A}">
                        <a16:rowId xmlns:a16="http://schemas.microsoft.com/office/drawing/2014/main" val="10003"/>
                      </a:ext>
                    </a:extLst>
                  </a:tr>
                  <a:tr h="361315">
                    <a:tc gridSpan="3">
                      <a:txBody>
                        <a:bodyPr/>
                        <a:lstStyle/>
                        <a:p>
                          <a:pPr algn="l"/>
                          <a:r>
                            <a:rPr lang="zh-CN" altLang="en-US" sz="1600" kern="100" dirty="0">
                              <a:effectLst/>
                              <a:latin typeface="等线" panose="02010600030101010101" pitchFamily="2" charset="-122"/>
                              <a:ea typeface="宋体" panose="02010600030101010101" pitchFamily="2" charset="-122"/>
                              <a:cs typeface="Times New Roman" panose="02020603050405020304" pitchFamily="18" charset="0"/>
                            </a:rPr>
                            <a:t>内装物净含量</a:t>
                          </a:r>
                          <a:r>
                            <a:rPr lang="en-US" sz="1600" kern="100" dirty="0">
                              <a:effectLst/>
                              <a:latin typeface="等线" panose="02010600030101010101" pitchFamily="2" charset="-122"/>
                              <a:ea typeface="宋体" panose="02010600030101010101" pitchFamily="2" charset="-122"/>
                              <a:cs typeface="Times New Roman" panose="02020603050405020304" pitchFamily="18" charset="0"/>
                            </a:rPr>
                            <a:t>/g</a:t>
                          </a:r>
                          <a:endParaRPr lang="zh-CN" sz="16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CN"/>
                        </a:p>
                      </a:txBody>
                      <a:tcPr/>
                    </a:tc>
                    <a:tc hMerge="1">
                      <a:txBody>
                        <a:bodyPr/>
                        <a:lstStyle/>
                        <a:p>
                          <a:endParaRPr lang="zh-CN"/>
                        </a:p>
                      </a:txBody>
                      <a:tcPr/>
                    </a:tc>
                    <a:tc>
                      <a:txBody>
                        <a:bodyPr/>
                        <a:lstStyle/>
                        <a:p>
                          <a:pPr algn="l"/>
                          <a:r>
                            <a:rPr lang="zh-CN" altLang="en-US" sz="1600" kern="100" dirty="0">
                              <a:effectLst/>
                              <a:latin typeface="等线" panose="02010600030101010101" pitchFamily="2" charset="-122"/>
                              <a:ea typeface="宋体" panose="02010600030101010101" pitchFamily="2" charset="-122"/>
                              <a:cs typeface="Times New Roman" panose="02020603050405020304" pitchFamily="18" charset="0"/>
                            </a:rPr>
                            <a:t>内装物</a:t>
                          </a:r>
                          <a:r>
                            <a:rPr lang="zh-CN" sz="1600" kern="100" dirty="0">
                              <a:effectLst/>
                              <a:latin typeface="等线" panose="02010600030101010101" pitchFamily="2" charset="-122"/>
                              <a:ea typeface="宋体" panose="02010600030101010101" pitchFamily="2" charset="-122"/>
                              <a:cs typeface="Times New Roman" panose="02020603050405020304" pitchFamily="18" charset="0"/>
                            </a:rPr>
                            <a:t>体积</a:t>
                          </a:r>
                          <a:r>
                            <a:rPr lang="en-US" sz="1600" i="1" kern="100" dirty="0">
                              <a:effectLst/>
                              <a:latin typeface="等线" panose="02010600030101010101" pitchFamily="2" charset="-122"/>
                              <a:ea typeface="宋体" panose="02010600030101010101" pitchFamily="2" charset="-122"/>
                              <a:cs typeface="Times New Roman" panose="02020603050405020304" pitchFamily="18" charset="0"/>
                            </a:rPr>
                            <a:t>V</a:t>
                          </a:r>
                          <a:r>
                            <a:rPr lang="en-US" sz="1600" i="1" kern="100" baseline="-25000" dirty="0">
                              <a:effectLst/>
                              <a:latin typeface="等线" panose="02010600030101010101" pitchFamily="2" charset="-122"/>
                              <a:ea typeface="宋体" panose="02010600030101010101" pitchFamily="2" charset="-122"/>
                              <a:cs typeface="Times New Roman" panose="02020603050405020304" pitchFamily="18" charset="0"/>
                            </a:rPr>
                            <a:t>0</a:t>
                          </a:r>
                          <a:r>
                            <a:rPr lang="en-US" sz="1600" kern="100" dirty="0">
                              <a:effectLst/>
                              <a:latin typeface="等线" panose="02010600030101010101" pitchFamily="2" charset="-122"/>
                              <a:ea typeface="宋体" panose="02010600030101010101" pitchFamily="2" charset="-122"/>
                              <a:cs typeface="Times New Roman" panose="02020603050405020304" pitchFamily="18" charset="0"/>
                            </a:rPr>
                            <a:t>/mm</a:t>
                          </a:r>
                          <a:r>
                            <a:rPr lang="en-US" sz="1600" kern="100" baseline="30000" dirty="0">
                              <a:effectLst/>
                              <a:latin typeface="等线" panose="02010600030101010101" pitchFamily="2" charset="-122"/>
                              <a:ea typeface="宋体" panose="02010600030101010101" pitchFamily="2" charset="-122"/>
                              <a:cs typeface="Times New Roman" panose="02020603050405020304" pitchFamily="18" charset="0"/>
                            </a:rPr>
                            <a:t>3</a:t>
                          </a:r>
                          <a:endParaRPr lang="zh-CN" sz="16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347345">
                    <a:tc gridSpan="3">
                      <a:txBody>
                        <a:bodyPr/>
                        <a:lstStyle/>
                        <a:p>
                          <a:pPr algn="l"/>
                          <a:r>
                            <a:rPr lang="en-US" sz="1600" kern="100" dirty="0">
                              <a:solidFill>
                                <a:schemeClr val="tx1"/>
                              </a:solidFill>
                              <a:effectLst/>
                              <a:latin typeface="宋体" panose="02010600030101010101" pitchFamily="2" charset="-122"/>
                              <a:ea typeface="等线" panose="02010600030101010101" pitchFamily="2" charset="-122"/>
                              <a:cs typeface="Times New Roman" panose="02020603050405020304" pitchFamily="18" charset="0"/>
                            </a:rPr>
                            <a:t> 50</a:t>
                          </a:r>
                          <a:r>
                            <a:rPr lang="zh-CN" sz="1600" kern="100" dirty="0">
                              <a:solidFill>
                                <a:schemeClr val="tx1"/>
                              </a:solidFill>
                              <a:effectLst/>
                              <a:latin typeface="等线" panose="02010600030101010101" pitchFamily="2" charset="-122"/>
                              <a:ea typeface="宋体" panose="02010600030101010101" pitchFamily="2" charset="-122"/>
                              <a:cs typeface="Times New Roman" panose="02020603050405020304" pitchFamily="18" charset="0"/>
                            </a:rPr>
                            <a:t>×</a:t>
                          </a:r>
                          <a:r>
                            <a:rPr lang="en-US" sz="1600" kern="100" dirty="0">
                              <a:solidFill>
                                <a:schemeClr val="tx1"/>
                              </a:solidFill>
                              <a:effectLst/>
                              <a:latin typeface="等线" panose="02010600030101010101" pitchFamily="2" charset="-122"/>
                              <a:ea typeface="宋体" panose="02010600030101010101" pitchFamily="2" charset="-122"/>
                              <a:cs typeface="Times New Roman" panose="02020603050405020304" pitchFamily="18" charset="0"/>
                            </a:rPr>
                            <a:t>1</a:t>
                          </a:r>
                          <a:r>
                            <a:rPr lang="zh-CN" altLang="en-US" sz="1600" kern="100" dirty="0">
                              <a:solidFill>
                                <a:schemeClr val="tx1"/>
                              </a:solidFill>
                              <a:effectLst/>
                              <a:latin typeface="等线" panose="02010600030101010101" pitchFamily="2" charset="-122"/>
                              <a:ea typeface="宋体" panose="02010600030101010101" pitchFamily="2" charset="-122"/>
                              <a:cs typeface="Times New Roman" panose="02020603050405020304" pitchFamily="18" charset="0"/>
                            </a:rPr>
                            <a:t>＋</a:t>
                          </a:r>
                          <a:r>
                            <a:rPr lang="en-US" altLang="zh-CN" sz="1600" kern="100" dirty="0">
                              <a:solidFill>
                                <a:schemeClr val="tx1"/>
                              </a:solidFill>
                              <a:effectLst/>
                              <a:latin typeface="等线" panose="02010600030101010101" pitchFamily="2" charset="-122"/>
                              <a:ea typeface="宋体" panose="02010600030101010101" pitchFamily="2" charset="-122"/>
                              <a:cs typeface="Times New Roman" panose="02020603050405020304" pitchFamily="18" charset="0"/>
                            </a:rPr>
                            <a:t>100g</a:t>
                          </a:r>
                          <a:r>
                            <a:rPr lang="zh-CN" altLang="zh-CN" sz="1600" kern="100" dirty="0">
                              <a:solidFill>
                                <a:schemeClr val="tx1"/>
                              </a:solidFill>
                              <a:effectLst/>
                              <a:latin typeface="等线" panose="02010600030101010101" pitchFamily="2" charset="-122"/>
                              <a:ea typeface="宋体" panose="02010600030101010101" pitchFamily="2" charset="-122"/>
                              <a:cs typeface="Times New Roman" panose="02020603050405020304" pitchFamily="18" charset="0"/>
                            </a:rPr>
                            <a:t>×</a:t>
                          </a:r>
                          <a:r>
                            <a:rPr lang="en-US" altLang="zh-CN" sz="1600" kern="100" dirty="0">
                              <a:solidFill>
                                <a:schemeClr val="tx1"/>
                              </a:solidFill>
                              <a:effectLst/>
                              <a:latin typeface="等线" panose="02010600030101010101" pitchFamily="2" charset="-122"/>
                              <a:ea typeface="宋体" panose="02010600030101010101" pitchFamily="2" charset="-122"/>
                              <a:cs typeface="Times New Roman" panose="02020603050405020304" pitchFamily="18" charset="0"/>
                            </a:rPr>
                            <a:t>1</a:t>
                          </a:r>
                          <a:r>
                            <a:rPr lang="en-US" sz="1600" kern="100" dirty="0">
                              <a:solidFill>
                                <a:schemeClr val="tx1"/>
                              </a:solidFill>
                              <a:effectLst/>
                              <a:latin typeface="等线" panose="02010600030101010101" pitchFamily="2" charset="-122"/>
                              <a:ea typeface="宋体" panose="02010600030101010101" pitchFamily="2" charset="-122"/>
                              <a:cs typeface="Times New Roman" panose="02020603050405020304" pitchFamily="18" charset="0"/>
                            </a:rPr>
                            <a:t>=150g</a:t>
                          </a:r>
                          <a:endParaRPr lang="zh-CN" sz="1600" kern="100" dirty="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CN"/>
                        </a:p>
                      </a:txBody>
                      <a:tcPr/>
                    </a:tc>
                    <a:tc hMerge="1">
                      <a:txBody>
                        <a:bodyPr/>
                        <a:lstStyle/>
                        <a:p>
                          <a:endParaRPr lang="zh-CN"/>
                        </a:p>
                      </a:txBody>
                      <a:tcPr/>
                    </a:tc>
                    <a:tc>
                      <a:txBody>
                        <a:bodyPr/>
                        <a:lstStyle/>
                        <a:p>
                          <a:pPr algn="l"/>
                          <a:r>
                            <a:rPr lang="en-US" sz="1600" kern="100" dirty="0">
                              <a:effectLst/>
                              <a:latin typeface="宋体" panose="02010600030101010101" pitchFamily="2" charset="-122"/>
                              <a:ea typeface="等线" panose="02010600030101010101" pitchFamily="2" charset="-122"/>
                              <a:cs typeface="Times New Roman" panose="02020603050405020304" pitchFamily="18" charset="0"/>
                            </a:rPr>
                            <a:t>150*1000=150000</a:t>
                          </a:r>
                          <a:endParaRPr lang="zh-CN" sz="16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347345">
                    <a:tc gridSpan="3">
                      <a:txBody>
                        <a:bodyPr/>
                        <a:lstStyle/>
                        <a:p>
                          <a:pPr algn="l"/>
                          <a:r>
                            <a:rPr lang="zh-CN" sz="1600" b="0" kern="100" dirty="0">
                              <a:effectLst/>
                              <a:latin typeface="黑体" panose="02010609060101010101" charset="-122"/>
                              <a:ea typeface="黑体" panose="02010609060101010101" charset="-122"/>
                              <a:cs typeface="Times New Roman" panose="02020603050405020304" pitchFamily="18" charset="0"/>
                            </a:rPr>
                            <a:t>三、商品必要空间系数</a:t>
                          </a:r>
                          <a:r>
                            <a:rPr lang="en-US" sz="1600" b="0" kern="100" dirty="0">
                              <a:effectLst/>
                              <a:latin typeface="黑体" panose="02010609060101010101" charset="-122"/>
                              <a:ea typeface="黑体" panose="02010609060101010101" charset="-122"/>
                              <a:cs typeface="Times New Roman" panose="02020603050405020304" pitchFamily="18" charset="0"/>
                            </a:rPr>
                            <a:t>k</a:t>
                          </a:r>
                          <a:endParaRPr lang="zh-CN" sz="1600" b="0" kern="100" dirty="0">
                            <a:effectLst/>
                            <a:latin typeface="黑体" panose="02010609060101010101" charset="-122"/>
                            <a:ea typeface="黑体" panose="02010609060101010101" charset="-122"/>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CN"/>
                        </a:p>
                      </a:txBody>
                      <a:tcPr/>
                    </a:tc>
                    <a:tc hMerge="1">
                      <a:txBody>
                        <a:bodyPr/>
                        <a:lstStyle/>
                        <a:p>
                          <a:endParaRPr lang="zh-CN"/>
                        </a:p>
                      </a:txBody>
                      <a:tcPr/>
                    </a:tc>
                    <a:tc>
                      <a:txBody>
                        <a:bodyPr/>
                        <a:lstStyle/>
                        <a:p>
                          <a:pPr algn="l"/>
                          <a:r>
                            <a:rPr lang="zh-CN" sz="1600" kern="100" dirty="0">
                              <a:effectLst/>
                              <a:latin typeface="等线" panose="02010600030101010101" pitchFamily="2" charset="-122"/>
                              <a:ea typeface="宋体" panose="02010600030101010101" pitchFamily="2" charset="-122"/>
                              <a:cs typeface="Times New Roman" panose="02020603050405020304" pitchFamily="18" charset="0"/>
                            </a:rPr>
                            <a:t>查表</a:t>
                          </a:r>
                          <a:r>
                            <a:rPr lang="en-US" sz="1600" kern="100" dirty="0">
                              <a:effectLst/>
                              <a:latin typeface="等线" panose="02010600030101010101" pitchFamily="2" charset="-122"/>
                              <a:ea typeface="宋体" panose="02010600030101010101" pitchFamily="2" charset="-122"/>
                              <a:cs typeface="Times New Roman" panose="02020603050405020304" pitchFamily="18" charset="0"/>
                            </a:rPr>
                            <a:t>A.1</a:t>
                          </a:r>
                          <a:r>
                            <a:rPr lang="zh-CN" sz="1600" kern="100" dirty="0">
                              <a:effectLst/>
                              <a:latin typeface="等线" panose="02010600030101010101" pitchFamily="2" charset="-122"/>
                              <a:ea typeface="宋体" panose="02010600030101010101" pitchFamily="2" charset="-122"/>
                              <a:cs typeface="Times New Roman" panose="02020603050405020304" pitchFamily="18" charset="0"/>
                            </a:rPr>
                            <a:t>，茶叶的</a:t>
                          </a:r>
                          <a:r>
                            <a:rPr lang="en-US" sz="1600" kern="100" dirty="0">
                              <a:effectLst/>
                              <a:latin typeface="等线" panose="02010600030101010101" pitchFamily="2" charset="-122"/>
                              <a:ea typeface="宋体" panose="02010600030101010101" pitchFamily="2" charset="-122"/>
                              <a:cs typeface="Times New Roman" panose="02020603050405020304" pitchFamily="18" charset="0"/>
                            </a:rPr>
                            <a:t>k=13</a:t>
                          </a:r>
                          <a:endParaRPr lang="zh-CN" sz="16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1810385">
                    <a:tc gridSpan="4">
                      <a:txBody>
                        <a:bodyPr/>
                        <a:lstStyle/>
                        <a:p>
                          <a:pPr algn="l"/>
                          <a:r>
                            <a:rPr lang="zh-CN" sz="1600" b="0" kern="100" dirty="0">
                              <a:effectLst/>
                              <a:latin typeface="黑体" panose="02010609060101010101" charset="-122"/>
                              <a:ea typeface="黑体" panose="02010609060101010101" charset="-122"/>
                              <a:cs typeface="Times New Roman" panose="02020603050405020304" pitchFamily="18" charset="0"/>
                            </a:rPr>
                            <a:t>四、计算</a:t>
                          </a:r>
                        </a:p>
                        <a:p>
                          <a:pPr algn="l"/>
                          <a:r>
                            <a:rPr lang="en-US" sz="1600" kern="100" dirty="0">
                              <a:effectLst/>
                              <a:latin typeface="宋体" panose="02010600030101010101" pitchFamily="2" charset="-122"/>
                              <a:ea typeface="等线" panose="02010600030101010101" pitchFamily="2" charset="-122"/>
                              <a:cs typeface="Times New Roman" panose="02020603050405020304" pitchFamily="18" charset="0"/>
                            </a:rPr>
                            <a:t> </a:t>
                          </a:r>
                          <a:endParaRPr lang="zh-CN" sz="1600" kern="100" dirty="0">
                            <a:effectLst/>
                            <a:latin typeface="等线" panose="02010600030101010101" pitchFamily="2" charset="-122"/>
                            <a:ea typeface="等线" panose="02010600030101010101" pitchFamily="2" charset="-122"/>
                            <a:cs typeface="Times New Roman" panose="02020603050405020304" pitchFamily="18" charset="0"/>
                          </a:endParaRPr>
                        </a:p>
                        <a:p>
                          <a:pPr algn="l"/>
                          <a14:m>
                            <m:oMathPara xmlns:m="http://schemas.openxmlformats.org/officeDocument/2006/math">
                              <m:oMathParaPr>
                                <m:jc m:val="centerGroup"/>
                              </m:oMathParaPr>
                              <m:oMath xmlns:m="http://schemas.openxmlformats.org/officeDocument/2006/math">
                                <m:r>
                                  <a:rPr lang="en-US" sz="1600" i="1" kern="100">
                                    <a:effectLst/>
                                    <a:latin typeface="Cambria Math" panose="02040503050406030204" pitchFamily="18" charset="0"/>
                                    <a:ea typeface="仿宋" panose="02010609060101010101" pitchFamily="49" charset="-122"/>
                                    <a:cs typeface="仿宋" panose="02010609060101010101" pitchFamily="49" charset="-122"/>
                                  </a:rPr>
                                  <m:t>𝑋</m:t>
                                </m:r>
                                <m:r>
                                  <a:rPr lang="en-US" sz="1600" i="1" kern="100">
                                    <a:effectLst/>
                                    <a:latin typeface="Cambria Math" panose="02040503050406030204" pitchFamily="18" charset="0"/>
                                    <a:ea typeface="仿宋" panose="02010609060101010101" pitchFamily="49" charset="-122"/>
                                    <a:cs typeface="仿宋" panose="02010609060101010101" pitchFamily="49" charset="-122"/>
                                  </a:rPr>
                                  <m:t>=</m:t>
                                </m:r>
                                <m:f>
                                  <m:fPr>
                                    <m:ctrlPr>
                                      <a:rPr lang="zh-CN" sz="1600" i="1" kern="100">
                                        <a:effectLst/>
                                        <a:latin typeface="Cambria Math" panose="02040503050406030204" pitchFamily="18" charset="0"/>
                                        <a:ea typeface="Cambria Math" panose="02040503050406030204" pitchFamily="18" charset="0"/>
                                        <a:cs typeface="仿宋" panose="02010609060101010101" pitchFamily="49" charset="-122"/>
                                      </a:rPr>
                                    </m:ctrlPr>
                                  </m:fPr>
                                  <m:num>
                                    <m:r>
                                      <a:rPr lang="en-US" sz="1600" i="1" kern="100">
                                        <a:effectLst/>
                                        <a:latin typeface="Cambria Math" panose="02040503050406030204" pitchFamily="18" charset="0"/>
                                        <a:ea typeface="仿宋" panose="02010609060101010101" pitchFamily="49" charset="-122"/>
                                        <a:cs typeface="仿宋" panose="02010609060101010101" pitchFamily="49" charset="-122"/>
                                      </a:rPr>
                                      <m:t>1998000−13×1</m:t>
                                    </m:r>
                                    <m:r>
                                      <a:rPr lang="en-US" sz="1600" b="0" i="1" kern="100" smtClean="0">
                                        <a:effectLst/>
                                        <a:latin typeface="Cambria Math" panose="02040503050406030204" pitchFamily="18" charset="0"/>
                                        <a:ea typeface="仿宋" panose="02010609060101010101" pitchFamily="49" charset="-122"/>
                                        <a:cs typeface="仿宋" panose="02010609060101010101" pitchFamily="49" charset="-122"/>
                                      </a:rPr>
                                      <m:t>5</m:t>
                                    </m:r>
                                    <m:r>
                                      <a:rPr lang="en-US" sz="1600" i="1" kern="100">
                                        <a:effectLst/>
                                        <a:latin typeface="Cambria Math" panose="02040503050406030204" pitchFamily="18" charset="0"/>
                                        <a:ea typeface="仿宋" panose="02010609060101010101" pitchFamily="49" charset="-122"/>
                                        <a:cs typeface="仿宋" panose="02010609060101010101" pitchFamily="49" charset="-122"/>
                                      </a:rPr>
                                      <m:t>0000</m:t>
                                    </m:r>
                                  </m:num>
                                  <m:den>
                                    <m:r>
                                      <a:rPr lang="en-US" sz="1600" i="1" kern="100">
                                        <a:effectLst/>
                                        <a:latin typeface="Cambria Math" panose="02040503050406030204" pitchFamily="18" charset="0"/>
                                        <a:ea typeface="仿宋" panose="02010609060101010101" pitchFamily="49" charset="-122"/>
                                        <a:cs typeface="仿宋" panose="02010609060101010101" pitchFamily="49" charset="-122"/>
                                      </a:rPr>
                                      <m:t>1998000</m:t>
                                    </m:r>
                                  </m:den>
                                </m:f>
                                <m:r>
                                  <a:rPr lang="en-US" sz="1600" i="1" kern="100">
                                    <a:effectLst/>
                                    <a:latin typeface="Cambria Math" panose="02040503050406030204" pitchFamily="18" charset="0"/>
                                    <a:ea typeface="仿宋" panose="02010609060101010101" pitchFamily="49" charset="-122"/>
                                    <a:cs typeface="仿宋" panose="02010609060101010101" pitchFamily="49" charset="-122"/>
                                  </a:rPr>
                                  <m:t>×100%=2</m:t>
                                </m:r>
                                <m:r>
                                  <a:rPr lang="en-US" sz="1600" b="0" i="1" kern="100" smtClean="0">
                                    <a:effectLst/>
                                    <a:latin typeface="Cambria Math" panose="02040503050406030204" pitchFamily="18" charset="0"/>
                                    <a:ea typeface="仿宋" panose="02010609060101010101" pitchFamily="49" charset="-122"/>
                                    <a:cs typeface="仿宋" panose="02010609060101010101" pitchFamily="49" charset="-122"/>
                                  </a:rPr>
                                  <m:t>4</m:t>
                                </m:r>
                                <m:r>
                                  <a:rPr lang="en-US" sz="1600" i="1" kern="100">
                                    <a:effectLst/>
                                    <a:latin typeface="Cambria Math" panose="02040503050406030204" pitchFamily="18" charset="0"/>
                                    <a:ea typeface="仿宋" panose="02010609060101010101" pitchFamily="49" charset="-122"/>
                                    <a:cs typeface="仿宋" panose="02010609060101010101" pitchFamily="49" charset="-122"/>
                                  </a:rPr>
                                  <m:t>.</m:t>
                                </m:r>
                                <m:r>
                                  <a:rPr lang="en-US" sz="1600" b="0" i="1" kern="100" smtClean="0">
                                    <a:effectLst/>
                                    <a:latin typeface="Cambria Math" panose="02040503050406030204" pitchFamily="18" charset="0"/>
                                    <a:ea typeface="仿宋" panose="02010609060101010101" pitchFamily="49" charset="-122"/>
                                    <a:cs typeface="仿宋" panose="02010609060101010101" pitchFamily="49" charset="-122"/>
                                  </a:rPr>
                                  <m:t>0</m:t>
                                </m:r>
                                <m:r>
                                  <a:rPr lang="en-US" sz="1600" i="1" kern="100">
                                    <a:effectLst/>
                                    <a:latin typeface="Cambria Math" panose="02040503050406030204" pitchFamily="18" charset="0"/>
                                    <a:ea typeface="仿宋" panose="02010609060101010101" pitchFamily="49" charset="-122"/>
                                    <a:cs typeface="仿宋" panose="02010609060101010101" pitchFamily="49" charset="-122"/>
                                  </a:rPr>
                                  <m:t>%</m:t>
                                </m:r>
                              </m:oMath>
                            </m:oMathPara>
                          </a14:m>
                          <a:endParaRPr lang="en-US" sz="1600" i="1" kern="100">
                            <a:effectLst/>
                            <a:latin typeface="Cambria Math" panose="02040503050406030204" pitchFamily="18" charset="0"/>
                            <a:ea typeface="仿宋" panose="02010609060101010101" pitchFamily="49" charset="-122"/>
                            <a:cs typeface="仿宋" panose="02010609060101010101" pitchFamily="49" charset="-122"/>
                          </a:endParaRPr>
                        </a:p>
                        <a:p>
                          <a:pPr algn="l"/>
                          <a:r>
                            <a:rPr lang="zh-CN" sz="1600" kern="100" dirty="0">
                              <a:effectLst/>
                              <a:latin typeface="黑体" panose="02010609060101010101" charset="-122"/>
                              <a:ea typeface="黑体" panose="02010609060101010101" charset="-122"/>
                              <a:cs typeface="Times New Roman" panose="02020603050405020304" pitchFamily="18" charset="0"/>
                              <a:sym typeface="+mn-ea"/>
                            </a:rPr>
                            <a:t>简单计算（以厘米计）</a:t>
                          </a:r>
                          <a:endParaRPr lang="zh-CN" sz="1600" kern="100" dirty="0">
                            <a:solidFill>
                              <a:schemeClr val="tx1"/>
                            </a:solidFill>
                            <a:effectLst/>
                            <a:latin typeface="等线" panose="02010600030101010101" pitchFamily="2" charset="-122"/>
                            <a:ea typeface="等线" panose="02010600030101010101" pitchFamily="2" charset="-122"/>
                            <a:cs typeface="Times New Roman" panose="02020603050405020304" pitchFamily="18" charset="0"/>
                            <a:sym typeface="+mn-ea"/>
                          </a:endParaRPr>
                        </a:p>
                        <a:p>
                          <a:pPr algn="l"/>
                          <a:r>
                            <a:rPr lang="en-US" sz="1600" kern="100" dirty="0">
                              <a:solidFill>
                                <a:schemeClr val="accent1"/>
                              </a:solidFill>
                              <a:effectLst/>
                              <a:latin typeface="宋体" panose="02010600030101010101" pitchFamily="2" charset="-122"/>
                              <a:ea typeface="等线" panose="02010600030101010101" pitchFamily="2" charset="-122"/>
                              <a:cs typeface="Times New Roman" panose="02020603050405020304" pitchFamily="18" charset="0"/>
                              <a:sym typeface="+mn-ea"/>
                            </a:rPr>
                            <a:t> </a:t>
                          </a:r>
                          <a14:m>
                            <m:oMath xmlns:m="http://schemas.openxmlformats.org/officeDocument/2006/math">
                              <m:r>
                                <a:rPr lang="en-US" sz="1600" i="1" kern="100" smtClean="0">
                                  <a:solidFill>
                                    <a:schemeClr val="tx1"/>
                                  </a:solidFill>
                                  <a:effectLst/>
                                  <a:latin typeface="Cambria Math" panose="02040503050406030204" pitchFamily="18" charset="0"/>
                                  <a:ea typeface="仿宋" panose="02010609060101010101" pitchFamily="49" charset="-122"/>
                                  <a:cs typeface="仿宋" panose="02010609060101010101" pitchFamily="49" charset="-122"/>
                                  <a:sym typeface="+mn-ea"/>
                                </a:rPr>
                                <m:t>𝑋</m:t>
                              </m:r>
                              <m:r>
                                <a:rPr lang="en-US" sz="1600" i="1" kern="100" smtClean="0">
                                  <a:solidFill>
                                    <a:schemeClr val="tx1"/>
                                  </a:solidFill>
                                  <a:effectLst/>
                                  <a:latin typeface="Cambria Math" panose="02040503050406030204" pitchFamily="18" charset="0"/>
                                  <a:ea typeface="仿宋" panose="02010609060101010101" pitchFamily="49" charset="-122"/>
                                  <a:cs typeface="仿宋" panose="02010609060101010101" pitchFamily="49" charset="-122"/>
                                  <a:sym typeface="+mn-ea"/>
                                </a:rPr>
                                <m:t>=</m:t>
                              </m:r>
                              <m:f>
                                <m:fPr>
                                  <m:ctrlPr>
                                    <a:rPr lang="zh-CN" sz="1600" i="1" kern="100" smtClean="0">
                                      <a:solidFill>
                                        <a:schemeClr val="tx1"/>
                                      </a:solidFill>
                                      <a:effectLst/>
                                      <a:latin typeface="Cambria Math" panose="02040503050406030204" pitchFamily="18" charset="0"/>
                                      <a:ea typeface="Cambria Math" panose="02040503050406030204" pitchFamily="18" charset="0"/>
                                      <a:cs typeface="仿宋" panose="02010609060101010101" pitchFamily="49" charset="-122"/>
                                      <a:sym typeface="+mn-ea"/>
                                    </a:rPr>
                                  </m:ctrlPr>
                                </m:fPr>
                                <m:num>
                                  <m:r>
                                    <a:rPr lang="en-US" sz="1600" i="1" kern="100">
                                      <a:solidFill>
                                        <a:schemeClr val="tx1"/>
                                      </a:solidFill>
                                      <a:effectLst/>
                                      <a:latin typeface="Cambria Math" panose="02040503050406030204" pitchFamily="18" charset="0"/>
                                      <a:ea typeface="仿宋" panose="02010609060101010101" pitchFamily="49" charset="-122"/>
                                      <a:cs typeface="仿宋" panose="02010609060101010101" pitchFamily="49" charset="-122"/>
                                      <a:sym typeface="+mn-ea"/>
                                    </a:rPr>
                                    <m:t>1998−13×150</m:t>
                                  </m:r>
                                </m:num>
                                <m:den>
                                  <m:r>
                                    <a:rPr lang="en-US" sz="1600" i="1" kern="100">
                                      <a:solidFill>
                                        <a:schemeClr val="tx1"/>
                                      </a:solidFill>
                                      <a:effectLst/>
                                      <a:latin typeface="Cambria Math" panose="02040503050406030204" pitchFamily="18" charset="0"/>
                                      <a:ea typeface="仿宋" panose="02010609060101010101" pitchFamily="49" charset="-122"/>
                                      <a:cs typeface="仿宋" panose="02010609060101010101" pitchFamily="49" charset="-122"/>
                                      <a:sym typeface="+mn-ea"/>
                                    </a:rPr>
                                    <m:t>1998</m:t>
                                  </m:r>
                                </m:den>
                              </m:f>
                              <m:r>
                                <a:rPr lang="en-US" sz="1600" i="1" kern="100">
                                  <a:solidFill>
                                    <a:schemeClr val="tx1"/>
                                  </a:solidFill>
                                  <a:effectLst/>
                                  <a:latin typeface="Cambria Math" panose="02040503050406030204" pitchFamily="18" charset="0"/>
                                  <a:ea typeface="仿宋" panose="02010609060101010101" pitchFamily="49" charset="-122"/>
                                  <a:cs typeface="仿宋" panose="02010609060101010101" pitchFamily="49" charset="-122"/>
                                  <a:sym typeface="+mn-ea"/>
                                </a:rPr>
                                <m:t>×100%=24.0%</m:t>
                              </m:r>
                            </m:oMath>
                          </a14:m>
                          <a:r>
                            <a:rPr lang="zh-CN" altLang="en-US" sz="1600" kern="100">
                              <a:effectLst/>
                              <a:latin typeface="Cambria Math" panose="02040503050406030204" pitchFamily="18" charset="0"/>
                              <a:ea typeface="仿宋" panose="02010609060101010101" pitchFamily="49" charset="-122"/>
                              <a:cs typeface="仿宋" panose="02010609060101010101" pitchFamily="49" charset="-122"/>
                              <a:sym typeface="+mn-ea"/>
                            </a:rPr>
                            <a:t>，值一样</a:t>
                          </a:r>
                          <a:endParaRPr lang="zh-CN" sz="16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CN"/>
                        </a:p>
                      </a:txBody>
                      <a:tcPr/>
                    </a:tc>
                    <a:tc hMerge="1">
                      <a:txBody>
                        <a:bodyPr/>
                        <a:lstStyle/>
                        <a:p>
                          <a:endParaRPr lang="zh-CN"/>
                        </a:p>
                      </a:txBody>
                      <a:tcPr/>
                    </a:tc>
                    <a:tc hMerge="1">
                      <a:txBody>
                        <a:bodyPr/>
                        <a:lstStyle/>
                        <a:p>
                          <a:endParaRPr lang="zh-CN"/>
                        </a:p>
                      </a:txBody>
                      <a:tcPr/>
                    </a:tc>
                    <a:extLst>
                      <a:ext uri="{0D108BD9-81ED-4DB2-BD59-A6C34878D82A}">
                        <a16:rowId xmlns:a16="http://schemas.microsoft.com/office/drawing/2014/main" val="10007"/>
                      </a:ext>
                    </a:extLst>
                  </a:tr>
                  <a:tr h="487680">
                    <a:tc gridSpan="3">
                      <a:txBody>
                        <a:bodyPr/>
                        <a:lstStyle/>
                        <a:p>
                          <a:pPr algn="l"/>
                          <a:r>
                            <a:rPr lang="zh-CN" sz="1600" b="0" kern="100" dirty="0">
                              <a:effectLst/>
                              <a:latin typeface="黑体" panose="02010609060101010101" charset="-122"/>
                              <a:ea typeface="黑体" panose="02010609060101010101" charset="-122"/>
                              <a:cs typeface="Times New Roman" panose="02020603050405020304" pitchFamily="18" charset="0"/>
                            </a:rPr>
                            <a:t>五、判定</a:t>
                          </a: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CN"/>
                        </a:p>
                      </a:txBody>
                      <a:tcPr/>
                    </a:tc>
                    <a:tc hMerge="1">
                      <a:txBody>
                        <a:bodyPr/>
                        <a:lstStyle/>
                        <a:p>
                          <a:endParaRPr lang="zh-CN"/>
                        </a:p>
                      </a:txBody>
                      <a:tcPr/>
                    </a:tc>
                    <a:tc>
                      <a:txBody>
                        <a:bodyPr/>
                        <a:lstStyle/>
                        <a:p>
                          <a:pPr algn="l"/>
                          <a:r>
                            <a:rPr lang="zh-CN" sz="1600" kern="100" dirty="0">
                              <a:effectLst/>
                              <a:latin typeface="等线" panose="02010600030101010101" pitchFamily="2" charset="-122"/>
                              <a:ea typeface="宋体" panose="02010600030101010101" pitchFamily="2" charset="-122"/>
                              <a:cs typeface="Times New Roman" panose="02020603050405020304" pitchFamily="18" charset="0"/>
                            </a:rPr>
                            <a:t>最小包装净含量标注明确，以净含量大的单件计算，取</a:t>
                          </a:r>
                          <a:r>
                            <a:rPr lang="en-US" sz="1600" kern="100" dirty="0">
                              <a:effectLst/>
                              <a:latin typeface="等线" panose="02010600030101010101" pitchFamily="2" charset="-122"/>
                              <a:ea typeface="宋体" panose="02010600030101010101" pitchFamily="2" charset="-122"/>
                              <a:cs typeface="Times New Roman" panose="02020603050405020304" pitchFamily="18" charset="0"/>
                            </a:rPr>
                            <a:t>100g</a:t>
                          </a:r>
                          <a:r>
                            <a:rPr lang="zh-CN" sz="1600" kern="100" dirty="0">
                              <a:effectLst/>
                              <a:latin typeface="等线" panose="02010600030101010101" pitchFamily="2" charset="-122"/>
                              <a:ea typeface="宋体" panose="02010600030101010101" pitchFamily="2" charset="-122"/>
                              <a:cs typeface="Times New Roman" panose="02020603050405020304" pitchFamily="18" charset="0"/>
                            </a:rPr>
                            <a:t>。查表</a:t>
                          </a:r>
                          <a:r>
                            <a:rPr lang="en-US" sz="1600" kern="100" dirty="0">
                              <a:effectLst/>
                              <a:latin typeface="等线" panose="02010600030101010101" pitchFamily="2" charset="-122"/>
                              <a:ea typeface="宋体" panose="02010600030101010101" pitchFamily="2" charset="-122"/>
                              <a:cs typeface="Times New Roman" panose="02020603050405020304" pitchFamily="18" charset="0"/>
                            </a:rPr>
                            <a:t>1</a:t>
                          </a:r>
                          <a:r>
                            <a:rPr lang="zh-CN" sz="1600" kern="100" dirty="0">
                              <a:effectLst/>
                              <a:latin typeface="等线" panose="02010600030101010101" pitchFamily="2" charset="-122"/>
                              <a:ea typeface="宋体" panose="02010600030101010101" pitchFamily="2" charset="-122"/>
                              <a:cs typeface="Times New Roman" panose="02020603050405020304" pitchFamily="18" charset="0"/>
                            </a:rPr>
                            <a:t>，该包装空隙率应≤</a:t>
                          </a:r>
                          <a:r>
                            <a:rPr lang="en-US" sz="1600" kern="100" dirty="0">
                              <a:effectLst/>
                              <a:latin typeface="等线" panose="02010600030101010101" pitchFamily="2" charset="-122"/>
                              <a:ea typeface="宋体" panose="02010600030101010101" pitchFamily="2" charset="-122"/>
                              <a:cs typeface="Times New Roman" panose="02020603050405020304" pitchFamily="18" charset="0"/>
                            </a:rPr>
                            <a:t>30%</a:t>
                          </a:r>
                          <a:endParaRPr lang="zh-CN" sz="16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347345">
                    <a:tc gridSpan="4">
                      <a:txBody>
                        <a:bodyPr/>
                        <a:lstStyle/>
                        <a:p>
                          <a:pPr algn="l"/>
                          <a:r>
                            <a:rPr lang="zh-CN" sz="1600" kern="100" dirty="0">
                              <a:effectLst/>
                              <a:latin typeface="等线" panose="02010600030101010101" pitchFamily="2" charset="-122"/>
                              <a:ea typeface="宋体" panose="02010600030101010101" pitchFamily="2" charset="-122"/>
                              <a:cs typeface="Times New Roman" panose="02020603050405020304" pitchFamily="18" charset="0"/>
                            </a:rPr>
                            <a:t>该茶叶包装空隙率</a:t>
                          </a:r>
                          <a:r>
                            <a:rPr lang="en-US" sz="1600" kern="100" dirty="0">
                              <a:effectLst/>
                              <a:latin typeface="等线" panose="02010600030101010101" pitchFamily="2" charset="-122"/>
                              <a:ea typeface="宋体" panose="02010600030101010101" pitchFamily="2" charset="-122"/>
                              <a:cs typeface="Times New Roman" panose="02020603050405020304" pitchFamily="18" charset="0"/>
                            </a:rPr>
                            <a:t>24.0%</a:t>
                          </a:r>
                          <a:r>
                            <a:rPr lang="zh-CN" sz="1600" kern="100" dirty="0">
                              <a:effectLst/>
                              <a:latin typeface="等线" panose="02010600030101010101" pitchFamily="2" charset="-122"/>
                              <a:ea typeface="宋体" panose="02010600030101010101" pitchFamily="2" charset="-122"/>
                              <a:cs typeface="Times New Roman" panose="02020603050405020304" pitchFamily="18" charset="0"/>
                            </a:rPr>
                            <a:t>＜</a:t>
                          </a:r>
                          <a:r>
                            <a:rPr lang="en-US" sz="1600" kern="100" dirty="0">
                              <a:effectLst/>
                              <a:latin typeface="等线" panose="02010600030101010101" pitchFamily="2" charset="-122"/>
                              <a:ea typeface="宋体" panose="02010600030101010101" pitchFamily="2" charset="-122"/>
                              <a:cs typeface="Times New Roman" panose="02020603050405020304" pitchFamily="18" charset="0"/>
                            </a:rPr>
                            <a:t>30%</a:t>
                          </a:r>
                          <a:r>
                            <a:rPr lang="zh-CN" sz="1600" kern="100" dirty="0">
                              <a:effectLst/>
                              <a:latin typeface="等线" panose="02010600030101010101" pitchFamily="2" charset="-122"/>
                              <a:ea typeface="宋体" panose="02010600030101010101" pitchFamily="2" charset="-122"/>
                              <a:cs typeface="Times New Roman" panose="02020603050405020304" pitchFamily="18" charset="0"/>
                            </a:rPr>
                            <a:t>，包装空隙率合格。</a:t>
                          </a:r>
                          <a:endParaRPr lang="zh-CN" sz="16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CN"/>
                        </a:p>
                      </a:txBody>
                      <a:tcPr/>
                    </a:tc>
                    <a:tc hMerge="1">
                      <a:txBody>
                        <a:bodyPr/>
                        <a:lstStyle/>
                        <a:p>
                          <a:endParaRPr lang="zh-CN"/>
                        </a:p>
                      </a:txBody>
                      <a:tcPr/>
                    </a:tc>
                    <a:tc hMerge="1">
                      <a:txBody>
                        <a:bodyPr/>
                        <a:lstStyle/>
                        <a:p>
                          <a:endParaRPr lang="zh-CN"/>
                        </a:p>
                      </a:txBody>
                      <a:tcPr/>
                    </a:tc>
                    <a:extLst>
                      <a:ext uri="{0D108BD9-81ED-4DB2-BD59-A6C34878D82A}">
                        <a16:rowId xmlns:a16="http://schemas.microsoft.com/office/drawing/2014/main" val="10009"/>
                      </a:ext>
                    </a:extLst>
                  </a:tr>
                </a:tbl>
              </a:graphicData>
            </a:graphic>
          </p:graphicFrame>
        </mc:Choice>
        <mc:Fallback xmlns="">
          <p:graphicFrame>
            <p:nvGraphicFramePr>
              <p:cNvPr id="4" name="表格 3"/>
              <p:cNvGraphicFramePr>
                <a:graphicFrameLocks noGrp="1"/>
              </p:cNvGraphicFramePr>
              <p:nvPr>
                <p:custDataLst>
                  <p:tags r:id="rId6"/>
                </p:custDataLst>
                <p:extLst>
                  <p:ext uri="{D42A27DB-BD31-4B8C-83A1-F6EECF244321}">
                    <p14:modId xmlns:p14="http://schemas.microsoft.com/office/powerpoint/2010/main" val="939054218"/>
                  </p:ext>
                </p:extLst>
              </p:nvPr>
            </p:nvGraphicFramePr>
            <p:xfrm>
              <a:off x="988060" y="1589405"/>
              <a:ext cx="10315575" cy="5281930"/>
            </p:xfrm>
            <a:graphic>
              <a:graphicData uri="http://schemas.openxmlformats.org/drawingml/2006/table">
                <a:tbl>
                  <a:tblPr firstRow="1" firstCol="1" bandRow="1"/>
                  <a:tblGrid>
                    <a:gridCol w="2060575">
                      <a:extLst>
                        <a:ext uri="{9D8B030D-6E8A-4147-A177-3AD203B41FA5}">
                          <a16:colId xmlns:a16="http://schemas.microsoft.com/office/drawing/2014/main" val="20000"/>
                        </a:ext>
                      </a:extLst>
                    </a:gridCol>
                    <a:gridCol w="2060575">
                      <a:extLst>
                        <a:ext uri="{9D8B030D-6E8A-4147-A177-3AD203B41FA5}">
                          <a16:colId xmlns:a16="http://schemas.microsoft.com/office/drawing/2014/main" val="20001"/>
                        </a:ext>
                      </a:extLst>
                    </a:gridCol>
                    <a:gridCol w="1335405">
                      <a:extLst>
                        <a:ext uri="{9D8B030D-6E8A-4147-A177-3AD203B41FA5}">
                          <a16:colId xmlns:a16="http://schemas.microsoft.com/office/drawing/2014/main" val="20002"/>
                        </a:ext>
                      </a:extLst>
                    </a:gridCol>
                    <a:gridCol w="4859020">
                      <a:extLst>
                        <a:ext uri="{9D8B030D-6E8A-4147-A177-3AD203B41FA5}">
                          <a16:colId xmlns:a16="http://schemas.microsoft.com/office/drawing/2014/main" val="20003"/>
                        </a:ext>
                      </a:extLst>
                    </a:gridCol>
                  </a:tblGrid>
                  <a:tr h="361315">
                    <a:tc gridSpan="4">
                      <a:txBody>
                        <a:bodyPr/>
                        <a:lstStyle/>
                        <a:p>
                          <a:pPr algn="l"/>
                          <a:r>
                            <a:rPr lang="zh-CN" sz="1600" b="0" kern="100" dirty="0">
                              <a:effectLst/>
                              <a:latin typeface="黑体" panose="02010609060101010101" charset="-122"/>
                              <a:ea typeface="黑体" panose="02010609060101010101" charset="-122"/>
                              <a:cs typeface="Times New Roman" panose="02020603050405020304" pitchFamily="18" charset="0"/>
                            </a:rPr>
                            <a:t>一、商品销售包装体积</a:t>
                          </a:r>
                          <a:r>
                            <a:rPr lang="en-US" sz="1600" b="0" i="1" kern="100" dirty="0" err="1">
                              <a:effectLst/>
                              <a:latin typeface="黑体" panose="02010609060101010101" charset="-122"/>
                              <a:ea typeface="黑体" panose="02010609060101010101" charset="-122"/>
                              <a:cs typeface="Times New Roman" panose="02020603050405020304" pitchFamily="18" charset="0"/>
                            </a:rPr>
                            <a:t>V</a:t>
                          </a:r>
                          <a:r>
                            <a:rPr lang="en-US" sz="1600" b="0" i="1" kern="100" baseline="-25000" dirty="0" err="1">
                              <a:effectLst/>
                              <a:latin typeface="黑体" panose="02010609060101010101" charset="-122"/>
                              <a:ea typeface="黑体" panose="02010609060101010101" charset="-122"/>
                              <a:cs typeface="Times New Roman" panose="02020603050405020304" pitchFamily="18" charset="0"/>
                            </a:rPr>
                            <a:t>n</a:t>
                          </a:r>
                          <a:endParaRPr lang="zh-CN" sz="1600" b="0" kern="100" dirty="0">
                            <a:effectLst/>
                            <a:latin typeface="黑体" panose="02010609060101010101" charset="-122"/>
                            <a:ea typeface="黑体" panose="02010609060101010101" charset="-122"/>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CN"/>
                        </a:p>
                      </a:txBody>
                      <a:tcPr/>
                    </a:tc>
                    <a:tc hMerge="1">
                      <a:txBody>
                        <a:bodyPr/>
                        <a:lstStyle/>
                        <a:p>
                          <a:endParaRPr lang="zh-CN"/>
                        </a:p>
                      </a:txBody>
                      <a:tcPr/>
                    </a:tc>
                    <a:tc hMerge="1">
                      <a:txBody>
                        <a:bodyPr/>
                        <a:lstStyle/>
                        <a:p>
                          <a:endParaRPr lang="zh-CN"/>
                        </a:p>
                      </a:txBody>
                      <a:tcPr/>
                    </a:tc>
                    <a:extLst>
                      <a:ext uri="{0D108BD9-81ED-4DB2-BD59-A6C34878D82A}">
                        <a16:rowId xmlns:a16="http://schemas.microsoft.com/office/drawing/2014/main" val="10000"/>
                      </a:ext>
                    </a:extLst>
                  </a:tr>
                  <a:tr h="497205">
                    <a:tc>
                      <a:txBody>
                        <a:bodyPr/>
                        <a:lstStyle/>
                        <a:p>
                          <a:pPr algn="l"/>
                          <a:r>
                            <a:rPr lang="zh-CN" sz="1600" kern="100">
                              <a:effectLst/>
                              <a:latin typeface="等线" panose="02010600030101010101" pitchFamily="2" charset="-122"/>
                              <a:ea typeface="宋体" panose="02010600030101010101" pitchFamily="2" charset="-122"/>
                              <a:cs typeface="Times New Roman" panose="02020603050405020304" pitchFamily="18" charset="0"/>
                            </a:rPr>
                            <a:t>平均长度</a:t>
                          </a:r>
                          <a:r>
                            <a:rPr lang="en-US" sz="1600" kern="100">
                              <a:effectLst/>
                              <a:latin typeface="等线" panose="02010600030101010101" pitchFamily="2" charset="-122"/>
                              <a:ea typeface="宋体" panose="02010600030101010101" pitchFamily="2" charset="-122"/>
                              <a:cs typeface="Times New Roman" panose="02020603050405020304" pitchFamily="18" charset="0"/>
                            </a:rPr>
                            <a:t>/mm</a:t>
                          </a:r>
                          <a:endParaRPr lang="zh-CN" sz="160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r>
                            <a:rPr lang="zh-CN" sz="1600" kern="100">
                              <a:effectLst/>
                              <a:latin typeface="等线" panose="02010600030101010101" pitchFamily="2" charset="-122"/>
                              <a:ea typeface="宋体" panose="02010600030101010101" pitchFamily="2" charset="-122"/>
                              <a:cs typeface="Times New Roman" panose="02020603050405020304" pitchFamily="18" charset="0"/>
                            </a:rPr>
                            <a:t>平均宽度</a:t>
                          </a:r>
                          <a:r>
                            <a:rPr lang="en-US" sz="1600" kern="100">
                              <a:effectLst/>
                              <a:latin typeface="等线" panose="02010600030101010101" pitchFamily="2" charset="-122"/>
                              <a:ea typeface="宋体" panose="02010600030101010101" pitchFamily="2" charset="-122"/>
                              <a:cs typeface="Times New Roman" panose="02020603050405020304" pitchFamily="18" charset="0"/>
                            </a:rPr>
                            <a:t>/mm</a:t>
                          </a:r>
                          <a:endParaRPr lang="zh-CN" sz="160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r>
                            <a:rPr lang="zh-CN" sz="1600" kern="100">
                              <a:effectLst/>
                              <a:latin typeface="等线" panose="02010600030101010101" pitchFamily="2" charset="-122"/>
                              <a:ea typeface="宋体" panose="02010600030101010101" pitchFamily="2" charset="-122"/>
                              <a:cs typeface="Times New Roman" panose="02020603050405020304" pitchFamily="18" charset="0"/>
                            </a:rPr>
                            <a:t>平均高度</a:t>
                          </a:r>
                          <a:r>
                            <a:rPr lang="en-US" sz="1600" kern="100">
                              <a:effectLst/>
                              <a:latin typeface="等线" panose="02010600030101010101" pitchFamily="2" charset="-122"/>
                              <a:ea typeface="宋体" panose="02010600030101010101" pitchFamily="2" charset="-122"/>
                              <a:cs typeface="Times New Roman" panose="02020603050405020304" pitchFamily="18" charset="0"/>
                            </a:rPr>
                            <a:t>/mm</a:t>
                          </a:r>
                          <a:endParaRPr lang="zh-CN" sz="160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r>
                            <a:rPr lang="zh-CN" sz="1600" kern="100">
                              <a:effectLst/>
                              <a:latin typeface="等线" panose="02010600030101010101" pitchFamily="2" charset="-122"/>
                              <a:ea typeface="宋体" panose="02010600030101010101" pitchFamily="2" charset="-122"/>
                              <a:cs typeface="Times New Roman" panose="02020603050405020304" pitchFamily="18" charset="0"/>
                            </a:rPr>
                            <a:t>商品销售包装体积（</a:t>
                          </a:r>
                          <a:r>
                            <a:rPr lang="en-US" sz="1600" i="1" kern="100">
                              <a:effectLst/>
                              <a:latin typeface="等线" panose="02010600030101010101" pitchFamily="2" charset="-122"/>
                              <a:ea typeface="宋体" panose="02010600030101010101" pitchFamily="2" charset="-122"/>
                              <a:cs typeface="Times New Roman" panose="02020603050405020304" pitchFamily="18" charset="0"/>
                            </a:rPr>
                            <a:t>V</a:t>
                          </a:r>
                          <a:r>
                            <a:rPr lang="en-US" sz="1600" i="1" kern="100" baseline="-25000">
                              <a:effectLst/>
                              <a:latin typeface="等线" panose="02010600030101010101" pitchFamily="2" charset="-122"/>
                              <a:ea typeface="宋体" panose="02010600030101010101" pitchFamily="2" charset="-122"/>
                              <a:cs typeface="Times New Roman" panose="02020603050405020304" pitchFamily="18" charset="0"/>
                            </a:rPr>
                            <a:t>n</a:t>
                          </a:r>
                          <a:r>
                            <a:rPr lang="zh-CN" sz="1600" kern="100">
                              <a:effectLst/>
                              <a:latin typeface="等线" panose="02010600030101010101" pitchFamily="2" charset="-122"/>
                              <a:ea typeface="宋体" panose="02010600030101010101" pitchFamily="2" charset="-122"/>
                              <a:cs typeface="Times New Roman" panose="02020603050405020304" pitchFamily="18" charset="0"/>
                            </a:rPr>
                            <a:t>）</a:t>
                          </a:r>
                          <a:r>
                            <a:rPr lang="en-US" sz="1600" kern="100">
                              <a:effectLst/>
                              <a:latin typeface="等线" panose="02010600030101010101" pitchFamily="2" charset="-122"/>
                              <a:ea typeface="宋体" panose="02010600030101010101" pitchFamily="2" charset="-122"/>
                              <a:cs typeface="Times New Roman" panose="02020603050405020304" pitchFamily="18" charset="0"/>
                            </a:rPr>
                            <a:t>/mm</a:t>
                          </a:r>
                          <a:r>
                            <a:rPr lang="en-US" sz="1600" kern="100" baseline="30000">
                              <a:effectLst/>
                              <a:latin typeface="等线" panose="02010600030101010101" pitchFamily="2" charset="-122"/>
                              <a:ea typeface="宋体" panose="02010600030101010101" pitchFamily="2" charset="-122"/>
                              <a:cs typeface="Times New Roman" panose="02020603050405020304" pitchFamily="18" charset="0"/>
                            </a:rPr>
                            <a:t>3</a:t>
                          </a:r>
                          <a:endParaRPr lang="zh-CN" sz="160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360680">
                    <a:tc>
                      <a:txBody>
                        <a:bodyPr/>
                        <a:lstStyle/>
                        <a:p>
                          <a:pPr algn="l"/>
                          <a:r>
                            <a:rPr lang="en-US" sz="1600" kern="100">
                              <a:effectLst/>
                              <a:latin typeface="宋体" panose="02010600030101010101" pitchFamily="2" charset="-122"/>
                              <a:ea typeface="等线" panose="02010600030101010101" pitchFamily="2" charset="-122"/>
                              <a:cs typeface="Times New Roman" panose="02020603050405020304" pitchFamily="18" charset="0"/>
                            </a:rPr>
                            <a:t> 333</a:t>
                          </a:r>
                          <a:endParaRPr lang="zh-CN" sz="160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r>
                            <a:rPr lang="en-US" altLang="zh-CN" sz="1600" kern="100" dirty="0">
                              <a:effectLst/>
                              <a:latin typeface="等线" panose="02010600030101010101" pitchFamily="2" charset="-122"/>
                              <a:ea typeface="等线" panose="02010600030101010101" pitchFamily="2" charset="-122"/>
                              <a:cs typeface="Times New Roman" panose="02020603050405020304" pitchFamily="18" charset="0"/>
                            </a:rPr>
                            <a:t>100</a:t>
                          </a: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r>
                            <a:rPr lang="en-US" altLang="zh-CN" sz="1600" kern="100" dirty="0">
                              <a:effectLst/>
                              <a:latin typeface="等线" panose="02010600030101010101" pitchFamily="2" charset="-122"/>
                              <a:ea typeface="等线" panose="02010600030101010101" pitchFamily="2" charset="-122"/>
                              <a:cs typeface="Times New Roman" panose="02020603050405020304" pitchFamily="18" charset="0"/>
                            </a:rPr>
                            <a:t>60</a:t>
                          </a: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r>
                            <a:rPr lang="en-US" sz="1600" kern="100" dirty="0">
                              <a:effectLst/>
                              <a:latin typeface="宋体" panose="02010600030101010101" pitchFamily="2" charset="-122"/>
                              <a:ea typeface="等线" panose="02010600030101010101" pitchFamily="2" charset="-122"/>
                              <a:cs typeface="Times New Roman" panose="02020603050405020304" pitchFamily="18" charset="0"/>
                            </a:rPr>
                            <a:t>333*100*60=1998000</a:t>
                          </a:r>
                          <a:endParaRPr lang="zh-CN" sz="16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361315">
                    <a:tc gridSpan="4">
                      <a:txBody>
                        <a:bodyPr/>
                        <a:lstStyle/>
                        <a:p>
                          <a:pPr algn="l"/>
                          <a:r>
                            <a:rPr lang="zh-CN" sz="1600" b="0" kern="100" dirty="0">
                              <a:effectLst/>
                              <a:latin typeface="黑体" panose="02010609060101010101" charset="-122"/>
                              <a:ea typeface="黑体" panose="02010609060101010101" charset="-122"/>
                              <a:cs typeface="Times New Roman" panose="02020603050405020304" pitchFamily="18" charset="0"/>
                            </a:rPr>
                            <a:t>二、</a:t>
                          </a:r>
                          <a:r>
                            <a:rPr lang="zh-CN" altLang="en-US" sz="1600" b="0" kern="100" dirty="0">
                              <a:effectLst/>
                              <a:latin typeface="黑体" panose="02010609060101010101" charset="-122"/>
                              <a:ea typeface="黑体" panose="02010609060101010101" charset="-122"/>
                              <a:cs typeface="Times New Roman" panose="02020603050405020304" pitchFamily="18" charset="0"/>
                            </a:rPr>
                            <a:t>内装物</a:t>
                          </a:r>
                          <a:r>
                            <a:rPr lang="zh-CN" sz="1600" b="0" kern="100" dirty="0">
                              <a:effectLst/>
                              <a:latin typeface="黑体" panose="02010609060101010101" charset="-122"/>
                              <a:ea typeface="黑体" panose="02010609060101010101" charset="-122"/>
                              <a:cs typeface="Times New Roman" panose="02020603050405020304" pitchFamily="18" charset="0"/>
                            </a:rPr>
                            <a:t>体积</a:t>
                          </a:r>
                          <a:r>
                            <a:rPr lang="en-US" sz="1600" b="0" i="1" kern="100" dirty="0">
                              <a:effectLst/>
                              <a:latin typeface="黑体" panose="02010609060101010101" charset="-122"/>
                              <a:ea typeface="黑体" panose="02010609060101010101" charset="-122"/>
                              <a:cs typeface="Times New Roman" panose="02020603050405020304" pitchFamily="18" charset="0"/>
                            </a:rPr>
                            <a:t>V</a:t>
                          </a:r>
                          <a:r>
                            <a:rPr lang="en-US" sz="1600" b="0" i="1" kern="100" baseline="-25000" dirty="0">
                              <a:effectLst/>
                              <a:latin typeface="黑体" panose="02010609060101010101" charset="-122"/>
                              <a:ea typeface="黑体" panose="02010609060101010101" charset="-122"/>
                              <a:cs typeface="Times New Roman" panose="02020603050405020304" pitchFamily="18" charset="0"/>
                            </a:rPr>
                            <a:t>0</a:t>
                          </a:r>
                          <a:endParaRPr lang="zh-CN" sz="1600" b="0" kern="100" dirty="0">
                            <a:effectLst/>
                            <a:latin typeface="黑体" panose="02010609060101010101" charset="-122"/>
                            <a:ea typeface="黑体" panose="02010609060101010101" charset="-122"/>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CN"/>
                        </a:p>
                      </a:txBody>
                      <a:tcPr/>
                    </a:tc>
                    <a:tc hMerge="1">
                      <a:txBody>
                        <a:bodyPr/>
                        <a:lstStyle/>
                        <a:p>
                          <a:endParaRPr lang="zh-CN"/>
                        </a:p>
                      </a:txBody>
                      <a:tcPr/>
                    </a:tc>
                    <a:tc hMerge="1">
                      <a:txBody>
                        <a:bodyPr/>
                        <a:lstStyle/>
                        <a:p>
                          <a:endParaRPr lang="zh-CN"/>
                        </a:p>
                      </a:txBody>
                      <a:tcPr/>
                    </a:tc>
                    <a:extLst>
                      <a:ext uri="{0D108BD9-81ED-4DB2-BD59-A6C34878D82A}">
                        <a16:rowId xmlns:a16="http://schemas.microsoft.com/office/drawing/2014/main" val="10003"/>
                      </a:ext>
                    </a:extLst>
                  </a:tr>
                  <a:tr h="361315">
                    <a:tc gridSpan="3">
                      <a:txBody>
                        <a:bodyPr/>
                        <a:lstStyle/>
                        <a:p>
                          <a:pPr algn="l"/>
                          <a:r>
                            <a:rPr lang="zh-CN" altLang="en-US" sz="1600" kern="100" dirty="0">
                              <a:effectLst/>
                              <a:latin typeface="等线" panose="02010600030101010101" pitchFamily="2" charset="-122"/>
                              <a:ea typeface="宋体" panose="02010600030101010101" pitchFamily="2" charset="-122"/>
                              <a:cs typeface="Times New Roman" panose="02020603050405020304" pitchFamily="18" charset="0"/>
                            </a:rPr>
                            <a:t>内装物净含量</a:t>
                          </a:r>
                          <a:r>
                            <a:rPr lang="en-US" sz="1600" kern="100" dirty="0">
                              <a:effectLst/>
                              <a:latin typeface="等线" panose="02010600030101010101" pitchFamily="2" charset="-122"/>
                              <a:ea typeface="宋体" panose="02010600030101010101" pitchFamily="2" charset="-122"/>
                              <a:cs typeface="Times New Roman" panose="02020603050405020304" pitchFamily="18" charset="0"/>
                            </a:rPr>
                            <a:t>/g</a:t>
                          </a:r>
                          <a:endParaRPr lang="zh-CN" sz="16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CN"/>
                        </a:p>
                      </a:txBody>
                      <a:tcPr/>
                    </a:tc>
                    <a:tc hMerge="1">
                      <a:txBody>
                        <a:bodyPr/>
                        <a:lstStyle/>
                        <a:p>
                          <a:endParaRPr lang="zh-CN"/>
                        </a:p>
                      </a:txBody>
                      <a:tcPr/>
                    </a:tc>
                    <a:tc>
                      <a:txBody>
                        <a:bodyPr/>
                        <a:lstStyle/>
                        <a:p>
                          <a:pPr algn="l"/>
                          <a:r>
                            <a:rPr lang="zh-CN" altLang="en-US" sz="1600" kern="100" dirty="0">
                              <a:effectLst/>
                              <a:latin typeface="等线" panose="02010600030101010101" pitchFamily="2" charset="-122"/>
                              <a:ea typeface="宋体" panose="02010600030101010101" pitchFamily="2" charset="-122"/>
                              <a:cs typeface="Times New Roman" panose="02020603050405020304" pitchFamily="18" charset="0"/>
                            </a:rPr>
                            <a:t>内装物</a:t>
                          </a:r>
                          <a:r>
                            <a:rPr lang="zh-CN" sz="1600" kern="100" dirty="0">
                              <a:effectLst/>
                              <a:latin typeface="等线" panose="02010600030101010101" pitchFamily="2" charset="-122"/>
                              <a:ea typeface="宋体" panose="02010600030101010101" pitchFamily="2" charset="-122"/>
                              <a:cs typeface="Times New Roman" panose="02020603050405020304" pitchFamily="18" charset="0"/>
                            </a:rPr>
                            <a:t>体积</a:t>
                          </a:r>
                          <a:r>
                            <a:rPr lang="en-US" sz="1600" i="1" kern="100" dirty="0">
                              <a:effectLst/>
                              <a:latin typeface="等线" panose="02010600030101010101" pitchFamily="2" charset="-122"/>
                              <a:ea typeface="宋体" panose="02010600030101010101" pitchFamily="2" charset="-122"/>
                              <a:cs typeface="Times New Roman" panose="02020603050405020304" pitchFamily="18" charset="0"/>
                            </a:rPr>
                            <a:t>V</a:t>
                          </a:r>
                          <a:r>
                            <a:rPr lang="en-US" sz="1600" i="1" kern="100" baseline="-25000" dirty="0">
                              <a:effectLst/>
                              <a:latin typeface="等线" panose="02010600030101010101" pitchFamily="2" charset="-122"/>
                              <a:ea typeface="宋体" panose="02010600030101010101" pitchFamily="2" charset="-122"/>
                              <a:cs typeface="Times New Roman" panose="02020603050405020304" pitchFamily="18" charset="0"/>
                            </a:rPr>
                            <a:t>0</a:t>
                          </a:r>
                          <a:r>
                            <a:rPr lang="en-US" sz="1600" kern="100" dirty="0">
                              <a:effectLst/>
                              <a:latin typeface="等线" panose="02010600030101010101" pitchFamily="2" charset="-122"/>
                              <a:ea typeface="宋体" panose="02010600030101010101" pitchFamily="2" charset="-122"/>
                              <a:cs typeface="Times New Roman" panose="02020603050405020304" pitchFamily="18" charset="0"/>
                            </a:rPr>
                            <a:t>/mm</a:t>
                          </a:r>
                          <a:r>
                            <a:rPr lang="en-US" sz="1600" kern="100" baseline="30000" dirty="0">
                              <a:effectLst/>
                              <a:latin typeface="等线" panose="02010600030101010101" pitchFamily="2" charset="-122"/>
                              <a:ea typeface="宋体" panose="02010600030101010101" pitchFamily="2" charset="-122"/>
                              <a:cs typeface="Times New Roman" panose="02020603050405020304" pitchFamily="18" charset="0"/>
                            </a:rPr>
                            <a:t>3</a:t>
                          </a:r>
                          <a:endParaRPr lang="zh-CN" sz="16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347345">
                    <a:tc gridSpan="3">
                      <a:txBody>
                        <a:bodyPr/>
                        <a:lstStyle/>
                        <a:p>
                          <a:pPr algn="l"/>
                          <a:r>
                            <a:rPr lang="en-US" sz="1600" kern="100" dirty="0">
                              <a:solidFill>
                                <a:schemeClr val="tx1"/>
                              </a:solidFill>
                              <a:effectLst/>
                              <a:latin typeface="宋体" panose="02010600030101010101" pitchFamily="2" charset="-122"/>
                              <a:ea typeface="等线" panose="02010600030101010101" pitchFamily="2" charset="-122"/>
                              <a:cs typeface="Times New Roman" panose="02020603050405020304" pitchFamily="18" charset="0"/>
                            </a:rPr>
                            <a:t> 50</a:t>
                          </a:r>
                          <a:r>
                            <a:rPr lang="zh-CN" sz="1600" kern="100" dirty="0">
                              <a:solidFill>
                                <a:schemeClr val="tx1"/>
                              </a:solidFill>
                              <a:effectLst/>
                              <a:latin typeface="等线" panose="02010600030101010101" pitchFamily="2" charset="-122"/>
                              <a:ea typeface="宋体" panose="02010600030101010101" pitchFamily="2" charset="-122"/>
                              <a:cs typeface="Times New Roman" panose="02020603050405020304" pitchFamily="18" charset="0"/>
                            </a:rPr>
                            <a:t>×</a:t>
                          </a:r>
                          <a:r>
                            <a:rPr lang="en-US" sz="1600" kern="100" dirty="0">
                              <a:solidFill>
                                <a:schemeClr val="tx1"/>
                              </a:solidFill>
                              <a:effectLst/>
                              <a:latin typeface="等线" panose="02010600030101010101" pitchFamily="2" charset="-122"/>
                              <a:ea typeface="宋体" panose="02010600030101010101" pitchFamily="2" charset="-122"/>
                              <a:cs typeface="Times New Roman" panose="02020603050405020304" pitchFamily="18" charset="0"/>
                            </a:rPr>
                            <a:t>1</a:t>
                          </a:r>
                          <a:r>
                            <a:rPr lang="zh-CN" altLang="en-US" sz="1600" kern="100" dirty="0">
                              <a:solidFill>
                                <a:schemeClr val="tx1"/>
                              </a:solidFill>
                              <a:effectLst/>
                              <a:latin typeface="等线" panose="02010600030101010101" pitchFamily="2" charset="-122"/>
                              <a:ea typeface="宋体" panose="02010600030101010101" pitchFamily="2" charset="-122"/>
                              <a:cs typeface="Times New Roman" panose="02020603050405020304" pitchFamily="18" charset="0"/>
                            </a:rPr>
                            <a:t>＋</a:t>
                          </a:r>
                          <a:r>
                            <a:rPr lang="en-US" altLang="zh-CN" sz="1600" kern="100" dirty="0">
                              <a:solidFill>
                                <a:schemeClr val="tx1"/>
                              </a:solidFill>
                              <a:effectLst/>
                              <a:latin typeface="等线" panose="02010600030101010101" pitchFamily="2" charset="-122"/>
                              <a:ea typeface="宋体" panose="02010600030101010101" pitchFamily="2" charset="-122"/>
                              <a:cs typeface="Times New Roman" panose="02020603050405020304" pitchFamily="18" charset="0"/>
                            </a:rPr>
                            <a:t>100g</a:t>
                          </a:r>
                          <a:r>
                            <a:rPr lang="zh-CN" altLang="zh-CN" sz="1600" kern="100" dirty="0">
                              <a:solidFill>
                                <a:schemeClr val="tx1"/>
                              </a:solidFill>
                              <a:effectLst/>
                              <a:latin typeface="等线" panose="02010600030101010101" pitchFamily="2" charset="-122"/>
                              <a:ea typeface="宋体" panose="02010600030101010101" pitchFamily="2" charset="-122"/>
                              <a:cs typeface="Times New Roman" panose="02020603050405020304" pitchFamily="18" charset="0"/>
                            </a:rPr>
                            <a:t>×</a:t>
                          </a:r>
                          <a:r>
                            <a:rPr lang="en-US" altLang="zh-CN" sz="1600" kern="100" dirty="0">
                              <a:solidFill>
                                <a:schemeClr val="tx1"/>
                              </a:solidFill>
                              <a:effectLst/>
                              <a:latin typeface="等线" panose="02010600030101010101" pitchFamily="2" charset="-122"/>
                              <a:ea typeface="宋体" panose="02010600030101010101" pitchFamily="2" charset="-122"/>
                              <a:cs typeface="Times New Roman" panose="02020603050405020304" pitchFamily="18" charset="0"/>
                            </a:rPr>
                            <a:t>1</a:t>
                          </a:r>
                          <a:r>
                            <a:rPr lang="en-US" sz="1600" kern="100" dirty="0">
                              <a:solidFill>
                                <a:schemeClr val="tx1"/>
                              </a:solidFill>
                              <a:effectLst/>
                              <a:latin typeface="等线" panose="02010600030101010101" pitchFamily="2" charset="-122"/>
                              <a:ea typeface="宋体" panose="02010600030101010101" pitchFamily="2" charset="-122"/>
                              <a:cs typeface="Times New Roman" panose="02020603050405020304" pitchFamily="18" charset="0"/>
                            </a:rPr>
                            <a:t>=150g</a:t>
                          </a:r>
                          <a:endParaRPr lang="zh-CN" sz="1600" kern="100" dirty="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CN"/>
                        </a:p>
                      </a:txBody>
                      <a:tcPr/>
                    </a:tc>
                    <a:tc hMerge="1">
                      <a:txBody>
                        <a:bodyPr/>
                        <a:lstStyle/>
                        <a:p>
                          <a:endParaRPr lang="zh-CN"/>
                        </a:p>
                      </a:txBody>
                      <a:tcPr/>
                    </a:tc>
                    <a:tc>
                      <a:txBody>
                        <a:bodyPr/>
                        <a:lstStyle/>
                        <a:p>
                          <a:pPr algn="l"/>
                          <a:r>
                            <a:rPr lang="en-US" sz="1600" kern="100" dirty="0">
                              <a:effectLst/>
                              <a:latin typeface="宋体" panose="02010600030101010101" pitchFamily="2" charset="-122"/>
                              <a:ea typeface="等线" panose="02010600030101010101" pitchFamily="2" charset="-122"/>
                              <a:cs typeface="Times New Roman" panose="02020603050405020304" pitchFamily="18" charset="0"/>
                            </a:rPr>
                            <a:t>150*1000=150000</a:t>
                          </a:r>
                          <a:endParaRPr lang="zh-CN" sz="16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347345">
                    <a:tc gridSpan="3">
                      <a:txBody>
                        <a:bodyPr/>
                        <a:lstStyle/>
                        <a:p>
                          <a:pPr algn="l"/>
                          <a:r>
                            <a:rPr lang="zh-CN" sz="1600" b="0" kern="100" dirty="0">
                              <a:effectLst/>
                              <a:latin typeface="黑体" panose="02010609060101010101" charset="-122"/>
                              <a:ea typeface="黑体" panose="02010609060101010101" charset="-122"/>
                              <a:cs typeface="Times New Roman" panose="02020603050405020304" pitchFamily="18" charset="0"/>
                            </a:rPr>
                            <a:t>三、商品必要空间系数</a:t>
                          </a:r>
                          <a:r>
                            <a:rPr lang="en-US" sz="1600" b="0" kern="100" dirty="0">
                              <a:effectLst/>
                              <a:latin typeface="黑体" panose="02010609060101010101" charset="-122"/>
                              <a:ea typeface="黑体" panose="02010609060101010101" charset="-122"/>
                              <a:cs typeface="Times New Roman" panose="02020603050405020304" pitchFamily="18" charset="0"/>
                            </a:rPr>
                            <a:t>k</a:t>
                          </a:r>
                          <a:endParaRPr lang="zh-CN" sz="1600" b="0" kern="100" dirty="0">
                            <a:effectLst/>
                            <a:latin typeface="黑体" panose="02010609060101010101" charset="-122"/>
                            <a:ea typeface="黑体" panose="02010609060101010101" charset="-122"/>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CN"/>
                        </a:p>
                      </a:txBody>
                      <a:tcPr/>
                    </a:tc>
                    <a:tc hMerge="1">
                      <a:txBody>
                        <a:bodyPr/>
                        <a:lstStyle/>
                        <a:p>
                          <a:endParaRPr lang="zh-CN"/>
                        </a:p>
                      </a:txBody>
                      <a:tcPr/>
                    </a:tc>
                    <a:tc>
                      <a:txBody>
                        <a:bodyPr/>
                        <a:lstStyle/>
                        <a:p>
                          <a:pPr algn="l"/>
                          <a:r>
                            <a:rPr lang="zh-CN" sz="1600" kern="100" dirty="0">
                              <a:effectLst/>
                              <a:latin typeface="等线" panose="02010600030101010101" pitchFamily="2" charset="-122"/>
                              <a:ea typeface="宋体" panose="02010600030101010101" pitchFamily="2" charset="-122"/>
                              <a:cs typeface="Times New Roman" panose="02020603050405020304" pitchFamily="18" charset="0"/>
                            </a:rPr>
                            <a:t>查表</a:t>
                          </a:r>
                          <a:r>
                            <a:rPr lang="en-US" sz="1600" kern="100" dirty="0">
                              <a:effectLst/>
                              <a:latin typeface="等线" panose="02010600030101010101" pitchFamily="2" charset="-122"/>
                              <a:ea typeface="宋体" panose="02010600030101010101" pitchFamily="2" charset="-122"/>
                              <a:cs typeface="Times New Roman" panose="02020603050405020304" pitchFamily="18" charset="0"/>
                            </a:rPr>
                            <a:t>A.1</a:t>
                          </a:r>
                          <a:r>
                            <a:rPr lang="zh-CN" sz="1600" kern="100" dirty="0">
                              <a:effectLst/>
                              <a:latin typeface="等线" panose="02010600030101010101" pitchFamily="2" charset="-122"/>
                              <a:ea typeface="宋体" panose="02010600030101010101" pitchFamily="2" charset="-122"/>
                              <a:cs typeface="Times New Roman" panose="02020603050405020304" pitchFamily="18" charset="0"/>
                            </a:rPr>
                            <a:t>，茶叶的</a:t>
                          </a:r>
                          <a:r>
                            <a:rPr lang="en-US" sz="1600" kern="100" dirty="0">
                              <a:effectLst/>
                              <a:latin typeface="等线" panose="02010600030101010101" pitchFamily="2" charset="-122"/>
                              <a:ea typeface="宋体" panose="02010600030101010101" pitchFamily="2" charset="-122"/>
                              <a:cs typeface="Times New Roman" panose="02020603050405020304" pitchFamily="18" charset="0"/>
                            </a:rPr>
                            <a:t>k=13</a:t>
                          </a:r>
                          <a:endParaRPr lang="zh-CN" sz="16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1810385">
                    <a:tc gridSpan="4">
                      <a:txBody>
                        <a:bodyPr/>
                        <a:lstStyle/>
                        <a:p>
                          <a:endParaRPr lang="zh-CN"/>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7"/>
                          <a:stretch>
                            <a:fillRect l="-59" t="-145638" r="-118" b="-50336"/>
                          </a:stretch>
                        </a:blipFill>
                      </a:tcPr>
                    </a:tc>
                    <a:tc hMerge="1">
                      <a:txBody>
                        <a:bodyPr/>
                        <a:lstStyle/>
                        <a:p>
                          <a:endParaRPr lang="zh-CN"/>
                        </a:p>
                      </a:txBody>
                      <a:tcPr/>
                    </a:tc>
                    <a:tc hMerge="1">
                      <a:txBody>
                        <a:bodyPr/>
                        <a:lstStyle/>
                        <a:p>
                          <a:endParaRPr lang="zh-CN"/>
                        </a:p>
                      </a:txBody>
                      <a:tcPr/>
                    </a:tc>
                    <a:tc hMerge="1">
                      <a:txBody>
                        <a:bodyPr/>
                        <a:lstStyle/>
                        <a:p>
                          <a:endParaRPr lang="zh-CN"/>
                        </a:p>
                      </a:txBody>
                      <a:tcPr/>
                    </a:tc>
                    <a:extLst>
                      <a:ext uri="{0D108BD9-81ED-4DB2-BD59-A6C34878D82A}">
                        <a16:rowId xmlns:a16="http://schemas.microsoft.com/office/drawing/2014/main" val="10007"/>
                      </a:ext>
                    </a:extLst>
                  </a:tr>
                  <a:tr h="487680">
                    <a:tc gridSpan="3">
                      <a:txBody>
                        <a:bodyPr/>
                        <a:lstStyle/>
                        <a:p>
                          <a:pPr algn="l"/>
                          <a:r>
                            <a:rPr lang="zh-CN" sz="1600" b="0" kern="100" dirty="0">
                              <a:effectLst/>
                              <a:latin typeface="黑体" panose="02010609060101010101" charset="-122"/>
                              <a:ea typeface="黑体" panose="02010609060101010101" charset="-122"/>
                              <a:cs typeface="Times New Roman" panose="02020603050405020304" pitchFamily="18" charset="0"/>
                            </a:rPr>
                            <a:t>五、判定</a:t>
                          </a: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CN"/>
                        </a:p>
                      </a:txBody>
                      <a:tcPr/>
                    </a:tc>
                    <a:tc hMerge="1">
                      <a:txBody>
                        <a:bodyPr/>
                        <a:lstStyle/>
                        <a:p>
                          <a:endParaRPr lang="zh-CN"/>
                        </a:p>
                      </a:txBody>
                      <a:tcPr/>
                    </a:tc>
                    <a:tc>
                      <a:txBody>
                        <a:bodyPr/>
                        <a:lstStyle/>
                        <a:p>
                          <a:pPr algn="l"/>
                          <a:r>
                            <a:rPr lang="zh-CN" sz="1600" kern="100" dirty="0">
                              <a:effectLst/>
                              <a:latin typeface="等线" panose="02010600030101010101" pitchFamily="2" charset="-122"/>
                              <a:ea typeface="宋体" panose="02010600030101010101" pitchFamily="2" charset="-122"/>
                              <a:cs typeface="Times New Roman" panose="02020603050405020304" pitchFamily="18" charset="0"/>
                            </a:rPr>
                            <a:t>最小包装净含量标注明确，以净含量大的单件计算，取</a:t>
                          </a:r>
                          <a:r>
                            <a:rPr lang="en-US" sz="1600" kern="100" dirty="0">
                              <a:effectLst/>
                              <a:latin typeface="等线" panose="02010600030101010101" pitchFamily="2" charset="-122"/>
                              <a:ea typeface="宋体" panose="02010600030101010101" pitchFamily="2" charset="-122"/>
                              <a:cs typeface="Times New Roman" panose="02020603050405020304" pitchFamily="18" charset="0"/>
                            </a:rPr>
                            <a:t>100g</a:t>
                          </a:r>
                          <a:r>
                            <a:rPr lang="zh-CN" sz="1600" kern="100" dirty="0">
                              <a:effectLst/>
                              <a:latin typeface="等线" panose="02010600030101010101" pitchFamily="2" charset="-122"/>
                              <a:ea typeface="宋体" panose="02010600030101010101" pitchFamily="2" charset="-122"/>
                              <a:cs typeface="Times New Roman" panose="02020603050405020304" pitchFamily="18" charset="0"/>
                            </a:rPr>
                            <a:t>。查表</a:t>
                          </a:r>
                          <a:r>
                            <a:rPr lang="en-US" sz="1600" kern="100" dirty="0">
                              <a:effectLst/>
                              <a:latin typeface="等线" panose="02010600030101010101" pitchFamily="2" charset="-122"/>
                              <a:ea typeface="宋体" panose="02010600030101010101" pitchFamily="2" charset="-122"/>
                              <a:cs typeface="Times New Roman" panose="02020603050405020304" pitchFamily="18" charset="0"/>
                            </a:rPr>
                            <a:t>1</a:t>
                          </a:r>
                          <a:r>
                            <a:rPr lang="zh-CN" sz="1600" kern="100" dirty="0">
                              <a:effectLst/>
                              <a:latin typeface="等线" panose="02010600030101010101" pitchFamily="2" charset="-122"/>
                              <a:ea typeface="宋体" panose="02010600030101010101" pitchFamily="2" charset="-122"/>
                              <a:cs typeface="Times New Roman" panose="02020603050405020304" pitchFamily="18" charset="0"/>
                            </a:rPr>
                            <a:t>，该包装空隙率应≤</a:t>
                          </a:r>
                          <a:r>
                            <a:rPr lang="en-US" sz="1600" kern="100" dirty="0">
                              <a:effectLst/>
                              <a:latin typeface="等线" panose="02010600030101010101" pitchFamily="2" charset="-122"/>
                              <a:ea typeface="宋体" panose="02010600030101010101" pitchFamily="2" charset="-122"/>
                              <a:cs typeface="Times New Roman" panose="02020603050405020304" pitchFamily="18" charset="0"/>
                            </a:rPr>
                            <a:t>30%</a:t>
                          </a:r>
                          <a:endParaRPr lang="zh-CN" sz="16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347345">
                    <a:tc gridSpan="4">
                      <a:txBody>
                        <a:bodyPr/>
                        <a:lstStyle/>
                        <a:p>
                          <a:pPr algn="l"/>
                          <a:r>
                            <a:rPr lang="zh-CN" sz="1600" kern="100" dirty="0">
                              <a:effectLst/>
                              <a:latin typeface="等线" panose="02010600030101010101" pitchFamily="2" charset="-122"/>
                              <a:ea typeface="宋体" panose="02010600030101010101" pitchFamily="2" charset="-122"/>
                              <a:cs typeface="Times New Roman" panose="02020603050405020304" pitchFamily="18" charset="0"/>
                            </a:rPr>
                            <a:t>该茶叶包装空隙率</a:t>
                          </a:r>
                          <a:r>
                            <a:rPr lang="en-US" sz="1600" kern="100" dirty="0">
                              <a:effectLst/>
                              <a:latin typeface="等线" panose="02010600030101010101" pitchFamily="2" charset="-122"/>
                              <a:ea typeface="宋体" panose="02010600030101010101" pitchFamily="2" charset="-122"/>
                              <a:cs typeface="Times New Roman" panose="02020603050405020304" pitchFamily="18" charset="0"/>
                            </a:rPr>
                            <a:t>24.0%</a:t>
                          </a:r>
                          <a:r>
                            <a:rPr lang="zh-CN" sz="1600" kern="100" dirty="0">
                              <a:effectLst/>
                              <a:latin typeface="等线" panose="02010600030101010101" pitchFamily="2" charset="-122"/>
                              <a:ea typeface="宋体" panose="02010600030101010101" pitchFamily="2" charset="-122"/>
                              <a:cs typeface="Times New Roman" panose="02020603050405020304" pitchFamily="18" charset="0"/>
                            </a:rPr>
                            <a:t>＜</a:t>
                          </a:r>
                          <a:r>
                            <a:rPr lang="en-US" sz="1600" kern="100" dirty="0">
                              <a:effectLst/>
                              <a:latin typeface="等线" panose="02010600030101010101" pitchFamily="2" charset="-122"/>
                              <a:ea typeface="宋体" panose="02010600030101010101" pitchFamily="2" charset="-122"/>
                              <a:cs typeface="Times New Roman" panose="02020603050405020304" pitchFamily="18" charset="0"/>
                            </a:rPr>
                            <a:t>30%</a:t>
                          </a:r>
                          <a:r>
                            <a:rPr lang="zh-CN" sz="1600" kern="100" dirty="0">
                              <a:effectLst/>
                              <a:latin typeface="等线" panose="02010600030101010101" pitchFamily="2" charset="-122"/>
                              <a:ea typeface="宋体" panose="02010600030101010101" pitchFamily="2" charset="-122"/>
                              <a:cs typeface="Times New Roman" panose="02020603050405020304" pitchFamily="18" charset="0"/>
                            </a:rPr>
                            <a:t>，包装空隙率合格。</a:t>
                          </a:r>
                          <a:endParaRPr lang="zh-CN" sz="16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CN"/>
                        </a:p>
                      </a:txBody>
                      <a:tcPr/>
                    </a:tc>
                    <a:tc hMerge="1">
                      <a:txBody>
                        <a:bodyPr/>
                        <a:lstStyle/>
                        <a:p>
                          <a:endParaRPr lang="zh-CN"/>
                        </a:p>
                      </a:txBody>
                      <a:tcPr/>
                    </a:tc>
                    <a:tc hMerge="1">
                      <a:txBody>
                        <a:bodyPr/>
                        <a:lstStyle/>
                        <a:p>
                          <a:endParaRPr lang="zh-CN"/>
                        </a:p>
                      </a:txBody>
                      <a:tcPr/>
                    </a:tc>
                    <a:extLst>
                      <a:ext uri="{0D108BD9-81ED-4DB2-BD59-A6C34878D82A}">
                        <a16:rowId xmlns:a16="http://schemas.microsoft.com/office/drawing/2014/main" val="10009"/>
                      </a:ext>
                    </a:extLst>
                  </a:tr>
                </a:tbl>
              </a:graphicData>
            </a:graphic>
          </p:graphicFrame>
        </mc:Fallback>
      </mc:AlternateContent>
      <p:pic>
        <p:nvPicPr>
          <p:cNvPr id="8" name="矩形 3"/>
          <p:cNvPicPr>
            <a:picLocks noChangeArrowheads="1"/>
          </p:cNvPicPr>
          <p:nvPr/>
        </p:nvPicPr>
        <p:blipFill>
          <a:blip r:embed="rId8" cstate="print"/>
          <a:srcRect/>
          <a:stretch>
            <a:fillRect/>
          </a:stretch>
        </p:blipFill>
        <p:spPr bwMode="auto">
          <a:xfrm>
            <a:off x="0" y="0"/>
            <a:ext cx="12192000" cy="1058779"/>
          </a:xfrm>
          <a:prstGeom prst="rect">
            <a:avLst/>
          </a:prstGeom>
          <a:noFill/>
          <a:ln w="9525">
            <a:noFill/>
            <a:miter lim="800000"/>
            <a:headEnd/>
            <a:tailEnd/>
          </a:ln>
        </p:spPr>
      </p:pic>
      <p:sp>
        <p:nvSpPr>
          <p:cNvPr id="9" name="标题 1"/>
          <p:cNvSpPr>
            <a:spLocks noGrp="1"/>
          </p:cNvSpPr>
          <p:nvPr>
            <p:ph type="title"/>
          </p:nvPr>
        </p:nvSpPr>
        <p:spPr>
          <a:xfrm>
            <a:off x="688138" y="153759"/>
            <a:ext cx="10354417" cy="712759"/>
          </a:xfrm>
        </p:spPr>
        <p:txBody>
          <a:bodyPr>
            <a:noAutofit/>
          </a:bodyPr>
          <a:lstStyle/>
          <a:p>
            <a:br>
              <a:rPr lang="zh-CN" altLang="en-US" sz="3200" dirty="0">
                <a:solidFill>
                  <a:schemeClr val="bg1"/>
                </a:solidFill>
                <a:latin typeface="黑体" panose="02010609060101010101" charset="-122"/>
                <a:ea typeface="黑体" panose="02010609060101010101" charset="-122"/>
              </a:rPr>
            </a:br>
            <a:r>
              <a:rPr lang="zh-CN" altLang="en-US" sz="3200" dirty="0">
                <a:solidFill>
                  <a:schemeClr val="bg1"/>
                </a:solidFill>
                <a:latin typeface="黑体" panose="02010609060101010101" charset="-122"/>
                <a:ea typeface="黑体" panose="02010609060101010101" charset="-122"/>
                <a:sym typeface="+mn-ea"/>
              </a:rPr>
              <a:t>（三）要求</a:t>
            </a:r>
            <a:endParaRPr lang="zh-CN" altLang="en-US" sz="3200" dirty="0">
              <a:solidFill>
                <a:schemeClr val="bg1"/>
              </a:solidFill>
              <a:latin typeface="黑体" panose="02010609060101010101" charset="-122"/>
              <a:ea typeface="黑体" panose="02010609060101010101" charset="-122"/>
            </a:endParaRPr>
          </a:p>
        </p:txBody>
      </p:sp>
      <p:pic>
        <p:nvPicPr>
          <p:cNvPr id="2" name="页码31">
            <a:hlinkClick r:id="" action="ppaction://media"/>
            <a:extLst>
              <a:ext uri="{FF2B5EF4-FFF2-40B4-BE49-F238E27FC236}">
                <a16:creationId xmlns:a16="http://schemas.microsoft.com/office/drawing/2014/main" id="{9CE4C5F7-B819-BCD0-7FA4-CC73361FC00C}"/>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200775" y="6216878"/>
            <a:ext cx="487363" cy="487363"/>
          </a:xfrm>
          <a:prstGeom prst="rect">
            <a:avLst/>
          </a:prstGeom>
        </p:spPr>
      </p:pic>
    </p:spTree>
  </p:cSld>
  <p:clrMapOvr>
    <a:masterClrMapping/>
  </p:clrMapOvr>
  <p:transition advTm="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594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p:nvSpPr>
        <p:spPr>
          <a:xfrm>
            <a:off x="461261" y="962726"/>
            <a:ext cx="4213691" cy="499624"/>
          </a:xfrm>
          <a:prstGeom prst="rect">
            <a:avLst/>
          </a:prstGeom>
          <a:noFill/>
        </p:spPr>
        <p:txBody>
          <a:bodyPr wrap="square">
            <a:spAutoFit/>
          </a:bodyPr>
          <a:lstStyle/>
          <a:p>
            <a:pPr marL="285750" indent="-285750" algn="just">
              <a:lnSpc>
                <a:spcPct val="150000"/>
              </a:lnSpc>
              <a:spcBef>
                <a:spcPts val="900"/>
              </a:spcBef>
              <a:spcAft>
                <a:spcPts val="900"/>
              </a:spcAft>
              <a:buClr>
                <a:srgbClr val="C00000"/>
              </a:buClr>
              <a:buFont typeface="Wingdings" panose="05000000000000000000" pitchFamily="2" charset="2"/>
              <a:buChar char="u"/>
            </a:pPr>
            <a:r>
              <a:rPr lang="zh-CN" altLang="en-US" sz="2000" dirty="0">
                <a:latin typeface="思源黑体 CN Bold" panose="020B0800000000000000" pitchFamily="34" charset="-122"/>
                <a:ea typeface="思源黑体 CN Bold" panose="020B0800000000000000" pitchFamily="34" charset="-122"/>
              </a:rPr>
              <a:t>例</a:t>
            </a:r>
            <a:r>
              <a:rPr lang="en-US" altLang="zh-CN" sz="2000" dirty="0">
                <a:latin typeface="思源黑体 CN Bold" panose="020B0800000000000000" pitchFamily="34" charset="-122"/>
                <a:ea typeface="思源黑体 CN Bold" panose="020B0800000000000000" pitchFamily="34" charset="-122"/>
              </a:rPr>
              <a:t>3</a:t>
            </a:r>
            <a:r>
              <a:rPr lang="zh-CN" altLang="en-US" sz="2000" dirty="0">
                <a:latin typeface="思源黑体 CN Bold" panose="020B0800000000000000" pitchFamily="34" charset="-122"/>
                <a:ea typeface="思源黑体 CN Bold" panose="020B0800000000000000" pitchFamily="34" charset="-122"/>
              </a:rPr>
              <a:t>：某茶叶（圆柱体）</a:t>
            </a:r>
            <a:endParaRPr lang="en-US" altLang="zh-CN" sz="2000" dirty="0">
              <a:solidFill>
                <a:srgbClr val="FF0000"/>
              </a:solidFill>
              <a:latin typeface="思源黑体 CN Bold" panose="020B0800000000000000" pitchFamily="34" charset="-122"/>
              <a:ea typeface="思源黑体 CN Bold" panose="020B0800000000000000" pitchFamily="34" charset="-122"/>
            </a:endParaRPr>
          </a:p>
        </p:txBody>
      </p:sp>
      <mc:AlternateContent xmlns:mc="http://schemas.openxmlformats.org/markup-compatibility/2006" xmlns:a14="http://schemas.microsoft.com/office/drawing/2010/main">
        <mc:Choice Requires="a14">
          <p:graphicFrame>
            <p:nvGraphicFramePr>
              <p:cNvPr id="4" name="表格 3"/>
              <p:cNvGraphicFramePr>
                <a:graphicFrameLocks noGrp="1"/>
              </p:cNvGraphicFramePr>
              <p:nvPr>
                <p:custDataLst>
                  <p:tags r:id="rId1"/>
                </p:custDataLst>
                <p:extLst>
                  <p:ext uri="{D42A27DB-BD31-4B8C-83A1-F6EECF244321}">
                    <p14:modId xmlns:p14="http://schemas.microsoft.com/office/powerpoint/2010/main" val="2436577996"/>
                  </p:ext>
                </p:extLst>
              </p:nvPr>
            </p:nvGraphicFramePr>
            <p:xfrm>
              <a:off x="601938" y="1462350"/>
              <a:ext cx="11222086" cy="4971035"/>
            </p:xfrm>
            <a:graphic>
              <a:graphicData uri="http://schemas.openxmlformats.org/drawingml/2006/table">
                <a:tbl>
                  <a:tblPr firstRow="1" firstCol="1" bandRow="1"/>
                  <a:tblGrid>
                    <a:gridCol w="2964815">
                      <a:extLst>
                        <a:ext uri="{9D8B030D-6E8A-4147-A177-3AD203B41FA5}">
                          <a16:colId xmlns:a16="http://schemas.microsoft.com/office/drawing/2014/main" val="20000"/>
                        </a:ext>
                      </a:extLst>
                    </a:gridCol>
                    <a:gridCol w="2291279">
                      <a:extLst>
                        <a:ext uri="{9D8B030D-6E8A-4147-A177-3AD203B41FA5}">
                          <a16:colId xmlns:a16="http://schemas.microsoft.com/office/drawing/2014/main" val="20001"/>
                        </a:ext>
                      </a:extLst>
                    </a:gridCol>
                    <a:gridCol w="5965992">
                      <a:extLst>
                        <a:ext uri="{9D8B030D-6E8A-4147-A177-3AD203B41FA5}">
                          <a16:colId xmlns:a16="http://schemas.microsoft.com/office/drawing/2014/main" val="20002"/>
                        </a:ext>
                      </a:extLst>
                    </a:gridCol>
                  </a:tblGrid>
                  <a:tr h="267670">
                    <a:tc gridSpan="3">
                      <a:txBody>
                        <a:bodyPr/>
                        <a:lstStyle/>
                        <a:p>
                          <a:pPr algn="l"/>
                          <a:r>
                            <a:rPr lang="zh-CN" sz="1600" kern="100" dirty="0">
                              <a:effectLst/>
                              <a:latin typeface="等线" panose="02010600030101010101" pitchFamily="2" charset="-122"/>
                              <a:ea typeface="黑体" panose="02010609060101010101" charset="-122"/>
                              <a:cs typeface="Times New Roman" panose="02020603050405020304" pitchFamily="18" charset="0"/>
                            </a:rPr>
                            <a:t>一、商品销售包装体积</a:t>
                          </a:r>
                          <a:r>
                            <a:rPr lang="en-US" sz="1600" i="1" kern="100" dirty="0" err="1">
                              <a:effectLst/>
                              <a:latin typeface="宋体" panose="02010600030101010101" pitchFamily="2" charset="-122"/>
                              <a:ea typeface="等线" panose="02010600030101010101" pitchFamily="2" charset="-122"/>
                              <a:cs typeface="Times New Roman" panose="02020603050405020304" pitchFamily="18" charset="0"/>
                            </a:rPr>
                            <a:t>V</a:t>
                          </a:r>
                          <a:r>
                            <a:rPr lang="en-US" sz="1600" i="1" kern="100" baseline="-25000" dirty="0" err="1">
                              <a:effectLst/>
                              <a:latin typeface="宋体" panose="02010600030101010101" pitchFamily="2" charset="-122"/>
                              <a:ea typeface="等线" panose="02010600030101010101" pitchFamily="2" charset="-122"/>
                              <a:cs typeface="Times New Roman" panose="02020603050405020304" pitchFamily="18" charset="0"/>
                            </a:rPr>
                            <a:t>n</a:t>
                          </a:r>
                          <a:endParaRPr lang="zh-CN" sz="16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CN"/>
                        </a:p>
                      </a:txBody>
                      <a:tcPr>
                        <a:lnL w="12700" cap="flat" cmpd="sng" algn="ctr">
                          <a:solidFill>
                            <a:srgbClr val="000000"/>
                          </a:solidFill>
                          <a:prstDash val="solid"/>
                          <a:round/>
                          <a:headEnd type="none" w="med" len="med"/>
                          <a:tailEnd type="none" w="med" len="med"/>
                        </a:lnL>
                      </a:tcPr>
                    </a:tc>
                    <a:tc hMerge="1">
                      <a:txBody>
                        <a:bodyPr/>
                        <a:lstStyle/>
                        <a:p>
                          <a:endParaRPr lang="zh-CN"/>
                        </a:p>
                      </a:txBody>
                      <a:tcPr/>
                    </a:tc>
                    <a:extLst>
                      <a:ext uri="{0D108BD9-81ED-4DB2-BD59-A6C34878D82A}">
                        <a16:rowId xmlns:a16="http://schemas.microsoft.com/office/drawing/2014/main" val="10000"/>
                      </a:ext>
                    </a:extLst>
                  </a:tr>
                  <a:tr h="490622">
                    <a:tc>
                      <a:txBody>
                        <a:bodyPr/>
                        <a:lstStyle/>
                        <a:p>
                          <a:pPr algn="ctr"/>
                          <a:r>
                            <a:rPr lang="zh-CN" sz="1600" kern="100" dirty="0">
                              <a:effectLst/>
                              <a:latin typeface="等线" panose="02010600030101010101" pitchFamily="2" charset="-122"/>
                              <a:ea typeface="宋体" panose="02010600030101010101" pitchFamily="2" charset="-122"/>
                              <a:cs typeface="Times New Roman" panose="02020603050405020304" pitchFamily="18" charset="0"/>
                            </a:rPr>
                            <a:t>平均直径</a:t>
                          </a:r>
                          <a:r>
                            <a:rPr lang="en-US" sz="1600" kern="100" dirty="0">
                              <a:effectLst/>
                              <a:latin typeface="等线" panose="02010600030101010101" pitchFamily="2" charset="-122"/>
                              <a:ea typeface="宋体" panose="02010600030101010101" pitchFamily="2" charset="-122"/>
                              <a:cs typeface="Times New Roman" panose="02020603050405020304" pitchFamily="18" charset="0"/>
                            </a:rPr>
                            <a:t>/mm</a:t>
                          </a:r>
                          <a:endParaRPr lang="zh-CN" sz="16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zh-CN" sz="1600" kern="100" dirty="0">
                              <a:effectLst/>
                              <a:latin typeface="等线" panose="02010600030101010101" pitchFamily="2" charset="-122"/>
                              <a:ea typeface="宋体" panose="02010600030101010101" pitchFamily="2" charset="-122"/>
                              <a:cs typeface="Times New Roman" panose="02020603050405020304" pitchFamily="18" charset="0"/>
                            </a:rPr>
                            <a:t>平均高度</a:t>
                          </a:r>
                          <a:r>
                            <a:rPr lang="en-US" sz="1600" kern="100" dirty="0">
                              <a:effectLst/>
                              <a:latin typeface="等线" panose="02010600030101010101" pitchFamily="2" charset="-122"/>
                              <a:ea typeface="宋体" panose="02010600030101010101" pitchFamily="2" charset="-122"/>
                              <a:cs typeface="Times New Roman" panose="02020603050405020304" pitchFamily="18" charset="0"/>
                            </a:rPr>
                            <a:t>/mm</a:t>
                          </a:r>
                          <a:endParaRPr lang="zh-CN" sz="16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tcPr>
                    </a:tc>
                    <a:tc>
                      <a:txBody>
                        <a:bodyPr/>
                        <a:lstStyle/>
                        <a:p>
                          <a:pPr algn="l"/>
                          <a:r>
                            <a:rPr lang="zh-CN" sz="1600" kern="100" dirty="0">
                              <a:effectLst/>
                              <a:latin typeface="等线" panose="02010600030101010101" pitchFamily="2" charset="-122"/>
                              <a:ea typeface="宋体" panose="02010600030101010101" pitchFamily="2" charset="-122"/>
                              <a:cs typeface="Times New Roman" panose="02020603050405020304" pitchFamily="18" charset="0"/>
                            </a:rPr>
                            <a:t>商品销售包装体积（</a:t>
                          </a:r>
                          <a:r>
                            <a:rPr lang="en-US" sz="1600" i="1" kern="100" dirty="0" err="1">
                              <a:effectLst/>
                              <a:latin typeface="等线" panose="02010600030101010101" pitchFamily="2" charset="-122"/>
                              <a:ea typeface="宋体" panose="02010600030101010101" pitchFamily="2" charset="-122"/>
                              <a:cs typeface="Times New Roman" panose="02020603050405020304" pitchFamily="18" charset="0"/>
                            </a:rPr>
                            <a:t>V</a:t>
                          </a:r>
                          <a:r>
                            <a:rPr lang="en-US" sz="1600" i="1" kern="100" baseline="-25000" dirty="0" err="1">
                              <a:effectLst/>
                              <a:latin typeface="等线" panose="02010600030101010101" pitchFamily="2" charset="-122"/>
                              <a:ea typeface="宋体" panose="02010600030101010101" pitchFamily="2" charset="-122"/>
                              <a:cs typeface="Times New Roman" panose="02020603050405020304" pitchFamily="18" charset="0"/>
                            </a:rPr>
                            <a:t>n</a:t>
                          </a:r>
                          <a:r>
                            <a:rPr lang="zh-CN" sz="1600" kern="100" dirty="0">
                              <a:effectLst/>
                              <a:latin typeface="等线" panose="02010600030101010101" pitchFamily="2" charset="-122"/>
                              <a:ea typeface="宋体" panose="02010600030101010101" pitchFamily="2" charset="-122"/>
                              <a:cs typeface="Times New Roman" panose="02020603050405020304" pitchFamily="18" charset="0"/>
                            </a:rPr>
                            <a:t>）</a:t>
                          </a:r>
                          <a:r>
                            <a:rPr lang="en-US" sz="1600" kern="100" dirty="0">
                              <a:effectLst/>
                              <a:latin typeface="等线" panose="02010600030101010101" pitchFamily="2" charset="-122"/>
                              <a:ea typeface="宋体" panose="02010600030101010101" pitchFamily="2" charset="-122"/>
                              <a:cs typeface="Times New Roman" panose="02020603050405020304" pitchFamily="18" charset="0"/>
                            </a:rPr>
                            <a:t>/mm</a:t>
                          </a:r>
                          <a:r>
                            <a:rPr lang="en-US" sz="1600" kern="100" baseline="30000" dirty="0">
                              <a:effectLst/>
                              <a:latin typeface="等线" panose="02010600030101010101" pitchFamily="2" charset="-122"/>
                              <a:ea typeface="宋体" panose="02010600030101010101" pitchFamily="2" charset="-122"/>
                              <a:cs typeface="Times New Roman" panose="02020603050405020304" pitchFamily="18" charset="0"/>
                            </a:rPr>
                            <a:t>3</a:t>
                          </a:r>
                          <a:endParaRPr lang="zh-CN" sz="16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663768">
                    <a:tc>
                      <a:txBody>
                        <a:bodyPr/>
                        <a:lstStyle/>
                        <a:p>
                          <a:pPr algn="ctr"/>
                          <a:r>
                            <a:rPr lang="en-US" sz="1600" kern="100">
                              <a:effectLst/>
                              <a:latin typeface="宋体" panose="02010600030101010101" pitchFamily="2" charset="-122"/>
                              <a:ea typeface="等线" panose="02010600030101010101" pitchFamily="2" charset="-122"/>
                              <a:cs typeface="Times New Roman" panose="02020603050405020304" pitchFamily="18" charset="0"/>
                            </a:rPr>
                            <a:t>280</a:t>
                          </a:r>
                          <a:endParaRPr lang="zh-CN" sz="160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600" kern="100">
                              <a:effectLst/>
                              <a:latin typeface="宋体" panose="02010600030101010101" pitchFamily="2" charset="-122"/>
                              <a:ea typeface="等线" panose="02010600030101010101" pitchFamily="2" charset="-122"/>
                              <a:cs typeface="Times New Roman" panose="02020603050405020304" pitchFamily="18" charset="0"/>
                            </a:rPr>
                            <a:t>65</a:t>
                          </a:r>
                          <a:endParaRPr lang="zh-CN" sz="1600" kern="100">
                            <a:effectLst/>
                            <a:latin typeface="等线" panose="02010600030101010101" pitchFamily="2" charset="-122"/>
                            <a:ea typeface="等线" panose="02010600030101010101" pitchFamily="2" charset="-122"/>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79400" algn="l"/>
                          <a:r>
                            <a:rPr lang="zh-CN" altLang="en-US" sz="1600" kern="100" dirty="0">
                              <a:effectLst/>
                              <a:latin typeface="宋体" panose="02010600030101010101" pitchFamily="2" charset="-122"/>
                              <a:ea typeface="等线" panose="02010600030101010101" pitchFamily="2" charset="-122"/>
                              <a:cs typeface="Times New Roman" panose="02020603050405020304" pitchFamily="18" charset="0"/>
                            </a:rPr>
                            <a:t>四、计算</a:t>
                          </a:r>
                        </a:p>
                        <a:p>
                          <a:pPr indent="279400" algn="l"/>
                          <a:r>
                            <a:rPr lang="zh-CN" altLang="en-US" sz="1600" kern="100" dirty="0">
                              <a:effectLst/>
                              <a:latin typeface="宋体" panose="02010600030101010101" pitchFamily="2" charset="-122"/>
                              <a:ea typeface="等线" panose="02010600030101010101" pitchFamily="2" charset="-122"/>
                              <a:cs typeface="Times New Roman" panose="02020603050405020304" pitchFamily="18" charset="0"/>
                            </a:rPr>
                            <a:t> </a:t>
                          </a:r>
                        </a:p>
                        <a:p>
                          <a:pPr indent="279400" algn="l"/>
                          <a:r>
                            <a:rPr lang="en-US" altLang="zh-CN" sz="1600" kern="100" dirty="0">
                              <a:effectLst/>
                              <a:latin typeface="宋体" panose="02010600030101010101" pitchFamily="2" charset="-122"/>
                              <a:ea typeface="等线" panose="02010600030101010101" pitchFamily="2" charset="-122"/>
                              <a:cs typeface="Times New Roman" panose="02020603050405020304" pitchFamily="18" charset="0"/>
                            </a:rPr>
                            <a:t>3.14×(280/2)^2×65=</a:t>
                          </a:r>
                          <a:r>
                            <a:rPr lang="en-US" sz="1600" kern="100" dirty="0">
                              <a:effectLst/>
                              <a:latin typeface="宋体" panose="02010600030101010101" pitchFamily="2" charset="-122"/>
                              <a:ea typeface="等线" panose="02010600030101010101" pitchFamily="2" charset="-122"/>
                              <a:cs typeface="Times New Roman" panose="02020603050405020304" pitchFamily="18" charset="0"/>
                            </a:rPr>
                            <a:t>4000360</a:t>
                          </a:r>
                          <a:endParaRPr lang="zh-CN" sz="16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67670">
                    <a:tc gridSpan="3">
                      <a:txBody>
                        <a:bodyPr/>
                        <a:lstStyle/>
                        <a:p>
                          <a:pPr algn="l"/>
                          <a:r>
                            <a:rPr lang="zh-CN" sz="1600" kern="100" dirty="0">
                              <a:effectLst/>
                              <a:latin typeface="等线" panose="02010600030101010101" pitchFamily="2" charset="-122"/>
                              <a:ea typeface="黑体" panose="02010609060101010101" charset="-122"/>
                              <a:cs typeface="Times New Roman" panose="02020603050405020304" pitchFamily="18" charset="0"/>
                            </a:rPr>
                            <a:t>二、</a:t>
                          </a:r>
                          <a:r>
                            <a:rPr lang="zh-CN" altLang="en-US" sz="1600" kern="100" dirty="0">
                              <a:effectLst/>
                              <a:latin typeface="等线" panose="02010600030101010101" pitchFamily="2" charset="-122"/>
                              <a:ea typeface="黑体" panose="02010609060101010101" charset="-122"/>
                              <a:cs typeface="Times New Roman" panose="02020603050405020304" pitchFamily="18" charset="0"/>
                            </a:rPr>
                            <a:t>内装物</a:t>
                          </a:r>
                          <a:r>
                            <a:rPr lang="zh-CN" sz="1600" kern="100" dirty="0">
                              <a:effectLst/>
                              <a:latin typeface="等线" panose="02010600030101010101" pitchFamily="2" charset="-122"/>
                              <a:ea typeface="黑体" panose="02010609060101010101" charset="-122"/>
                              <a:cs typeface="Times New Roman" panose="02020603050405020304" pitchFamily="18" charset="0"/>
                            </a:rPr>
                            <a:t>体积</a:t>
                          </a:r>
                          <a:r>
                            <a:rPr lang="en-US" sz="1600" i="1" kern="100" dirty="0">
                              <a:effectLst/>
                              <a:latin typeface="宋体" panose="02010600030101010101" pitchFamily="2" charset="-122"/>
                              <a:ea typeface="等线" panose="02010600030101010101" pitchFamily="2" charset="-122"/>
                              <a:cs typeface="Times New Roman" panose="02020603050405020304" pitchFamily="18" charset="0"/>
                            </a:rPr>
                            <a:t>V</a:t>
                          </a:r>
                          <a:r>
                            <a:rPr lang="en-US" sz="1600" i="1" kern="100" baseline="-25000" dirty="0">
                              <a:effectLst/>
                              <a:latin typeface="宋体" panose="02010600030101010101" pitchFamily="2" charset="-122"/>
                              <a:ea typeface="等线" panose="02010600030101010101" pitchFamily="2" charset="-122"/>
                              <a:cs typeface="Times New Roman" panose="02020603050405020304" pitchFamily="18" charset="0"/>
                            </a:rPr>
                            <a:t>0</a:t>
                          </a:r>
                          <a:endParaRPr lang="zh-CN" sz="16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CN"/>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tc hMerge="1">
                      <a:txBody>
                        <a:bodyPr/>
                        <a:lstStyle/>
                        <a:p>
                          <a:endParaRPr lang="zh-CN"/>
                        </a:p>
                      </a:txBody>
                      <a:tcPr/>
                    </a:tc>
                    <a:extLst>
                      <a:ext uri="{0D108BD9-81ED-4DB2-BD59-A6C34878D82A}">
                        <a16:rowId xmlns:a16="http://schemas.microsoft.com/office/drawing/2014/main" val="10003"/>
                      </a:ext>
                    </a:extLst>
                  </a:tr>
                  <a:tr h="267896">
                    <a:tc gridSpan="2">
                      <a:txBody>
                        <a:bodyPr/>
                        <a:lstStyle/>
                        <a:p>
                          <a:pPr algn="l"/>
                          <a:r>
                            <a:rPr lang="zh-CN" altLang="en-US" sz="1600" kern="100" dirty="0">
                              <a:effectLst/>
                              <a:latin typeface="等线" panose="02010600030101010101" pitchFamily="2" charset="-122"/>
                              <a:ea typeface="宋体" panose="02010600030101010101" pitchFamily="2" charset="-122"/>
                              <a:cs typeface="Times New Roman" panose="02020603050405020304" pitchFamily="18" charset="0"/>
                            </a:rPr>
                            <a:t>内装物净含量</a:t>
                          </a:r>
                          <a:r>
                            <a:rPr lang="en-US" sz="1600" kern="100" dirty="0">
                              <a:effectLst/>
                              <a:latin typeface="等线" panose="02010600030101010101" pitchFamily="2" charset="-122"/>
                              <a:ea typeface="宋体" panose="02010600030101010101" pitchFamily="2" charset="-122"/>
                              <a:cs typeface="Times New Roman" panose="02020603050405020304" pitchFamily="18" charset="0"/>
                            </a:rPr>
                            <a:t>/g</a:t>
                          </a:r>
                          <a:endParaRPr lang="zh-CN" sz="16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CN"/>
                        </a:p>
                      </a:txBody>
                      <a:tcPr>
                        <a:lnL w="12700" cap="flat" cmpd="sng" algn="ctr">
                          <a:solidFill>
                            <a:srgbClr val="000000"/>
                          </a:solidFill>
                          <a:prstDash val="solid"/>
                          <a:round/>
                          <a:headEnd type="none" w="med" len="med"/>
                          <a:tailEnd type="none" w="med" len="med"/>
                        </a:lnL>
                      </a:tcPr>
                    </a:tc>
                    <a:tc>
                      <a:txBody>
                        <a:bodyPr/>
                        <a:lstStyle/>
                        <a:p>
                          <a:pPr algn="l"/>
                          <a:r>
                            <a:rPr lang="zh-CN" altLang="en-US" sz="1600" kern="100" dirty="0">
                              <a:effectLst/>
                              <a:latin typeface="等线" panose="02010600030101010101" pitchFamily="2" charset="-122"/>
                              <a:ea typeface="宋体" panose="02010600030101010101" pitchFamily="2" charset="-122"/>
                              <a:cs typeface="Times New Roman" panose="02020603050405020304" pitchFamily="18" charset="0"/>
                            </a:rPr>
                            <a:t>内装物</a:t>
                          </a:r>
                          <a:r>
                            <a:rPr lang="zh-CN" sz="1600" kern="100" dirty="0">
                              <a:effectLst/>
                              <a:latin typeface="等线" panose="02010600030101010101" pitchFamily="2" charset="-122"/>
                              <a:ea typeface="宋体" panose="02010600030101010101" pitchFamily="2" charset="-122"/>
                              <a:cs typeface="Times New Roman" panose="02020603050405020304" pitchFamily="18" charset="0"/>
                            </a:rPr>
                            <a:t>体积</a:t>
                          </a:r>
                          <a:r>
                            <a:rPr lang="en-US" sz="1600" i="1" kern="100" dirty="0">
                              <a:effectLst/>
                              <a:latin typeface="等线" panose="02010600030101010101" pitchFamily="2" charset="-122"/>
                              <a:ea typeface="宋体" panose="02010600030101010101" pitchFamily="2" charset="-122"/>
                              <a:cs typeface="Times New Roman" panose="02020603050405020304" pitchFamily="18" charset="0"/>
                            </a:rPr>
                            <a:t>V</a:t>
                          </a:r>
                          <a:r>
                            <a:rPr lang="en-US" sz="1600" i="1" kern="100" baseline="-25000" dirty="0">
                              <a:effectLst/>
                              <a:latin typeface="等线" panose="02010600030101010101" pitchFamily="2" charset="-122"/>
                              <a:ea typeface="宋体" panose="02010600030101010101" pitchFamily="2" charset="-122"/>
                              <a:cs typeface="Times New Roman" panose="02020603050405020304" pitchFamily="18" charset="0"/>
                            </a:rPr>
                            <a:t>0</a:t>
                          </a:r>
                          <a:r>
                            <a:rPr lang="en-US" sz="1600" kern="100" dirty="0">
                              <a:effectLst/>
                              <a:latin typeface="等线" panose="02010600030101010101" pitchFamily="2" charset="-122"/>
                              <a:ea typeface="宋体" panose="02010600030101010101" pitchFamily="2" charset="-122"/>
                              <a:cs typeface="Times New Roman" panose="02020603050405020304" pitchFamily="18" charset="0"/>
                            </a:rPr>
                            <a:t>/mm</a:t>
                          </a:r>
                          <a:r>
                            <a:rPr lang="en-US" sz="1600" kern="100" baseline="30000" dirty="0">
                              <a:effectLst/>
                              <a:latin typeface="等线" panose="02010600030101010101" pitchFamily="2" charset="-122"/>
                              <a:ea typeface="宋体" panose="02010600030101010101" pitchFamily="2" charset="-122"/>
                              <a:cs typeface="Times New Roman" panose="02020603050405020304" pitchFamily="18" charset="0"/>
                            </a:rPr>
                            <a:t>3</a:t>
                          </a:r>
                          <a:endParaRPr lang="zh-CN" sz="16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257449">
                    <a:tc gridSpan="2">
                      <a:txBody>
                        <a:bodyPr/>
                        <a:lstStyle/>
                        <a:p>
                          <a:pPr algn="l"/>
                          <a:r>
                            <a:rPr lang="en-US" sz="1600" kern="100" dirty="0">
                              <a:effectLst/>
                              <a:latin typeface="宋体" panose="02010600030101010101" pitchFamily="2" charset="-122"/>
                              <a:ea typeface="等线" panose="02010600030101010101" pitchFamily="2" charset="-122"/>
                              <a:cs typeface="Times New Roman" panose="02020603050405020304" pitchFamily="18" charset="0"/>
                            </a:rPr>
                            <a:t> 20g</a:t>
                          </a:r>
                          <a:r>
                            <a:rPr lang="zh-CN" sz="1600" kern="100" dirty="0">
                              <a:effectLst/>
                              <a:latin typeface="等线" panose="02010600030101010101" pitchFamily="2" charset="-122"/>
                              <a:ea typeface="宋体" panose="02010600030101010101" pitchFamily="2" charset="-122"/>
                              <a:cs typeface="Times New Roman" panose="02020603050405020304" pitchFamily="18" charset="0"/>
                            </a:rPr>
                            <a:t>×</a:t>
                          </a:r>
                          <a:r>
                            <a:rPr lang="en-US" sz="1600" kern="100" dirty="0">
                              <a:effectLst/>
                              <a:latin typeface="等线" panose="02010600030101010101" pitchFamily="2" charset="-122"/>
                              <a:ea typeface="宋体" panose="02010600030101010101" pitchFamily="2" charset="-122"/>
                              <a:cs typeface="Times New Roman" panose="02020603050405020304" pitchFamily="18" charset="0"/>
                            </a:rPr>
                            <a:t>8=160</a:t>
                          </a:r>
                          <a:endParaRPr lang="zh-CN" sz="16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CN"/>
                        </a:p>
                      </a:txBody>
                      <a:tcPr>
                        <a:lnL w="12700" cap="flat" cmpd="sng" algn="ctr">
                          <a:solidFill>
                            <a:srgbClr val="000000"/>
                          </a:solidFill>
                          <a:prstDash val="solid"/>
                          <a:round/>
                          <a:headEnd type="none" w="med" len="med"/>
                          <a:tailEnd type="none" w="med" len="med"/>
                        </a:lnL>
                      </a:tcPr>
                    </a:tc>
                    <a:tc>
                      <a:txBody>
                        <a:bodyPr/>
                        <a:lstStyle/>
                        <a:p>
                          <a:pPr algn="l"/>
                          <a:r>
                            <a:rPr lang="en-US" sz="1600" kern="100" dirty="0">
                              <a:effectLst/>
                              <a:latin typeface="宋体" panose="02010600030101010101" pitchFamily="2" charset="-122"/>
                              <a:ea typeface="等线" panose="02010600030101010101" pitchFamily="2" charset="-122"/>
                              <a:cs typeface="Times New Roman" panose="02020603050405020304" pitchFamily="18" charset="0"/>
                            </a:rPr>
                            <a:t> </a:t>
                          </a:r>
                          <a:r>
                            <a:rPr lang="en-US" altLang="zh-CN" sz="1600" kern="100" dirty="0">
                              <a:effectLst/>
                              <a:latin typeface="宋体" panose="02010600030101010101" pitchFamily="2" charset="-122"/>
                              <a:ea typeface="等线" panose="02010600030101010101" pitchFamily="2" charset="-122"/>
                              <a:cs typeface="Times New Roman" panose="02020603050405020304" pitchFamily="18" charset="0"/>
                            </a:rPr>
                            <a:t>160*1000=</a:t>
                          </a:r>
                          <a:r>
                            <a:rPr lang="en-US" sz="1600" kern="100" dirty="0">
                              <a:effectLst/>
                              <a:latin typeface="宋体" panose="02010600030101010101" pitchFamily="2" charset="-122"/>
                              <a:ea typeface="等线" panose="02010600030101010101" pitchFamily="2" charset="-122"/>
                              <a:cs typeface="Times New Roman" panose="02020603050405020304" pitchFamily="18" charset="0"/>
                            </a:rPr>
                            <a:t>160000</a:t>
                          </a:r>
                          <a:endParaRPr lang="zh-CN" sz="16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257449">
                    <a:tc gridSpan="2">
                      <a:txBody>
                        <a:bodyPr/>
                        <a:lstStyle/>
                        <a:p>
                          <a:pPr algn="l"/>
                          <a:r>
                            <a:rPr lang="zh-CN" sz="1600" kern="100">
                              <a:effectLst/>
                              <a:latin typeface="等线" panose="02010600030101010101" pitchFamily="2" charset="-122"/>
                              <a:ea typeface="黑体" panose="02010609060101010101" charset="-122"/>
                              <a:cs typeface="Times New Roman" panose="02020603050405020304" pitchFamily="18" charset="0"/>
                            </a:rPr>
                            <a:t>三、商品必要空间系数</a:t>
                          </a:r>
                          <a:r>
                            <a:rPr lang="en-US" sz="1600" kern="100">
                              <a:effectLst/>
                              <a:latin typeface="宋体" panose="02010600030101010101" pitchFamily="2" charset="-122"/>
                              <a:ea typeface="等线" panose="02010600030101010101" pitchFamily="2" charset="-122"/>
                              <a:cs typeface="Times New Roman" panose="02020603050405020304" pitchFamily="18" charset="0"/>
                            </a:rPr>
                            <a:t>k</a:t>
                          </a:r>
                          <a:endParaRPr lang="zh-CN" sz="160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CN"/>
                        </a:p>
                      </a:txBody>
                      <a:tcPr>
                        <a:lnL w="12700" cap="flat" cmpd="sng" algn="ctr">
                          <a:solidFill>
                            <a:srgbClr val="000000"/>
                          </a:solidFill>
                          <a:prstDash val="solid"/>
                          <a:round/>
                          <a:headEnd type="none" w="med" len="med"/>
                          <a:tailEnd type="none" w="med" len="med"/>
                        </a:lnL>
                      </a:tcPr>
                    </a:tc>
                    <a:tc>
                      <a:txBody>
                        <a:bodyPr/>
                        <a:lstStyle/>
                        <a:p>
                          <a:pPr algn="l"/>
                          <a:r>
                            <a:rPr lang="zh-CN" sz="1600" kern="100" dirty="0">
                              <a:effectLst/>
                              <a:latin typeface="等线" panose="02010600030101010101" pitchFamily="2" charset="-122"/>
                              <a:ea typeface="宋体" panose="02010600030101010101" pitchFamily="2" charset="-122"/>
                              <a:cs typeface="Times New Roman" panose="02020603050405020304" pitchFamily="18" charset="0"/>
                            </a:rPr>
                            <a:t>查表</a:t>
                          </a:r>
                          <a:r>
                            <a:rPr lang="en-US" sz="1600" kern="100" dirty="0">
                              <a:effectLst/>
                              <a:latin typeface="等线" panose="02010600030101010101" pitchFamily="2" charset="-122"/>
                              <a:ea typeface="宋体" panose="02010600030101010101" pitchFamily="2" charset="-122"/>
                              <a:cs typeface="Times New Roman" panose="02020603050405020304" pitchFamily="18" charset="0"/>
                            </a:rPr>
                            <a:t>A.1</a:t>
                          </a:r>
                          <a:r>
                            <a:rPr lang="zh-CN" sz="1600" kern="100" dirty="0">
                              <a:effectLst/>
                              <a:latin typeface="等线" panose="02010600030101010101" pitchFamily="2" charset="-122"/>
                              <a:ea typeface="宋体" panose="02010600030101010101" pitchFamily="2" charset="-122"/>
                              <a:cs typeface="Times New Roman" panose="02020603050405020304" pitchFamily="18" charset="0"/>
                            </a:rPr>
                            <a:t>，茶叶的</a:t>
                          </a:r>
                          <a:r>
                            <a:rPr lang="en-US" sz="1600" kern="100" dirty="0">
                              <a:effectLst/>
                              <a:latin typeface="等线" panose="02010600030101010101" pitchFamily="2" charset="-122"/>
                              <a:ea typeface="宋体" panose="02010600030101010101" pitchFamily="2" charset="-122"/>
                              <a:cs typeface="Times New Roman" panose="02020603050405020304" pitchFamily="18" charset="0"/>
                            </a:rPr>
                            <a:t>k=13</a:t>
                          </a:r>
                          <a:endParaRPr lang="zh-CN" sz="16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1673163">
                    <a:tc gridSpan="3">
                      <a:txBody>
                        <a:bodyPr/>
                        <a:lstStyle/>
                        <a:p>
                          <a:pPr algn="l"/>
                          <a:r>
                            <a:rPr lang="zh-CN" sz="1600" kern="100" dirty="0">
                              <a:effectLst/>
                              <a:latin typeface="等线" panose="02010600030101010101" pitchFamily="2" charset="-122"/>
                              <a:ea typeface="黑体" panose="02010609060101010101" charset="-122"/>
                              <a:cs typeface="Times New Roman" panose="02020603050405020304" pitchFamily="18" charset="0"/>
                            </a:rPr>
                            <a:t>四、计算</a:t>
                          </a:r>
                          <a:endParaRPr lang="zh-CN" sz="1600" kern="100" dirty="0">
                            <a:effectLst/>
                            <a:latin typeface="等线" panose="02010600030101010101" pitchFamily="2" charset="-122"/>
                            <a:ea typeface="等线" panose="02010600030101010101" pitchFamily="2" charset="-122"/>
                            <a:cs typeface="Times New Roman" panose="02020603050405020304" pitchFamily="18" charset="0"/>
                          </a:endParaRPr>
                        </a:p>
                        <a:p>
                          <a:pPr algn="l"/>
                          <a:r>
                            <a:rPr lang="en-US" sz="1600" kern="100" dirty="0">
                              <a:effectLst/>
                              <a:latin typeface="宋体" panose="02010600030101010101" pitchFamily="2" charset="-122"/>
                              <a:ea typeface="等线" panose="02010600030101010101" pitchFamily="2" charset="-122"/>
                              <a:cs typeface="Times New Roman" panose="02020603050405020304" pitchFamily="18" charset="0"/>
                            </a:rPr>
                            <a:t> </a:t>
                          </a:r>
                          <a:endParaRPr lang="zh-CN" sz="1600" kern="100" dirty="0">
                            <a:effectLst/>
                            <a:latin typeface="等线" panose="02010600030101010101" pitchFamily="2" charset="-122"/>
                            <a:ea typeface="等线" panose="02010600030101010101" pitchFamily="2" charset="-122"/>
                            <a:cs typeface="Times New Roman" panose="02020603050405020304" pitchFamily="18" charset="0"/>
                          </a:endParaRPr>
                        </a:p>
                        <a:p>
                          <a:pPr algn="l"/>
                          <a14:m>
                            <m:oMathPara xmlns:m="http://schemas.openxmlformats.org/officeDocument/2006/math">
                              <m:oMathParaPr>
                                <m:jc m:val="centerGroup"/>
                              </m:oMathParaPr>
                              <m:oMath xmlns:m="http://schemas.openxmlformats.org/officeDocument/2006/math">
                                <m:r>
                                  <a:rPr lang="en-US" sz="1600" i="1" kern="100">
                                    <a:effectLst/>
                                    <a:latin typeface="Cambria Math" panose="02040503050406030204" pitchFamily="18" charset="0"/>
                                    <a:ea typeface="仿宋" panose="02010609060101010101" pitchFamily="49" charset="-122"/>
                                    <a:cs typeface="仿宋" panose="02010609060101010101" pitchFamily="49" charset="-122"/>
                                  </a:rPr>
                                  <m:t>𝑋</m:t>
                                </m:r>
                                <m:r>
                                  <a:rPr lang="en-US" sz="1600" i="1" kern="100">
                                    <a:effectLst/>
                                    <a:latin typeface="Cambria Math" panose="02040503050406030204" pitchFamily="18" charset="0"/>
                                    <a:ea typeface="仿宋" panose="02010609060101010101" pitchFamily="49" charset="-122"/>
                                    <a:cs typeface="仿宋" panose="02010609060101010101" pitchFamily="49" charset="-122"/>
                                  </a:rPr>
                                  <m:t>=</m:t>
                                </m:r>
                                <m:f>
                                  <m:fPr>
                                    <m:ctrlPr>
                                      <a:rPr lang="zh-CN" sz="1600" i="1" kern="100">
                                        <a:effectLst/>
                                        <a:latin typeface="Cambria Math" panose="02040503050406030204" pitchFamily="18" charset="0"/>
                                        <a:ea typeface="Cambria Math" panose="02040503050406030204" pitchFamily="18" charset="0"/>
                                        <a:cs typeface="仿宋" panose="02010609060101010101" pitchFamily="49" charset="-122"/>
                                      </a:rPr>
                                    </m:ctrlPr>
                                  </m:fPr>
                                  <m:num>
                                    <m:r>
                                      <a:rPr lang="en-US" altLang="zh-CN" sz="1600" b="0" i="1" kern="100" smtClean="0">
                                        <a:effectLst/>
                                        <a:latin typeface="Cambria Math" panose="02040503050406030204" pitchFamily="18" charset="0"/>
                                        <a:ea typeface="Cambria Math" panose="02040503050406030204" pitchFamily="18" charset="0"/>
                                        <a:cs typeface="仿宋" panose="02010609060101010101" pitchFamily="49" charset="-122"/>
                                      </a:rPr>
                                      <m:t>4000360</m:t>
                                    </m:r>
                                    <m:r>
                                      <a:rPr lang="en-US" sz="1600" i="1" kern="100">
                                        <a:effectLst/>
                                        <a:latin typeface="Cambria Math" panose="02040503050406030204" pitchFamily="18" charset="0"/>
                                        <a:ea typeface="仿宋" panose="02010609060101010101" pitchFamily="49" charset="-122"/>
                                        <a:cs typeface="仿宋" panose="02010609060101010101" pitchFamily="49" charset="-122"/>
                                      </a:rPr>
                                      <m:t>−13×</m:t>
                                    </m:r>
                                    <m:r>
                                      <a:rPr lang="en-US" sz="1600" b="0" i="1" kern="100" smtClean="0">
                                        <a:effectLst/>
                                        <a:latin typeface="Cambria Math" panose="02040503050406030204" pitchFamily="18" charset="0"/>
                                        <a:ea typeface="仿宋" panose="02010609060101010101" pitchFamily="49" charset="-122"/>
                                        <a:cs typeface="仿宋" panose="02010609060101010101" pitchFamily="49" charset="-122"/>
                                      </a:rPr>
                                      <m:t>16000</m:t>
                                    </m:r>
                                    <m:r>
                                      <a:rPr lang="en-US" sz="1600" i="1" kern="100">
                                        <a:effectLst/>
                                        <a:latin typeface="Cambria Math" panose="02040503050406030204" pitchFamily="18" charset="0"/>
                                        <a:ea typeface="仿宋" panose="02010609060101010101" pitchFamily="49" charset="-122"/>
                                        <a:cs typeface="仿宋" panose="02010609060101010101" pitchFamily="49" charset="-122"/>
                                      </a:rPr>
                                      <m:t>0</m:t>
                                    </m:r>
                                  </m:num>
                                  <m:den>
                                    <m:r>
                                      <a:rPr lang="en-US" sz="1600" b="0" i="1" kern="100" smtClean="0">
                                        <a:effectLst/>
                                        <a:latin typeface="Cambria Math" panose="02040503050406030204" pitchFamily="18" charset="0"/>
                                        <a:ea typeface="仿宋" panose="02010609060101010101" pitchFamily="49" charset="-122"/>
                                        <a:cs typeface="仿宋" panose="02010609060101010101" pitchFamily="49" charset="-122"/>
                                      </a:rPr>
                                      <m:t>4000360</m:t>
                                    </m:r>
                                  </m:den>
                                </m:f>
                                <m:r>
                                  <a:rPr lang="en-US" sz="1600" i="1" kern="100">
                                    <a:effectLst/>
                                    <a:latin typeface="Cambria Math" panose="02040503050406030204" pitchFamily="18" charset="0"/>
                                    <a:ea typeface="仿宋" panose="02010609060101010101" pitchFamily="49" charset="-122"/>
                                    <a:cs typeface="仿宋" panose="02010609060101010101" pitchFamily="49" charset="-122"/>
                                  </a:rPr>
                                  <m:t>×100%=48.0%</m:t>
                                </m:r>
                              </m:oMath>
                            </m:oMathPara>
                          </a14:m>
                          <a:endParaRPr lang="en-US" sz="1600" i="1" kern="100">
                            <a:effectLst/>
                            <a:latin typeface="Cambria Math" panose="02040503050406030204" pitchFamily="18" charset="0"/>
                            <a:ea typeface="仿宋" panose="02010609060101010101" pitchFamily="49" charset="-122"/>
                            <a:cs typeface="仿宋" panose="02010609060101010101" pitchFamily="49" charset="-122"/>
                          </a:endParaRPr>
                        </a:p>
                        <a:p>
                          <a:pPr algn="l"/>
                          <a:r>
                            <a:rPr lang="zh-CN" sz="1600" kern="100" dirty="0">
                              <a:effectLst/>
                              <a:latin typeface="黑体" panose="02010609060101010101" charset="-122"/>
                              <a:ea typeface="黑体" panose="02010609060101010101" charset="-122"/>
                              <a:cs typeface="Times New Roman" panose="02020603050405020304" pitchFamily="18" charset="0"/>
                              <a:sym typeface="+mn-ea"/>
                            </a:rPr>
                            <a:t>简单计算（以厘米计）</a:t>
                          </a:r>
                          <a:endParaRPr lang="zh-CN" sz="1600" kern="100" dirty="0">
                            <a:solidFill>
                              <a:schemeClr val="tx1"/>
                            </a:solidFill>
                            <a:effectLst/>
                            <a:latin typeface="等线" panose="02010600030101010101" pitchFamily="2" charset="-122"/>
                            <a:ea typeface="等线" panose="02010600030101010101" pitchFamily="2" charset="-122"/>
                            <a:cs typeface="Times New Roman" panose="02020603050405020304" pitchFamily="18" charset="0"/>
                            <a:sym typeface="+mn-ea"/>
                          </a:endParaRPr>
                        </a:p>
                        <a:p>
                          <a:pPr algn="l"/>
                          <a:r>
                            <a:rPr lang="en-US" sz="1600" kern="100" dirty="0">
                              <a:solidFill>
                                <a:schemeClr val="accent1"/>
                              </a:solidFill>
                              <a:effectLst/>
                              <a:latin typeface="宋体" panose="02010600030101010101" pitchFamily="2" charset="-122"/>
                              <a:ea typeface="等线" panose="02010600030101010101" pitchFamily="2" charset="-122"/>
                              <a:cs typeface="Times New Roman" panose="02020603050405020304" pitchFamily="18" charset="0"/>
                              <a:sym typeface="+mn-ea"/>
                            </a:rPr>
                            <a:t> </a:t>
                          </a:r>
                          <a14:m>
                            <m:oMath xmlns:m="http://schemas.openxmlformats.org/officeDocument/2006/math">
                              <m:r>
                                <a:rPr lang="en-US" sz="1600" i="1" kern="100" smtClean="0">
                                  <a:solidFill>
                                    <a:schemeClr val="tx1"/>
                                  </a:solidFill>
                                  <a:effectLst/>
                                  <a:latin typeface="Cambria Math" panose="02040503050406030204" pitchFamily="18" charset="0"/>
                                  <a:ea typeface="仿宋" panose="02010609060101010101" pitchFamily="49" charset="-122"/>
                                  <a:cs typeface="仿宋" panose="02010609060101010101" pitchFamily="49" charset="-122"/>
                                  <a:sym typeface="+mn-ea"/>
                                </a:rPr>
                                <m:t>𝑋</m:t>
                              </m:r>
                              <m:r>
                                <a:rPr lang="en-US" sz="1600" i="1" kern="100" smtClean="0">
                                  <a:solidFill>
                                    <a:schemeClr val="tx1"/>
                                  </a:solidFill>
                                  <a:effectLst/>
                                  <a:latin typeface="Cambria Math" panose="02040503050406030204" pitchFamily="18" charset="0"/>
                                  <a:ea typeface="仿宋" panose="02010609060101010101" pitchFamily="49" charset="-122"/>
                                  <a:cs typeface="仿宋" panose="02010609060101010101" pitchFamily="49" charset="-122"/>
                                  <a:sym typeface="+mn-ea"/>
                                </a:rPr>
                                <m:t>=</m:t>
                              </m:r>
                              <m:f>
                                <m:fPr>
                                  <m:ctrlPr>
                                    <a:rPr lang="zh-CN" sz="1600" i="1" kern="100" smtClean="0">
                                      <a:solidFill>
                                        <a:schemeClr val="tx1"/>
                                      </a:solidFill>
                                      <a:effectLst/>
                                      <a:latin typeface="Cambria Math" panose="02040503050406030204" pitchFamily="18" charset="0"/>
                                      <a:ea typeface="Cambria Math" panose="02040503050406030204" pitchFamily="18" charset="0"/>
                                      <a:cs typeface="仿宋" panose="02010609060101010101" pitchFamily="49" charset="-122"/>
                                      <a:sym typeface="+mn-ea"/>
                                    </a:rPr>
                                  </m:ctrlPr>
                                </m:fPr>
                                <m:num>
                                  <m:r>
                                    <a:rPr lang="en-US" sz="1600" i="1" kern="100">
                                      <a:solidFill>
                                        <a:schemeClr val="tx1"/>
                                      </a:solidFill>
                                      <a:effectLst/>
                                      <a:latin typeface="Cambria Math" panose="02040503050406030204" pitchFamily="18" charset="0"/>
                                      <a:ea typeface="仿宋" panose="02010609060101010101" pitchFamily="49" charset="-122"/>
                                      <a:cs typeface="仿宋" panose="02010609060101010101" pitchFamily="49" charset="-122"/>
                                      <a:sym typeface="+mn-ea"/>
                                    </a:rPr>
                                    <m:t>4000.36−13×160</m:t>
                                  </m:r>
                                </m:num>
                                <m:den>
                                  <m:r>
                                    <a:rPr lang="en-US" sz="1600" i="1" kern="100">
                                      <a:solidFill>
                                        <a:schemeClr val="tx1"/>
                                      </a:solidFill>
                                      <a:effectLst/>
                                      <a:latin typeface="Cambria Math" panose="02040503050406030204" pitchFamily="18" charset="0"/>
                                      <a:ea typeface="仿宋" panose="02010609060101010101" pitchFamily="49" charset="-122"/>
                                      <a:cs typeface="仿宋" panose="02010609060101010101" pitchFamily="49" charset="-122"/>
                                      <a:sym typeface="+mn-ea"/>
                                    </a:rPr>
                                    <m:t>4000.36</m:t>
                                  </m:r>
                                </m:den>
                              </m:f>
                              <m:r>
                                <a:rPr lang="en-US" sz="1600" i="1" kern="100">
                                  <a:solidFill>
                                    <a:schemeClr val="tx1"/>
                                  </a:solidFill>
                                  <a:effectLst/>
                                  <a:latin typeface="Cambria Math" panose="02040503050406030204" pitchFamily="18" charset="0"/>
                                  <a:ea typeface="仿宋" panose="02010609060101010101" pitchFamily="49" charset="-122"/>
                                  <a:cs typeface="仿宋" panose="02010609060101010101" pitchFamily="49" charset="-122"/>
                                  <a:sym typeface="+mn-ea"/>
                                </a:rPr>
                                <m:t>×100%=48.0%</m:t>
                              </m:r>
                            </m:oMath>
                          </a14:m>
                          <a:r>
                            <a:rPr lang="zh-CN" altLang="en-US" sz="1600" kern="100">
                              <a:effectLst/>
                              <a:latin typeface="Cambria Math" panose="02040503050406030204" pitchFamily="18" charset="0"/>
                              <a:ea typeface="仿宋" panose="02010609060101010101" pitchFamily="49" charset="-122"/>
                              <a:cs typeface="仿宋" panose="02010609060101010101" pitchFamily="49" charset="-122"/>
                              <a:sym typeface="+mn-ea"/>
                            </a:rPr>
                            <a:t>，值一样</a:t>
                          </a:r>
                          <a:r>
                            <a:rPr lang="en-US" sz="1600" kern="100" dirty="0">
                              <a:effectLst/>
                              <a:latin typeface="宋体" panose="02010600030101010101" pitchFamily="2" charset="-122"/>
                              <a:ea typeface="等线" panose="02010600030101010101" pitchFamily="2" charset="-122"/>
                              <a:cs typeface="Times New Roman" panose="02020603050405020304" pitchFamily="18" charset="0"/>
                            </a:rPr>
                            <a:t> </a:t>
                          </a:r>
                          <a:endParaRPr lang="zh-CN" sz="16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CN"/>
                        </a:p>
                      </a:txBody>
                      <a:tcPr>
                        <a:lnL w="12700" cap="flat" cmpd="sng" algn="ctr">
                          <a:solidFill>
                            <a:srgbClr val="000000"/>
                          </a:solidFill>
                          <a:prstDash val="solid"/>
                          <a:round/>
                          <a:headEnd type="none" w="med" len="med"/>
                          <a:tailEnd type="none" w="med" len="med"/>
                        </a:lnL>
                      </a:tcPr>
                    </a:tc>
                    <a:tc hMerge="1">
                      <a:txBody>
                        <a:bodyPr/>
                        <a:lstStyle/>
                        <a:p>
                          <a:endParaRPr lang="zh-CN"/>
                        </a:p>
                      </a:txBody>
                      <a:tcPr/>
                    </a:tc>
                    <a:extLst>
                      <a:ext uri="{0D108BD9-81ED-4DB2-BD59-A6C34878D82A}">
                        <a16:rowId xmlns:a16="http://schemas.microsoft.com/office/drawing/2014/main" val="10007"/>
                      </a:ext>
                    </a:extLst>
                  </a:tr>
                  <a:tr h="490622">
                    <a:tc gridSpan="2">
                      <a:txBody>
                        <a:bodyPr/>
                        <a:lstStyle/>
                        <a:p>
                          <a:pPr algn="l"/>
                          <a:r>
                            <a:rPr lang="zh-CN" sz="1600" kern="100" dirty="0">
                              <a:effectLst/>
                              <a:latin typeface="等线" panose="02010600030101010101" pitchFamily="2" charset="-122"/>
                              <a:ea typeface="黑体" panose="02010609060101010101" charset="-122"/>
                              <a:cs typeface="Times New Roman" panose="02020603050405020304" pitchFamily="18" charset="0"/>
                            </a:rPr>
                            <a:t>五、判定</a:t>
                          </a:r>
                          <a:endParaRPr lang="zh-CN" sz="16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CN"/>
                        </a:p>
                      </a:txBody>
                      <a:tcPr>
                        <a:lnL w="12700" cap="flat" cmpd="sng" algn="ctr">
                          <a:solidFill>
                            <a:srgbClr val="000000"/>
                          </a:solidFill>
                          <a:prstDash val="solid"/>
                          <a:round/>
                          <a:headEnd type="none" w="med" len="med"/>
                          <a:tailEnd type="none" w="med" len="med"/>
                        </a:lnL>
                      </a:tcPr>
                    </a:tc>
                    <a:tc>
                      <a:txBody>
                        <a:bodyPr/>
                        <a:lstStyle/>
                        <a:p>
                          <a:pPr algn="l"/>
                          <a:r>
                            <a:rPr lang="zh-CN" sz="1600" kern="100" dirty="0">
                              <a:effectLst/>
                              <a:latin typeface="等线" panose="02010600030101010101" pitchFamily="2" charset="-122"/>
                              <a:ea typeface="宋体" panose="02010600030101010101" pitchFamily="2" charset="-122"/>
                              <a:cs typeface="Times New Roman" panose="02020603050405020304" pitchFamily="18" charset="0"/>
                            </a:rPr>
                            <a:t>最小包装净含量标注明确，单件取</a:t>
                          </a:r>
                          <a:r>
                            <a:rPr lang="en-US" altLang="zh-CN" sz="1600" kern="100" dirty="0">
                              <a:effectLst/>
                              <a:latin typeface="等线" panose="02010600030101010101" pitchFamily="2" charset="-122"/>
                              <a:ea typeface="宋体" panose="02010600030101010101" pitchFamily="2" charset="-122"/>
                              <a:cs typeface="Times New Roman" panose="02020603050405020304" pitchFamily="18" charset="0"/>
                            </a:rPr>
                            <a:t>20</a:t>
                          </a:r>
                          <a:r>
                            <a:rPr lang="en-US" sz="1600" kern="100" dirty="0">
                              <a:effectLst/>
                              <a:latin typeface="等线" panose="02010600030101010101" pitchFamily="2" charset="-122"/>
                              <a:ea typeface="宋体" panose="02010600030101010101" pitchFamily="2" charset="-122"/>
                              <a:cs typeface="Times New Roman" panose="02020603050405020304" pitchFamily="18" charset="0"/>
                            </a:rPr>
                            <a:t>g</a:t>
                          </a:r>
                          <a:endParaRPr lang="zh-CN" sz="1600" kern="100" dirty="0">
                            <a:effectLst/>
                            <a:latin typeface="等线" panose="02010600030101010101" pitchFamily="2" charset="-122"/>
                            <a:ea typeface="等线" panose="02010600030101010101" pitchFamily="2" charset="-122"/>
                            <a:cs typeface="Times New Roman" panose="02020603050405020304" pitchFamily="18" charset="0"/>
                          </a:endParaRPr>
                        </a:p>
                        <a:p>
                          <a:pPr algn="l"/>
                          <a:r>
                            <a:rPr lang="zh-CN" sz="1600" kern="100" dirty="0">
                              <a:effectLst/>
                              <a:latin typeface="等线" panose="02010600030101010101" pitchFamily="2" charset="-122"/>
                              <a:ea typeface="宋体" panose="02010600030101010101" pitchFamily="2" charset="-122"/>
                              <a:cs typeface="Times New Roman" panose="02020603050405020304" pitchFamily="18" charset="0"/>
                            </a:rPr>
                            <a:t>查表</a:t>
                          </a:r>
                          <a:r>
                            <a:rPr lang="en-US" sz="1600" kern="100" dirty="0">
                              <a:effectLst/>
                              <a:latin typeface="等线" panose="02010600030101010101" pitchFamily="2" charset="-122"/>
                              <a:ea typeface="宋体" panose="02010600030101010101" pitchFamily="2" charset="-122"/>
                              <a:cs typeface="Times New Roman" panose="02020603050405020304" pitchFamily="18" charset="0"/>
                            </a:rPr>
                            <a:t>1</a:t>
                          </a:r>
                          <a:r>
                            <a:rPr lang="zh-CN" sz="1600" kern="100" dirty="0">
                              <a:effectLst/>
                              <a:latin typeface="等线" panose="02010600030101010101" pitchFamily="2" charset="-122"/>
                              <a:ea typeface="宋体" panose="02010600030101010101" pitchFamily="2" charset="-122"/>
                              <a:cs typeface="Times New Roman" panose="02020603050405020304" pitchFamily="18" charset="0"/>
                            </a:rPr>
                            <a:t>，该包装空隙率应≤</a:t>
                          </a:r>
                          <a:r>
                            <a:rPr lang="en-US" altLang="zh-CN" sz="1600" kern="100" dirty="0">
                              <a:effectLst/>
                              <a:latin typeface="等线" panose="02010600030101010101" pitchFamily="2" charset="-122"/>
                              <a:ea typeface="宋体" panose="02010600030101010101" pitchFamily="2" charset="-122"/>
                              <a:cs typeface="Times New Roman" panose="02020603050405020304" pitchFamily="18" charset="0"/>
                            </a:rPr>
                            <a:t>5</a:t>
                          </a:r>
                          <a:r>
                            <a:rPr lang="en-US" sz="1600" kern="100" dirty="0">
                              <a:effectLst/>
                              <a:latin typeface="等线" panose="02010600030101010101" pitchFamily="2" charset="-122"/>
                              <a:ea typeface="宋体" panose="02010600030101010101" pitchFamily="2" charset="-122"/>
                              <a:cs typeface="Times New Roman" panose="02020603050405020304" pitchFamily="18" charset="0"/>
                            </a:rPr>
                            <a:t>0%</a:t>
                          </a:r>
                          <a:endParaRPr lang="zh-CN" sz="16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257449">
                    <a:tc gridSpan="3">
                      <a:txBody>
                        <a:bodyPr/>
                        <a:lstStyle/>
                        <a:p>
                          <a:pPr algn="l"/>
                          <a:r>
                            <a:rPr lang="zh-CN" sz="1600" kern="100" dirty="0">
                              <a:effectLst/>
                              <a:latin typeface="等线" panose="02010600030101010101" pitchFamily="2" charset="-122"/>
                              <a:ea typeface="宋体" panose="02010600030101010101" pitchFamily="2" charset="-122"/>
                              <a:cs typeface="Times New Roman" panose="02020603050405020304" pitchFamily="18" charset="0"/>
                            </a:rPr>
                            <a:t>该</a:t>
                          </a:r>
                          <a:r>
                            <a:rPr lang="zh-CN" altLang="en-US" sz="1600" kern="100" dirty="0">
                              <a:effectLst/>
                              <a:latin typeface="等线" panose="02010600030101010101" pitchFamily="2" charset="-122"/>
                              <a:ea typeface="宋体" panose="02010600030101010101" pitchFamily="2" charset="-122"/>
                              <a:cs typeface="Times New Roman" panose="02020603050405020304" pitchFamily="18" charset="0"/>
                            </a:rPr>
                            <a:t>茶叶</a:t>
                          </a:r>
                          <a:r>
                            <a:rPr lang="zh-CN" sz="1600" kern="100" dirty="0">
                              <a:effectLst/>
                              <a:latin typeface="等线" panose="02010600030101010101" pitchFamily="2" charset="-122"/>
                              <a:ea typeface="宋体" panose="02010600030101010101" pitchFamily="2" charset="-122"/>
                              <a:cs typeface="Times New Roman" panose="02020603050405020304" pitchFamily="18" charset="0"/>
                            </a:rPr>
                            <a:t>礼盒包装空隙率</a:t>
                          </a:r>
                          <a:r>
                            <a:rPr lang="en-US" altLang="zh-CN" sz="1600" kern="100" dirty="0">
                              <a:effectLst/>
                              <a:latin typeface="等线" panose="02010600030101010101" pitchFamily="2" charset="-122"/>
                              <a:ea typeface="宋体" panose="02010600030101010101" pitchFamily="2" charset="-122"/>
                              <a:cs typeface="Times New Roman" panose="02020603050405020304" pitchFamily="18" charset="0"/>
                            </a:rPr>
                            <a:t>48</a:t>
                          </a:r>
                          <a:r>
                            <a:rPr lang="en-US" sz="1600" kern="100" dirty="0">
                              <a:effectLst/>
                              <a:latin typeface="等线" panose="02010600030101010101" pitchFamily="2" charset="-122"/>
                              <a:ea typeface="宋体" panose="02010600030101010101" pitchFamily="2" charset="-122"/>
                              <a:cs typeface="Times New Roman" panose="02020603050405020304" pitchFamily="18" charset="0"/>
                            </a:rPr>
                            <a:t>.0%</a:t>
                          </a:r>
                          <a:r>
                            <a:rPr lang="zh-CN" sz="1600" kern="100" dirty="0">
                              <a:effectLst/>
                              <a:latin typeface="等线" panose="02010600030101010101" pitchFamily="2" charset="-122"/>
                              <a:ea typeface="宋体" panose="02010600030101010101" pitchFamily="2" charset="-122"/>
                              <a:cs typeface="Times New Roman" panose="02020603050405020304" pitchFamily="18" charset="0"/>
                            </a:rPr>
                            <a:t>＜</a:t>
                          </a:r>
                          <a:r>
                            <a:rPr lang="en-US" altLang="zh-CN" sz="1600" kern="100" dirty="0">
                              <a:effectLst/>
                              <a:latin typeface="等线" panose="02010600030101010101" pitchFamily="2" charset="-122"/>
                              <a:ea typeface="宋体" panose="02010600030101010101" pitchFamily="2" charset="-122"/>
                              <a:cs typeface="Times New Roman" panose="02020603050405020304" pitchFamily="18" charset="0"/>
                            </a:rPr>
                            <a:t>5</a:t>
                          </a:r>
                          <a:r>
                            <a:rPr lang="en-US" sz="1600" kern="100" dirty="0">
                              <a:effectLst/>
                              <a:latin typeface="等线" panose="02010600030101010101" pitchFamily="2" charset="-122"/>
                              <a:ea typeface="宋体" panose="02010600030101010101" pitchFamily="2" charset="-122"/>
                              <a:cs typeface="Times New Roman" panose="02020603050405020304" pitchFamily="18" charset="0"/>
                            </a:rPr>
                            <a:t>0%</a:t>
                          </a:r>
                          <a:r>
                            <a:rPr lang="zh-CN" sz="1600" kern="100" dirty="0">
                              <a:effectLst/>
                              <a:latin typeface="等线" panose="02010600030101010101" pitchFamily="2" charset="-122"/>
                              <a:ea typeface="宋体" panose="02010600030101010101" pitchFamily="2" charset="-122"/>
                              <a:cs typeface="Times New Roman" panose="02020603050405020304" pitchFamily="18" charset="0"/>
                            </a:rPr>
                            <a:t>，包装空隙率合格。</a:t>
                          </a:r>
                          <a:endParaRPr lang="zh-CN" sz="16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CN"/>
                        </a:p>
                      </a:txBody>
                      <a:tcPr>
                        <a:lnL w="12700" cap="flat" cmpd="sng" algn="ctr">
                          <a:solidFill>
                            <a:srgbClr val="000000"/>
                          </a:solidFill>
                          <a:prstDash val="solid"/>
                          <a:round/>
                          <a:headEnd type="none" w="med" len="med"/>
                          <a:tailEnd type="none" w="med" len="med"/>
                        </a:lnL>
                      </a:tcPr>
                    </a:tc>
                    <a:tc hMerge="1">
                      <a:txBody>
                        <a:bodyPr/>
                        <a:lstStyle/>
                        <a:p>
                          <a:endParaRPr lang="zh-CN"/>
                        </a:p>
                      </a:txBody>
                      <a:tcPr/>
                    </a:tc>
                    <a:extLst>
                      <a:ext uri="{0D108BD9-81ED-4DB2-BD59-A6C34878D82A}">
                        <a16:rowId xmlns:a16="http://schemas.microsoft.com/office/drawing/2014/main" val="10009"/>
                      </a:ext>
                    </a:extLst>
                  </a:tr>
                </a:tbl>
              </a:graphicData>
            </a:graphic>
          </p:graphicFrame>
        </mc:Choice>
        <mc:Fallback xmlns="">
          <p:graphicFrame>
            <p:nvGraphicFramePr>
              <p:cNvPr id="4" name="表格 3"/>
              <p:cNvGraphicFramePr>
                <a:graphicFrameLocks noGrp="1"/>
              </p:cNvGraphicFramePr>
              <p:nvPr>
                <p:custDataLst>
                  <p:tags r:id="rId6"/>
                </p:custDataLst>
                <p:extLst>
                  <p:ext uri="{D42A27DB-BD31-4B8C-83A1-F6EECF244321}">
                    <p14:modId xmlns:p14="http://schemas.microsoft.com/office/powerpoint/2010/main" val="2436577996"/>
                  </p:ext>
                </p:extLst>
              </p:nvPr>
            </p:nvGraphicFramePr>
            <p:xfrm>
              <a:off x="601938" y="1462350"/>
              <a:ext cx="11222086" cy="4971035"/>
            </p:xfrm>
            <a:graphic>
              <a:graphicData uri="http://schemas.openxmlformats.org/drawingml/2006/table">
                <a:tbl>
                  <a:tblPr firstRow="1" firstCol="1" bandRow="1"/>
                  <a:tblGrid>
                    <a:gridCol w="2964815">
                      <a:extLst>
                        <a:ext uri="{9D8B030D-6E8A-4147-A177-3AD203B41FA5}">
                          <a16:colId xmlns:a16="http://schemas.microsoft.com/office/drawing/2014/main" val="20000"/>
                        </a:ext>
                      </a:extLst>
                    </a:gridCol>
                    <a:gridCol w="2291279">
                      <a:extLst>
                        <a:ext uri="{9D8B030D-6E8A-4147-A177-3AD203B41FA5}">
                          <a16:colId xmlns:a16="http://schemas.microsoft.com/office/drawing/2014/main" val="20001"/>
                        </a:ext>
                      </a:extLst>
                    </a:gridCol>
                    <a:gridCol w="5965992">
                      <a:extLst>
                        <a:ext uri="{9D8B030D-6E8A-4147-A177-3AD203B41FA5}">
                          <a16:colId xmlns:a16="http://schemas.microsoft.com/office/drawing/2014/main" val="20002"/>
                        </a:ext>
                      </a:extLst>
                    </a:gridCol>
                  </a:tblGrid>
                  <a:tr h="267670">
                    <a:tc gridSpan="3">
                      <a:txBody>
                        <a:bodyPr/>
                        <a:lstStyle/>
                        <a:p>
                          <a:pPr algn="l"/>
                          <a:r>
                            <a:rPr lang="zh-CN" sz="1600" kern="100" dirty="0">
                              <a:effectLst/>
                              <a:latin typeface="等线" panose="02010600030101010101" pitchFamily="2" charset="-122"/>
                              <a:ea typeface="黑体" panose="02010609060101010101" charset="-122"/>
                              <a:cs typeface="Times New Roman" panose="02020603050405020304" pitchFamily="18" charset="0"/>
                            </a:rPr>
                            <a:t>一、商品销售包装体积</a:t>
                          </a:r>
                          <a:r>
                            <a:rPr lang="en-US" sz="1600" i="1" kern="100" dirty="0" err="1">
                              <a:effectLst/>
                              <a:latin typeface="宋体" panose="02010600030101010101" pitchFamily="2" charset="-122"/>
                              <a:ea typeface="等线" panose="02010600030101010101" pitchFamily="2" charset="-122"/>
                              <a:cs typeface="Times New Roman" panose="02020603050405020304" pitchFamily="18" charset="0"/>
                            </a:rPr>
                            <a:t>V</a:t>
                          </a:r>
                          <a:r>
                            <a:rPr lang="en-US" sz="1600" i="1" kern="100" baseline="-25000" dirty="0" err="1">
                              <a:effectLst/>
                              <a:latin typeface="宋体" panose="02010600030101010101" pitchFamily="2" charset="-122"/>
                              <a:ea typeface="等线" panose="02010600030101010101" pitchFamily="2" charset="-122"/>
                              <a:cs typeface="Times New Roman" panose="02020603050405020304" pitchFamily="18" charset="0"/>
                            </a:rPr>
                            <a:t>n</a:t>
                          </a:r>
                          <a:endParaRPr lang="zh-CN" sz="16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CN"/>
                        </a:p>
                      </a:txBody>
                      <a:tcPr>
                        <a:lnL w="12700" cap="flat" cmpd="sng" algn="ctr">
                          <a:solidFill>
                            <a:srgbClr val="000000"/>
                          </a:solidFill>
                          <a:prstDash val="solid"/>
                          <a:round/>
                          <a:headEnd type="none" w="med" len="med"/>
                          <a:tailEnd type="none" w="med" len="med"/>
                        </a:lnL>
                      </a:tcPr>
                    </a:tc>
                    <a:tc hMerge="1">
                      <a:txBody>
                        <a:bodyPr/>
                        <a:lstStyle/>
                        <a:p>
                          <a:endParaRPr lang="zh-CN"/>
                        </a:p>
                      </a:txBody>
                      <a:tcPr/>
                    </a:tc>
                    <a:extLst>
                      <a:ext uri="{0D108BD9-81ED-4DB2-BD59-A6C34878D82A}">
                        <a16:rowId xmlns:a16="http://schemas.microsoft.com/office/drawing/2014/main" val="10000"/>
                      </a:ext>
                    </a:extLst>
                  </a:tr>
                  <a:tr h="490622">
                    <a:tc>
                      <a:txBody>
                        <a:bodyPr/>
                        <a:lstStyle/>
                        <a:p>
                          <a:pPr algn="ctr"/>
                          <a:r>
                            <a:rPr lang="zh-CN" sz="1600" kern="100" dirty="0">
                              <a:effectLst/>
                              <a:latin typeface="等线" panose="02010600030101010101" pitchFamily="2" charset="-122"/>
                              <a:ea typeface="宋体" panose="02010600030101010101" pitchFamily="2" charset="-122"/>
                              <a:cs typeface="Times New Roman" panose="02020603050405020304" pitchFamily="18" charset="0"/>
                            </a:rPr>
                            <a:t>平均直径</a:t>
                          </a:r>
                          <a:r>
                            <a:rPr lang="en-US" sz="1600" kern="100" dirty="0">
                              <a:effectLst/>
                              <a:latin typeface="等线" panose="02010600030101010101" pitchFamily="2" charset="-122"/>
                              <a:ea typeface="宋体" panose="02010600030101010101" pitchFamily="2" charset="-122"/>
                              <a:cs typeface="Times New Roman" panose="02020603050405020304" pitchFamily="18" charset="0"/>
                            </a:rPr>
                            <a:t>/mm</a:t>
                          </a:r>
                          <a:endParaRPr lang="zh-CN" sz="16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zh-CN" sz="1600" kern="100" dirty="0">
                              <a:effectLst/>
                              <a:latin typeface="等线" panose="02010600030101010101" pitchFamily="2" charset="-122"/>
                              <a:ea typeface="宋体" panose="02010600030101010101" pitchFamily="2" charset="-122"/>
                              <a:cs typeface="Times New Roman" panose="02020603050405020304" pitchFamily="18" charset="0"/>
                            </a:rPr>
                            <a:t>平均高度</a:t>
                          </a:r>
                          <a:r>
                            <a:rPr lang="en-US" sz="1600" kern="100" dirty="0">
                              <a:effectLst/>
                              <a:latin typeface="等线" panose="02010600030101010101" pitchFamily="2" charset="-122"/>
                              <a:ea typeface="宋体" panose="02010600030101010101" pitchFamily="2" charset="-122"/>
                              <a:cs typeface="Times New Roman" panose="02020603050405020304" pitchFamily="18" charset="0"/>
                            </a:rPr>
                            <a:t>/mm</a:t>
                          </a:r>
                          <a:endParaRPr lang="zh-CN" sz="16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tcPr>
                    </a:tc>
                    <a:tc>
                      <a:txBody>
                        <a:bodyPr/>
                        <a:lstStyle/>
                        <a:p>
                          <a:pPr algn="l"/>
                          <a:r>
                            <a:rPr lang="zh-CN" sz="1600" kern="100" dirty="0">
                              <a:effectLst/>
                              <a:latin typeface="等线" panose="02010600030101010101" pitchFamily="2" charset="-122"/>
                              <a:ea typeface="宋体" panose="02010600030101010101" pitchFamily="2" charset="-122"/>
                              <a:cs typeface="Times New Roman" panose="02020603050405020304" pitchFamily="18" charset="0"/>
                            </a:rPr>
                            <a:t>商品销售包装体积（</a:t>
                          </a:r>
                          <a:r>
                            <a:rPr lang="en-US" sz="1600" i="1" kern="100" dirty="0" err="1">
                              <a:effectLst/>
                              <a:latin typeface="等线" panose="02010600030101010101" pitchFamily="2" charset="-122"/>
                              <a:ea typeface="宋体" panose="02010600030101010101" pitchFamily="2" charset="-122"/>
                              <a:cs typeface="Times New Roman" panose="02020603050405020304" pitchFamily="18" charset="0"/>
                            </a:rPr>
                            <a:t>V</a:t>
                          </a:r>
                          <a:r>
                            <a:rPr lang="en-US" sz="1600" i="1" kern="100" baseline="-25000" dirty="0" err="1">
                              <a:effectLst/>
                              <a:latin typeface="等线" panose="02010600030101010101" pitchFamily="2" charset="-122"/>
                              <a:ea typeface="宋体" panose="02010600030101010101" pitchFamily="2" charset="-122"/>
                              <a:cs typeface="Times New Roman" panose="02020603050405020304" pitchFamily="18" charset="0"/>
                            </a:rPr>
                            <a:t>n</a:t>
                          </a:r>
                          <a:r>
                            <a:rPr lang="zh-CN" sz="1600" kern="100" dirty="0">
                              <a:effectLst/>
                              <a:latin typeface="等线" panose="02010600030101010101" pitchFamily="2" charset="-122"/>
                              <a:ea typeface="宋体" panose="02010600030101010101" pitchFamily="2" charset="-122"/>
                              <a:cs typeface="Times New Roman" panose="02020603050405020304" pitchFamily="18" charset="0"/>
                            </a:rPr>
                            <a:t>）</a:t>
                          </a:r>
                          <a:r>
                            <a:rPr lang="en-US" sz="1600" kern="100" dirty="0">
                              <a:effectLst/>
                              <a:latin typeface="等线" panose="02010600030101010101" pitchFamily="2" charset="-122"/>
                              <a:ea typeface="宋体" panose="02010600030101010101" pitchFamily="2" charset="-122"/>
                              <a:cs typeface="Times New Roman" panose="02020603050405020304" pitchFamily="18" charset="0"/>
                            </a:rPr>
                            <a:t>/mm</a:t>
                          </a:r>
                          <a:r>
                            <a:rPr lang="en-US" sz="1600" kern="100" baseline="30000" dirty="0">
                              <a:effectLst/>
                              <a:latin typeface="等线" panose="02010600030101010101" pitchFamily="2" charset="-122"/>
                              <a:ea typeface="宋体" panose="02010600030101010101" pitchFamily="2" charset="-122"/>
                              <a:cs typeface="Times New Roman" panose="02020603050405020304" pitchFamily="18" charset="0"/>
                            </a:rPr>
                            <a:t>3</a:t>
                          </a:r>
                          <a:endParaRPr lang="zh-CN" sz="16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741045">
                    <a:tc>
                      <a:txBody>
                        <a:bodyPr/>
                        <a:lstStyle/>
                        <a:p>
                          <a:pPr algn="ctr"/>
                          <a:r>
                            <a:rPr lang="en-US" sz="1600" kern="100">
                              <a:effectLst/>
                              <a:latin typeface="宋体" panose="02010600030101010101" pitchFamily="2" charset="-122"/>
                              <a:ea typeface="等线" panose="02010600030101010101" pitchFamily="2" charset="-122"/>
                              <a:cs typeface="Times New Roman" panose="02020603050405020304" pitchFamily="18" charset="0"/>
                            </a:rPr>
                            <a:t>280</a:t>
                          </a:r>
                          <a:endParaRPr lang="zh-CN" sz="160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600" kern="100">
                              <a:effectLst/>
                              <a:latin typeface="宋体" panose="02010600030101010101" pitchFamily="2" charset="-122"/>
                              <a:ea typeface="等线" panose="02010600030101010101" pitchFamily="2" charset="-122"/>
                              <a:cs typeface="Times New Roman" panose="02020603050405020304" pitchFamily="18" charset="0"/>
                            </a:rPr>
                            <a:t>65</a:t>
                          </a:r>
                          <a:endParaRPr lang="zh-CN" sz="1600" kern="100">
                            <a:effectLst/>
                            <a:latin typeface="等线" panose="02010600030101010101" pitchFamily="2" charset="-122"/>
                            <a:ea typeface="等线" panose="02010600030101010101" pitchFamily="2" charset="-122"/>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79400" algn="l"/>
                          <a:r>
                            <a:rPr lang="zh-CN" altLang="en-US" sz="1600" kern="100" dirty="0">
                              <a:effectLst/>
                              <a:latin typeface="宋体" panose="02010600030101010101" pitchFamily="2" charset="-122"/>
                              <a:ea typeface="等线" panose="02010600030101010101" pitchFamily="2" charset="-122"/>
                              <a:cs typeface="Times New Roman" panose="02020603050405020304" pitchFamily="18" charset="0"/>
                            </a:rPr>
                            <a:t>四、计算</a:t>
                          </a:r>
                        </a:p>
                        <a:p>
                          <a:pPr indent="279400" algn="l"/>
                          <a:r>
                            <a:rPr lang="zh-CN" altLang="en-US" sz="1600" kern="100" dirty="0">
                              <a:effectLst/>
                              <a:latin typeface="宋体" panose="02010600030101010101" pitchFamily="2" charset="-122"/>
                              <a:ea typeface="等线" panose="02010600030101010101" pitchFamily="2" charset="-122"/>
                              <a:cs typeface="Times New Roman" panose="02020603050405020304" pitchFamily="18" charset="0"/>
                            </a:rPr>
                            <a:t> </a:t>
                          </a:r>
                        </a:p>
                        <a:p>
                          <a:pPr indent="279400" algn="l"/>
                          <a:r>
                            <a:rPr lang="en-US" altLang="zh-CN" sz="1600" kern="100" dirty="0">
                              <a:effectLst/>
                              <a:latin typeface="宋体" panose="02010600030101010101" pitchFamily="2" charset="-122"/>
                              <a:ea typeface="等线" panose="02010600030101010101" pitchFamily="2" charset="-122"/>
                              <a:cs typeface="Times New Roman" panose="02020603050405020304" pitchFamily="18" charset="0"/>
                            </a:rPr>
                            <a:t>3.14×(280/2)^2×65=</a:t>
                          </a:r>
                          <a:r>
                            <a:rPr lang="en-US" sz="1600" kern="100" dirty="0">
                              <a:effectLst/>
                              <a:latin typeface="宋体" panose="02010600030101010101" pitchFamily="2" charset="-122"/>
                              <a:ea typeface="等线" panose="02010600030101010101" pitchFamily="2" charset="-122"/>
                              <a:cs typeface="Times New Roman" panose="02020603050405020304" pitchFamily="18" charset="0"/>
                            </a:rPr>
                            <a:t>4000360</a:t>
                          </a:r>
                          <a:endParaRPr lang="zh-CN" sz="16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67670">
                    <a:tc gridSpan="3">
                      <a:txBody>
                        <a:bodyPr/>
                        <a:lstStyle/>
                        <a:p>
                          <a:pPr algn="l"/>
                          <a:r>
                            <a:rPr lang="zh-CN" sz="1600" kern="100" dirty="0">
                              <a:effectLst/>
                              <a:latin typeface="等线" panose="02010600030101010101" pitchFamily="2" charset="-122"/>
                              <a:ea typeface="黑体" panose="02010609060101010101" charset="-122"/>
                              <a:cs typeface="Times New Roman" panose="02020603050405020304" pitchFamily="18" charset="0"/>
                            </a:rPr>
                            <a:t>二、</a:t>
                          </a:r>
                          <a:r>
                            <a:rPr lang="zh-CN" altLang="en-US" sz="1600" kern="100" dirty="0">
                              <a:effectLst/>
                              <a:latin typeface="等线" panose="02010600030101010101" pitchFamily="2" charset="-122"/>
                              <a:ea typeface="黑体" panose="02010609060101010101" charset="-122"/>
                              <a:cs typeface="Times New Roman" panose="02020603050405020304" pitchFamily="18" charset="0"/>
                            </a:rPr>
                            <a:t>内装物</a:t>
                          </a:r>
                          <a:r>
                            <a:rPr lang="zh-CN" sz="1600" kern="100" dirty="0">
                              <a:effectLst/>
                              <a:latin typeface="等线" panose="02010600030101010101" pitchFamily="2" charset="-122"/>
                              <a:ea typeface="黑体" panose="02010609060101010101" charset="-122"/>
                              <a:cs typeface="Times New Roman" panose="02020603050405020304" pitchFamily="18" charset="0"/>
                            </a:rPr>
                            <a:t>体积</a:t>
                          </a:r>
                          <a:r>
                            <a:rPr lang="en-US" sz="1600" i="1" kern="100" dirty="0">
                              <a:effectLst/>
                              <a:latin typeface="宋体" panose="02010600030101010101" pitchFamily="2" charset="-122"/>
                              <a:ea typeface="等线" panose="02010600030101010101" pitchFamily="2" charset="-122"/>
                              <a:cs typeface="Times New Roman" panose="02020603050405020304" pitchFamily="18" charset="0"/>
                            </a:rPr>
                            <a:t>V</a:t>
                          </a:r>
                          <a:r>
                            <a:rPr lang="en-US" sz="1600" i="1" kern="100" baseline="-25000" dirty="0">
                              <a:effectLst/>
                              <a:latin typeface="宋体" panose="02010600030101010101" pitchFamily="2" charset="-122"/>
                              <a:ea typeface="等线" panose="02010600030101010101" pitchFamily="2" charset="-122"/>
                              <a:cs typeface="Times New Roman" panose="02020603050405020304" pitchFamily="18" charset="0"/>
                            </a:rPr>
                            <a:t>0</a:t>
                          </a:r>
                          <a:endParaRPr lang="zh-CN" sz="16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CN"/>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tc hMerge="1">
                      <a:txBody>
                        <a:bodyPr/>
                        <a:lstStyle/>
                        <a:p>
                          <a:endParaRPr lang="zh-CN"/>
                        </a:p>
                      </a:txBody>
                      <a:tcPr/>
                    </a:tc>
                    <a:extLst>
                      <a:ext uri="{0D108BD9-81ED-4DB2-BD59-A6C34878D82A}">
                        <a16:rowId xmlns:a16="http://schemas.microsoft.com/office/drawing/2014/main" val="10003"/>
                      </a:ext>
                    </a:extLst>
                  </a:tr>
                  <a:tr h="267896">
                    <a:tc gridSpan="2">
                      <a:txBody>
                        <a:bodyPr/>
                        <a:lstStyle/>
                        <a:p>
                          <a:pPr algn="l"/>
                          <a:r>
                            <a:rPr lang="zh-CN" altLang="en-US" sz="1600" kern="100" dirty="0">
                              <a:effectLst/>
                              <a:latin typeface="等线" panose="02010600030101010101" pitchFamily="2" charset="-122"/>
                              <a:ea typeface="宋体" panose="02010600030101010101" pitchFamily="2" charset="-122"/>
                              <a:cs typeface="Times New Roman" panose="02020603050405020304" pitchFamily="18" charset="0"/>
                            </a:rPr>
                            <a:t>内装物净含量</a:t>
                          </a:r>
                          <a:r>
                            <a:rPr lang="en-US" sz="1600" kern="100" dirty="0">
                              <a:effectLst/>
                              <a:latin typeface="等线" panose="02010600030101010101" pitchFamily="2" charset="-122"/>
                              <a:ea typeface="宋体" panose="02010600030101010101" pitchFamily="2" charset="-122"/>
                              <a:cs typeface="Times New Roman" panose="02020603050405020304" pitchFamily="18" charset="0"/>
                            </a:rPr>
                            <a:t>/g</a:t>
                          </a:r>
                          <a:endParaRPr lang="zh-CN" sz="16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CN"/>
                        </a:p>
                      </a:txBody>
                      <a:tcPr>
                        <a:lnL w="12700" cap="flat" cmpd="sng" algn="ctr">
                          <a:solidFill>
                            <a:srgbClr val="000000"/>
                          </a:solidFill>
                          <a:prstDash val="solid"/>
                          <a:round/>
                          <a:headEnd type="none" w="med" len="med"/>
                          <a:tailEnd type="none" w="med" len="med"/>
                        </a:lnL>
                      </a:tcPr>
                    </a:tc>
                    <a:tc>
                      <a:txBody>
                        <a:bodyPr/>
                        <a:lstStyle/>
                        <a:p>
                          <a:pPr algn="l"/>
                          <a:r>
                            <a:rPr lang="zh-CN" altLang="en-US" sz="1600" kern="100" dirty="0">
                              <a:effectLst/>
                              <a:latin typeface="等线" panose="02010600030101010101" pitchFamily="2" charset="-122"/>
                              <a:ea typeface="宋体" panose="02010600030101010101" pitchFamily="2" charset="-122"/>
                              <a:cs typeface="Times New Roman" panose="02020603050405020304" pitchFamily="18" charset="0"/>
                            </a:rPr>
                            <a:t>内装物</a:t>
                          </a:r>
                          <a:r>
                            <a:rPr lang="zh-CN" sz="1600" kern="100" dirty="0">
                              <a:effectLst/>
                              <a:latin typeface="等线" panose="02010600030101010101" pitchFamily="2" charset="-122"/>
                              <a:ea typeface="宋体" panose="02010600030101010101" pitchFamily="2" charset="-122"/>
                              <a:cs typeface="Times New Roman" panose="02020603050405020304" pitchFamily="18" charset="0"/>
                            </a:rPr>
                            <a:t>体积</a:t>
                          </a:r>
                          <a:r>
                            <a:rPr lang="en-US" sz="1600" i="1" kern="100" dirty="0">
                              <a:effectLst/>
                              <a:latin typeface="等线" panose="02010600030101010101" pitchFamily="2" charset="-122"/>
                              <a:ea typeface="宋体" panose="02010600030101010101" pitchFamily="2" charset="-122"/>
                              <a:cs typeface="Times New Roman" panose="02020603050405020304" pitchFamily="18" charset="0"/>
                            </a:rPr>
                            <a:t>V</a:t>
                          </a:r>
                          <a:r>
                            <a:rPr lang="en-US" sz="1600" i="1" kern="100" baseline="-25000" dirty="0">
                              <a:effectLst/>
                              <a:latin typeface="等线" panose="02010600030101010101" pitchFamily="2" charset="-122"/>
                              <a:ea typeface="宋体" panose="02010600030101010101" pitchFamily="2" charset="-122"/>
                              <a:cs typeface="Times New Roman" panose="02020603050405020304" pitchFamily="18" charset="0"/>
                            </a:rPr>
                            <a:t>0</a:t>
                          </a:r>
                          <a:r>
                            <a:rPr lang="en-US" sz="1600" kern="100" dirty="0">
                              <a:effectLst/>
                              <a:latin typeface="等线" panose="02010600030101010101" pitchFamily="2" charset="-122"/>
                              <a:ea typeface="宋体" panose="02010600030101010101" pitchFamily="2" charset="-122"/>
                              <a:cs typeface="Times New Roman" panose="02020603050405020304" pitchFamily="18" charset="0"/>
                            </a:rPr>
                            <a:t>/mm</a:t>
                          </a:r>
                          <a:r>
                            <a:rPr lang="en-US" sz="1600" kern="100" baseline="30000" dirty="0">
                              <a:effectLst/>
                              <a:latin typeface="等线" panose="02010600030101010101" pitchFamily="2" charset="-122"/>
                              <a:ea typeface="宋体" panose="02010600030101010101" pitchFamily="2" charset="-122"/>
                              <a:cs typeface="Times New Roman" panose="02020603050405020304" pitchFamily="18" charset="0"/>
                            </a:rPr>
                            <a:t>3</a:t>
                          </a:r>
                          <a:endParaRPr lang="zh-CN" sz="16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257449">
                    <a:tc gridSpan="2">
                      <a:txBody>
                        <a:bodyPr/>
                        <a:lstStyle/>
                        <a:p>
                          <a:pPr algn="l"/>
                          <a:r>
                            <a:rPr lang="en-US" sz="1600" kern="100" dirty="0">
                              <a:effectLst/>
                              <a:latin typeface="宋体" panose="02010600030101010101" pitchFamily="2" charset="-122"/>
                              <a:ea typeface="等线" panose="02010600030101010101" pitchFamily="2" charset="-122"/>
                              <a:cs typeface="Times New Roman" panose="02020603050405020304" pitchFamily="18" charset="0"/>
                            </a:rPr>
                            <a:t> 20g</a:t>
                          </a:r>
                          <a:r>
                            <a:rPr lang="zh-CN" sz="1600" kern="100" dirty="0">
                              <a:effectLst/>
                              <a:latin typeface="等线" panose="02010600030101010101" pitchFamily="2" charset="-122"/>
                              <a:ea typeface="宋体" panose="02010600030101010101" pitchFamily="2" charset="-122"/>
                              <a:cs typeface="Times New Roman" panose="02020603050405020304" pitchFamily="18" charset="0"/>
                            </a:rPr>
                            <a:t>×</a:t>
                          </a:r>
                          <a:r>
                            <a:rPr lang="en-US" sz="1600" kern="100" dirty="0">
                              <a:effectLst/>
                              <a:latin typeface="等线" panose="02010600030101010101" pitchFamily="2" charset="-122"/>
                              <a:ea typeface="宋体" panose="02010600030101010101" pitchFamily="2" charset="-122"/>
                              <a:cs typeface="Times New Roman" panose="02020603050405020304" pitchFamily="18" charset="0"/>
                            </a:rPr>
                            <a:t>8=160</a:t>
                          </a:r>
                          <a:endParaRPr lang="zh-CN" sz="16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CN"/>
                        </a:p>
                      </a:txBody>
                      <a:tcPr>
                        <a:lnL w="12700" cap="flat" cmpd="sng" algn="ctr">
                          <a:solidFill>
                            <a:srgbClr val="000000"/>
                          </a:solidFill>
                          <a:prstDash val="solid"/>
                          <a:round/>
                          <a:headEnd type="none" w="med" len="med"/>
                          <a:tailEnd type="none" w="med" len="med"/>
                        </a:lnL>
                      </a:tcPr>
                    </a:tc>
                    <a:tc>
                      <a:txBody>
                        <a:bodyPr/>
                        <a:lstStyle/>
                        <a:p>
                          <a:pPr algn="l"/>
                          <a:r>
                            <a:rPr lang="en-US" sz="1600" kern="100" dirty="0">
                              <a:effectLst/>
                              <a:latin typeface="宋体" panose="02010600030101010101" pitchFamily="2" charset="-122"/>
                              <a:ea typeface="等线" panose="02010600030101010101" pitchFamily="2" charset="-122"/>
                              <a:cs typeface="Times New Roman" panose="02020603050405020304" pitchFamily="18" charset="0"/>
                            </a:rPr>
                            <a:t> </a:t>
                          </a:r>
                          <a:r>
                            <a:rPr lang="en-US" altLang="zh-CN" sz="1600" kern="100" dirty="0">
                              <a:effectLst/>
                              <a:latin typeface="宋体" panose="02010600030101010101" pitchFamily="2" charset="-122"/>
                              <a:ea typeface="等线" panose="02010600030101010101" pitchFamily="2" charset="-122"/>
                              <a:cs typeface="Times New Roman" panose="02020603050405020304" pitchFamily="18" charset="0"/>
                            </a:rPr>
                            <a:t>160*1000=</a:t>
                          </a:r>
                          <a:r>
                            <a:rPr lang="en-US" sz="1600" kern="100" dirty="0">
                              <a:effectLst/>
                              <a:latin typeface="宋体" panose="02010600030101010101" pitchFamily="2" charset="-122"/>
                              <a:ea typeface="等线" panose="02010600030101010101" pitchFamily="2" charset="-122"/>
                              <a:cs typeface="Times New Roman" panose="02020603050405020304" pitchFamily="18" charset="0"/>
                            </a:rPr>
                            <a:t>160000</a:t>
                          </a:r>
                          <a:endParaRPr lang="zh-CN" sz="16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257449">
                    <a:tc gridSpan="2">
                      <a:txBody>
                        <a:bodyPr/>
                        <a:lstStyle/>
                        <a:p>
                          <a:pPr algn="l"/>
                          <a:r>
                            <a:rPr lang="zh-CN" sz="1600" kern="100">
                              <a:effectLst/>
                              <a:latin typeface="等线" panose="02010600030101010101" pitchFamily="2" charset="-122"/>
                              <a:ea typeface="黑体" panose="02010609060101010101" charset="-122"/>
                              <a:cs typeface="Times New Roman" panose="02020603050405020304" pitchFamily="18" charset="0"/>
                            </a:rPr>
                            <a:t>三、商品必要空间系数</a:t>
                          </a:r>
                          <a:r>
                            <a:rPr lang="en-US" sz="1600" kern="100">
                              <a:effectLst/>
                              <a:latin typeface="宋体" panose="02010600030101010101" pitchFamily="2" charset="-122"/>
                              <a:ea typeface="等线" panose="02010600030101010101" pitchFamily="2" charset="-122"/>
                              <a:cs typeface="Times New Roman" panose="02020603050405020304" pitchFamily="18" charset="0"/>
                            </a:rPr>
                            <a:t>k</a:t>
                          </a:r>
                          <a:endParaRPr lang="zh-CN" sz="160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CN"/>
                        </a:p>
                      </a:txBody>
                      <a:tcPr>
                        <a:lnL w="12700" cap="flat" cmpd="sng" algn="ctr">
                          <a:solidFill>
                            <a:srgbClr val="000000"/>
                          </a:solidFill>
                          <a:prstDash val="solid"/>
                          <a:round/>
                          <a:headEnd type="none" w="med" len="med"/>
                          <a:tailEnd type="none" w="med" len="med"/>
                        </a:lnL>
                      </a:tcPr>
                    </a:tc>
                    <a:tc>
                      <a:txBody>
                        <a:bodyPr/>
                        <a:lstStyle/>
                        <a:p>
                          <a:pPr algn="l"/>
                          <a:r>
                            <a:rPr lang="zh-CN" sz="1600" kern="100" dirty="0">
                              <a:effectLst/>
                              <a:latin typeface="等线" panose="02010600030101010101" pitchFamily="2" charset="-122"/>
                              <a:ea typeface="宋体" panose="02010600030101010101" pitchFamily="2" charset="-122"/>
                              <a:cs typeface="Times New Roman" panose="02020603050405020304" pitchFamily="18" charset="0"/>
                            </a:rPr>
                            <a:t>查表</a:t>
                          </a:r>
                          <a:r>
                            <a:rPr lang="en-US" sz="1600" kern="100" dirty="0">
                              <a:effectLst/>
                              <a:latin typeface="等线" panose="02010600030101010101" pitchFamily="2" charset="-122"/>
                              <a:ea typeface="宋体" panose="02010600030101010101" pitchFamily="2" charset="-122"/>
                              <a:cs typeface="Times New Roman" panose="02020603050405020304" pitchFamily="18" charset="0"/>
                            </a:rPr>
                            <a:t>A.1</a:t>
                          </a:r>
                          <a:r>
                            <a:rPr lang="zh-CN" sz="1600" kern="100" dirty="0">
                              <a:effectLst/>
                              <a:latin typeface="等线" panose="02010600030101010101" pitchFamily="2" charset="-122"/>
                              <a:ea typeface="宋体" panose="02010600030101010101" pitchFamily="2" charset="-122"/>
                              <a:cs typeface="Times New Roman" panose="02020603050405020304" pitchFamily="18" charset="0"/>
                            </a:rPr>
                            <a:t>，茶叶的</a:t>
                          </a:r>
                          <a:r>
                            <a:rPr lang="en-US" sz="1600" kern="100" dirty="0">
                              <a:effectLst/>
                              <a:latin typeface="等线" panose="02010600030101010101" pitchFamily="2" charset="-122"/>
                              <a:ea typeface="宋体" panose="02010600030101010101" pitchFamily="2" charset="-122"/>
                              <a:cs typeface="Times New Roman" panose="02020603050405020304" pitchFamily="18" charset="0"/>
                            </a:rPr>
                            <a:t>k=13</a:t>
                          </a:r>
                          <a:endParaRPr lang="zh-CN" sz="16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1673163">
                    <a:tc gridSpan="3">
                      <a:txBody>
                        <a:bodyPr/>
                        <a:lstStyle/>
                        <a:p>
                          <a:endParaRPr lang="zh-CN"/>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7"/>
                          <a:stretch>
                            <a:fillRect l="-54" t="-155636" r="-109" b="-52364"/>
                          </a:stretch>
                        </a:blipFill>
                      </a:tcPr>
                    </a:tc>
                    <a:tc hMerge="1">
                      <a:txBody>
                        <a:bodyPr/>
                        <a:lstStyle/>
                        <a:p>
                          <a:endParaRPr lang="zh-CN"/>
                        </a:p>
                      </a:txBody>
                      <a:tcPr>
                        <a:lnL w="12700" cap="flat" cmpd="sng" algn="ctr">
                          <a:solidFill>
                            <a:srgbClr val="000000"/>
                          </a:solidFill>
                          <a:prstDash val="solid"/>
                          <a:round/>
                          <a:headEnd type="none" w="med" len="med"/>
                          <a:tailEnd type="none" w="med" len="med"/>
                        </a:lnL>
                      </a:tcPr>
                    </a:tc>
                    <a:tc hMerge="1">
                      <a:txBody>
                        <a:bodyPr/>
                        <a:lstStyle/>
                        <a:p>
                          <a:endParaRPr lang="zh-CN"/>
                        </a:p>
                      </a:txBody>
                      <a:tcPr/>
                    </a:tc>
                    <a:extLst>
                      <a:ext uri="{0D108BD9-81ED-4DB2-BD59-A6C34878D82A}">
                        <a16:rowId xmlns:a16="http://schemas.microsoft.com/office/drawing/2014/main" val="10007"/>
                      </a:ext>
                    </a:extLst>
                  </a:tr>
                  <a:tr h="490622">
                    <a:tc gridSpan="2">
                      <a:txBody>
                        <a:bodyPr/>
                        <a:lstStyle/>
                        <a:p>
                          <a:pPr algn="l"/>
                          <a:r>
                            <a:rPr lang="zh-CN" sz="1600" kern="100" dirty="0">
                              <a:effectLst/>
                              <a:latin typeface="等线" panose="02010600030101010101" pitchFamily="2" charset="-122"/>
                              <a:ea typeface="黑体" panose="02010609060101010101" charset="-122"/>
                              <a:cs typeface="Times New Roman" panose="02020603050405020304" pitchFamily="18" charset="0"/>
                            </a:rPr>
                            <a:t>五、判定</a:t>
                          </a:r>
                          <a:endParaRPr lang="zh-CN" sz="16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CN"/>
                        </a:p>
                      </a:txBody>
                      <a:tcPr>
                        <a:lnL w="12700" cap="flat" cmpd="sng" algn="ctr">
                          <a:solidFill>
                            <a:srgbClr val="000000"/>
                          </a:solidFill>
                          <a:prstDash val="solid"/>
                          <a:round/>
                          <a:headEnd type="none" w="med" len="med"/>
                          <a:tailEnd type="none" w="med" len="med"/>
                        </a:lnL>
                      </a:tcPr>
                    </a:tc>
                    <a:tc>
                      <a:txBody>
                        <a:bodyPr/>
                        <a:lstStyle/>
                        <a:p>
                          <a:pPr algn="l"/>
                          <a:r>
                            <a:rPr lang="zh-CN" sz="1600" kern="100" dirty="0">
                              <a:effectLst/>
                              <a:latin typeface="等线" panose="02010600030101010101" pitchFamily="2" charset="-122"/>
                              <a:ea typeface="宋体" panose="02010600030101010101" pitchFamily="2" charset="-122"/>
                              <a:cs typeface="Times New Roman" panose="02020603050405020304" pitchFamily="18" charset="0"/>
                            </a:rPr>
                            <a:t>最小包装净含量标注明确，单件取</a:t>
                          </a:r>
                          <a:r>
                            <a:rPr lang="en-US" altLang="zh-CN" sz="1600" kern="100" dirty="0">
                              <a:effectLst/>
                              <a:latin typeface="等线" panose="02010600030101010101" pitchFamily="2" charset="-122"/>
                              <a:ea typeface="宋体" panose="02010600030101010101" pitchFamily="2" charset="-122"/>
                              <a:cs typeface="Times New Roman" panose="02020603050405020304" pitchFamily="18" charset="0"/>
                            </a:rPr>
                            <a:t>20</a:t>
                          </a:r>
                          <a:r>
                            <a:rPr lang="en-US" sz="1600" kern="100" dirty="0">
                              <a:effectLst/>
                              <a:latin typeface="等线" panose="02010600030101010101" pitchFamily="2" charset="-122"/>
                              <a:ea typeface="宋体" panose="02010600030101010101" pitchFamily="2" charset="-122"/>
                              <a:cs typeface="Times New Roman" panose="02020603050405020304" pitchFamily="18" charset="0"/>
                            </a:rPr>
                            <a:t>g</a:t>
                          </a:r>
                          <a:endParaRPr lang="zh-CN" sz="1600" kern="100" dirty="0">
                            <a:effectLst/>
                            <a:latin typeface="等线" panose="02010600030101010101" pitchFamily="2" charset="-122"/>
                            <a:ea typeface="等线" panose="02010600030101010101" pitchFamily="2" charset="-122"/>
                            <a:cs typeface="Times New Roman" panose="02020603050405020304" pitchFamily="18" charset="0"/>
                          </a:endParaRPr>
                        </a:p>
                        <a:p>
                          <a:pPr algn="l"/>
                          <a:r>
                            <a:rPr lang="zh-CN" sz="1600" kern="100" dirty="0">
                              <a:effectLst/>
                              <a:latin typeface="等线" panose="02010600030101010101" pitchFamily="2" charset="-122"/>
                              <a:ea typeface="宋体" panose="02010600030101010101" pitchFamily="2" charset="-122"/>
                              <a:cs typeface="Times New Roman" panose="02020603050405020304" pitchFamily="18" charset="0"/>
                            </a:rPr>
                            <a:t>查表</a:t>
                          </a:r>
                          <a:r>
                            <a:rPr lang="en-US" sz="1600" kern="100" dirty="0">
                              <a:effectLst/>
                              <a:latin typeface="等线" panose="02010600030101010101" pitchFamily="2" charset="-122"/>
                              <a:ea typeface="宋体" panose="02010600030101010101" pitchFamily="2" charset="-122"/>
                              <a:cs typeface="Times New Roman" panose="02020603050405020304" pitchFamily="18" charset="0"/>
                            </a:rPr>
                            <a:t>1</a:t>
                          </a:r>
                          <a:r>
                            <a:rPr lang="zh-CN" sz="1600" kern="100" dirty="0">
                              <a:effectLst/>
                              <a:latin typeface="等线" panose="02010600030101010101" pitchFamily="2" charset="-122"/>
                              <a:ea typeface="宋体" panose="02010600030101010101" pitchFamily="2" charset="-122"/>
                              <a:cs typeface="Times New Roman" panose="02020603050405020304" pitchFamily="18" charset="0"/>
                            </a:rPr>
                            <a:t>，该包装空隙率应≤</a:t>
                          </a:r>
                          <a:r>
                            <a:rPr lang="en-US" altLang="zh-CN" sz="1600" kern="100" dirty="0">
                              <a:effectLst/>
                              <a:latin typeface="等线" panose="02010600030101010101" pitchFamily="2" charset="-122"/>
                              <a:ea typeface="宋体" panose="02010600030101010101" pitchFamily="2" charset="-122"/>
                              <a:cs typeface="Times New Roman" panose="02020603050405020304" pitchFamily="18" charset="0"/>
                            </a:rPr>
                            <a:t>5</a:t>
                          </a:r>
                          <a:r>
                            <a:rPr lang="en-US" sz="1600" kern="100" dirty="0">
                              <a:effectLst/>
                              <a:latin typeface="等线" panose="02010600030101010101" pitchFamily="2" charset="-122"/>
                              <a:ea typeface="宋体" panose="02010600030101010101" pitchFamily="2" charset="-122"/>
                              <a:cs typeface="Times New Roman" panose="02020603050405020304" pitchFamily="18" charset="0"/>
                            </a:rPr>
                            <a:t>0%</a:t>
                          </a:r>
                          <a:endParaRPr lang="zh-CN" sz="16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257449">
                    <a:tc gridSpan="3">
                      <a:txBody>
                        <a:bodyPr/>
                        <a:lstStyle/>
                        <a:p>
                          <a:pPr algn="l"/>
                          <a:r>
                            <a:rPr lang="zh-CN" sz="1600" kern="100" dirty="0">
                              <a:effectLst/>
                              <a:latin typeface="等线" panose="02010600030101010101" pitchFamily="2" charset="-122"/>
                              <a:ea typeface="宋体" panose="02010600030101010101" pitchFamily="2" charset="-122"/>
                              <a:cs typeface="Times New Roman" panose="02020603050405020304" pitchFamily="18" charset="0"/>
                            </a:rPr>
                            <a:t>该</a:t>
                          </a:r>
                          <a:r>
                            <a:rPr lang="zh-CN" altLang="en-US" sz="1600" kern="100" dirty="0">
                              <a:effectLst/>
                              <a:latin typeface="等线" panose="02010600030101010101" pitchFamily="2" charset="-122"/>
                              <a:ea typeface="宋体" panose="02010600030101010101" pitchFamily="2" charset="-122"/>
                              <a:cs typeface="Times New Roman" panose="02020603050405020304" pitchFamily="18" charset="0"/>
                            </a:rPr>
                            <a:t>茶叶</a:t>
                          </a:r>
                          <a:r>
                            <a:rPr lang="zh-CN" sz="1600" kern="100" dirty="0">
                              <a:effectLst/>
                              <a:latin typeface="等线" panose="02010600030101010101" pitchFamily="2" charset="-122"/>
                              <a:ea typeface="宋体" panose="02010600030101010101" pitchFamily="2" charset="-122"/>
                              <a:cs typeface="Times New Roman" panose="02020603050405020304" pitchFamily="18" charset="0"/>
                            </a:rPr>
                            <a:t>礼盒包装空隙率</a:t>
                          </a:r>
                          <a:r>
                            <a:rPr lang="en-US" altLang="zh-CN" sz="1600" kern="100" dirty="0">
                              <a:effectLst/>
                              <a:latin typeface="等线" panose="02010600030101010101" pitchFamily="2" charset="-122"/>
                              <a:ea typeface="宋体" panose="02010600030101010101" pitchFamily="2" charset="-122"/>
                              <a:cs typeface="Times New Roman" panose="02020603050405020304" pitchFamily="18" charset="0"/>
                            </a:rPr>
                            <a:t>48</a:t>
                          </a:r>
                          <a:r>
                            <a:rPr lang="en-US" sz="1600" kern="100" dirty="0">
                              <a:effectLst/>
                              <a:latin typeface="等线" panose="02010600030101010101" pitchFamily="2" charset="-122"/>
                              <a:ea typeface="宋体" panose="02010600030101010101" pitchFamily="2" charset="-122"/>
                              <a:cs typeface="Times New Roman" panose="02020603050405020304" pitchFamily="18" charset="0"/>
                            </a:rPr>
                            <a:t>.0%</a:t>
                          </a:r>
                          <a:r>
                            <a:rPr lang="zh-CN" sz="1600" kern="100" dirty="0">
                              <a:effectLst/>
                              <a:latin typeface="等线" panose="02010600030101010101" pitchFamily="2" charset="-122"/>
                              <a:ea typeface="宋体" panose="02010600030101010101" pitchFamily="2" charset="-122"/>
                              <a:cs typeface="Times New Roman" panose="02020603050405020304" pitchFamily="18" charset="0"/>
                            </a:rPr>
                            <a:t>＜</a:t>
                          </a:r>
                          <a:r>
                            <a:rPr lang="en-US" altLang="zh-CN" sz="1600" kern="100" dirty="0">
                              <a:effectLst/>
                              <a:latin typeface="等线" panose="02010600030101010101" pitchFamily="2" charset="-122"/>
                              <a:ea typeface="宋体" panose="02010600030101010101" pitchFamily="2" charset="-122"/>
                              <a:cs typeface="Times New Roman" panose="02020603050405020304" pitchFamily="18" charset="0"/>
                            </a:rPr>
                            <a:t>5</a:t>
                          </a:r>
                          <a:r>
                            <a:rPr lang="en-US" sz="1600" kern="100" dirty="0">
                              <a:effectLst/>
                              <a:latin typeface="等线" panose="02010600030101010101" pitchFamily="2" charset="-122"/>
                              <a:ea typeface="宋体" panose="02010600030101010101" pitchFamily="2" charset="-122"/>
                              <a:cs typeface="Times New Roman" panose="02020603050405020304" pitchFamily="18" charset="0"/>
                            </a:rPr>
                            <a:t>0%</a:t>
                          </a:r>
                          <a:r>
                            <a:rPr lang="zh-CN" sz="1600" kern="100" dirty="0">
                              <a:effectLst/>
                              <a:latin typeface="等线" panose="02010600030101010101" pitchFamily="2" charset="-122"/>
                              <a:ea typeface="宋体" panose="02010600030101010101" pitchFamily="2" charset="-122"/>
                              <a:cs typeface="Times New Roman" panose="02020603050405020304" pitchFamily="18" charset="0"/>
                            </a:rPr>
                            <a:t>，包装空隙率合格。</a:t>
                          </a:r>
                          <a:endParaRPr lang="zh-CN" sz="16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CN"/>
                        </a:p>
                      </a:txBody>
                      <a:tcPr>
                        <a:lnL w="12700" cap="flat" cmpd="sng" algn="ctr">
                          <a:solidFill>
                            <a:srgbClr val="000000"/>
                          </a:solidFill>
                          <a:prstDash val="solid"/>
                          <a:round/>
                          <a:headEnd type="none" w="med" len="med"/>
                          <a:tailEnd type="none" w="med" len="med"/>
                        </a:lnL>
                      </a:tcPr>
                    </a:tc>
                    <a:tc hMerge="1">
                      <a:txBody>
                        <a:bodyPr/>
                        <a:lstStyle/>
                        <a:p>
                          <a:endParaRPr lang="zh-CN"/>
                        </a:p>
                      </a:txBody>
                      <a:tcPr/>
                    </a:tc>
                    <a:extLst>
                      <a:ext uri="{0D108BD9-81ED-4DB2-BD59-A6C34878D82A}">
                        <a16:rowId xmlns:a16="http://schemas.microsoft.com/office/drawing/2014/main" val="10009"/>
                      </a:ext>
                    </a:extLst>
                  </a:tr>
                </a:tbl>
              </a:graphicData>
            </a:graphic>
          </p:graphicFrame>
        </mc:Fallback>
      </mc:AlternateContent>
      <p:pic>
        <p:nvPicPr>
          <p:cNvPr id="8" name="矩形 3"/>
          <p:cNvPicPr>
            <a:picLocks noChangeArrowheads="1"/>
          </p:cNvPicPr>
          <p:nvPr/>
        </p:nvPicPr>
        <p:blipFill>
          <a:blip r:embed="rId8" cstate="print"/>
          <a:srcRect/>
          <a:stretch>
            <a:fillRect/>
          </a:stretch>
        </p:blipFill>
        <p:spPr bwMode="auto">
          <a:xfrm>
            <a:off x="0" y="0"/>
            <a:ext cx="12192000" cy="1058779"/>
          </a:xfrm>
          <a:prstGeom prst="rect">
            <a:avLst/>
          </a:prstGeom>
          <a:noFill/>
          <a:ln w="9525">
            <a:noFill/>
            <a:miter lim="800000"/>
            <a:headEnd/>
            <a:tailEnd/>
          </a:ln>
        </p:spPr>
      </p:pic>
      <p:sp>
        <p:nvSpPr>
          <p:cNvPr id="11" name="标题 1"/>
          <p:cNvSpPr>
            <a:spLocks noGrp="1"/>
          </p:cNvSpPr>
          <p:nvPr>
            <p:ph type="title"/>
          </p:nvPr>
        </p:nvSpPr>
        <p:spPr>
          <a:xfrm>
            <a:off x="688138" y="153759"/>
            <a:ext cx="10354417" cy="712759"/>
          </a:xfrm>
        </p:spPr>
        <p:txBody>
          <a:bodyPr>
            <a:noAutofit/>
          </a:bodyPr>
          <a:lstStyle/>
          <a:p>
            <a:br>
              <a:rPr lang="zh-CN" altLang="en-US" sz="3200" dirty="0">
                <a:solidFill>
                  <a:schemeClr val="bg1"/>
                </a:solidFill>
                <a:latin typeface="黑体" panose="02010609060101010101" charset="-122"/>
                <a:ea typeface="黑体" panose="02010609060101010101" charset="-122"/>
              </a:rPr>
            </a:br>
            <a:r>
              <a:rPr lang="zh-CN" altLang="en-US" sz="3200" dirty="0">
                <a:solidFill>
                  <a:schemeClr val="bg1"/>
                </a:solidFill>
                <a:latin typeface="黑体" panose="02010609060101010101" charset="-122"/>
                <a:ea typeface="黑体" panose="02010609060101010101" charset="-122"/>
                <a:sym typeface="+mn-ea"/>
              </a:rPr>
              <a:t>（三）要求</a:t>
            </a:r>
            <a:endParaRPr lang="zh-CN" altLang="en-US" sz="3200" dirty="0">
              <a:solidFill>
                <a:schemeClr val="bg1"/>
              </a:solidFill>
              <a:latin typeface="黑体" panose="02010609060101010101" charset="-122"/>
              <a:ea typeface="黑体" panose="02010609060101010101" charset="-122"/>
            </a:endParaRPr>
          </a:p>
        </p:txBody>
      </p:sp>
      <p:pic>
        <p:nvPicPr>
          <p:cNvPr id="2" name="页码32">
            <a:hlinkClick r:id="" action="ppaction://media"/>
            <a:extLst>
              <a:ext uri="{FF2B5EF4-FFF2-40B4-BE49-F238E27FC236}">
                <a16:creationId xmlns:a16="http://schemas.microsoft.com/office/drawing/2014/main" id="{0D3CE532-F138-8AAB-CB62-0436C26E855B}"/>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61467" y="6189703"/>
            <a:ext cx="487363" cy="487363"/>
          </a:xfrm>
          <a:prstGeom prst="rect">
            <a:avLst/>
          </a:prstGeom>
        </p:spPr>
      </p:pic>
    </p:spTree>
  </p:cSld>
  <p:clrMapOvr>
    <a:masterClrMapping/>
  </p:clrMapOvr>
  <p:transition advTm="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64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370195" y="1058779"/>
            <a:ext cx="4469300" cy="499624"/>
          </a:xfrm>
          <a:prstGeom prst="rect">
            <a:avLst/>
          </a:prstGeom>
        </p:spPr>
        <p:txBody>
          <a:bodyPr wrap="square">
            <a:spAutoFit/>
          </a:bodyPr>
          <a:lstStyle/>
          <a:p>
            <a:pPr marL="285750" indent="-285750" algn="just">
              <a:lnSpc>
                <a:spcPct val="150000"/>
              </a:lnSpc>
              <a:spcBef>
                <a:spcPts val="900"/>
              </a:spcBef>
              <a:spcAft>
                <a:spcPts val="900"/>
              </a:spcAft>
              <a:buClr>
                <a:srgbClr val="C00000"/>
              </a:buClr>
              <a:buFont typeface="Wingdings" panose="05000000000000000000" pitchFamily="2" charset="2"/>
              <a:buChar char="u"/>
            </a:pPr>
            <a:r>
              <a:rPr lang="zh-CN" altLang="en-US" sz="2000" dirty="0">
                <a:latin typeface="思源黑体 CN Bold" panose="020B0800000000000000" pitchFamily="34" charset="-122"/>
                <a:ea typeface="思源黑体 CN Bold" panose="020B0800000000000000" pitchFamily="34" charset="-122"/>
              </a:rPr>
              <a:t>例</a:t>
            </a:r>
            <a:r>
              <a:rPr lang="en-US" altLang="zh-CN" sz="2000" dirty="0">
                <a:latin typeface="思源黑体 CN Bold" panose="020B0800000000000000" pitchFamily="34" charset="-122"/>
                <a:ea typeface="思源黑体 CN Bold" panose="020B0800000000000000" pitchFamily="34" charset="-122"/>
              </a:rPr>
              <a:t>4</a:t>
            </a:r>
            <a:r>
              <a:rPr lang="zh-CN" altLang="en-US" sz="2000" dirty="0">
                <a:latin typeface="思源黑体 CN Bold" panose="020B0800000000000000" pitchFamily="34" charset="-122"/>
                <a:ea typeface="思源黑体 CN Bold" panose="020B0800000000000000" pitchFamily="34" charset="-122"/>
              </a:rPr>
              <a:t>：</a:t>
            </a:r>
            <a:r>
              <a:rPr lang="zh-CN" altLang="en-US" sz="2000" dirty="0">
                <a:solidFill>
                  <a:schemeClr val="tx1"/>
                </a:solidFill>
                <a:latin typeface="思源黑体 CN Bold" panose="020B0800000000000000" pitchFamily="34" charset="-122"/>
                <a:ea typeface="思源黑体 CN Bold" panose="020B0800000000000000" pitchFamily="34" charset="-122"/>
              </a:rPr>
              <a:t>某茶叶综合商品（长方体）</a:t>
            </a:r>
            <a:endParaRPr lang="en-US" altLang="zh-CN" sz="2000" dirty="0">
              <a:solidFill>
                <a:srgbClr val="FF0000"/>
              </a:solidFill>
              <a:latin typeface="思源黑体 CN Bold" panose="020B0800000000000000" pitchFamily="34" charset="-122"/>
              <a:ea typeface="思源黑体 CN Bold" panose="020B0800000000000000" pitchFamily="34" charset="-122"/>
            </a:endParaRPr>
          </a:p>
        </p:txBody>
      </p:sp>
      <mc:AlternateContent xmlns:mc="http://schemas.openxmlformats.org/markup-compatibility/2006" xmlns:a14="http://schemas.microsoft.com/office/drawing/2010/main">
        <mc:Choice Requires="a14">
          <p:graphicFrame>
            <p:nvGraphicFramePr>
              <p:cNvPr id="3" name="表格 2"/>
              <p:cNvGraphicFramePr>
                <a:graphicFrameLocks noGrp="1"/>
              </p:cNvGraphicFramePr>
              <p:nvPr>
                <p:custDataLst>
                  <p:tags r:id="rId1"/>
                </p:custDataLst>
                <p:extLst>
                  <p:ext uri="{D42A27DB-BD31-4B8C-83A1-F6EECF244321}">
                    <p14:modId xmlns:p14="http://schemas.microsoft.com/office/powerpoint/2010/main" val="3959687640"/>
                  </p:ext>
                </p:extLst>
              </p:nvPr>
            </p:nvGraphicFramePr>
            <p:xfrm>
              <a:off x="475703" y="1558403"/>
              <a:ext cx="11590748" cy="5270032"/>
            </p:xfrm>
            <a:graphic>
              <a:graphicData uri="http://schemas.openxmlformats.org/drawingml/2006/table">
                <a:tbl>
                  <a:tblPr firstRow="1" firstCol="1" bandRow="1"/>
                  <a:tblGrid>
                    <a:gridCol w="2194168">
                      <a:extLst>
                        <a:ext uri="{9D8B030D-6E8A-4147-A177-3AD203B41FA5}">
                          <a16:colId xmlns:a16="http://schemas.microsoft.com/office/drawing/2014/main" val="20000"/>
                        </a:ext>
                      </a:extLst>
                    </a:gridCol>
                    <a:gridCol w="483856">
                      <a:extLst>
                        <a:ext uri="{9D8B030D-6E8A-4147-A177-3AD203B41FA5}">
                          <a16:colId xmlns:a16="http://schemas.microsoft.com/office/drawing/2014/main" val="20001"/>
                        </a:ext>
                      </a:extLst>
                    </a:gridCol>
                    <a:gridCol w="1705244">
                      <a:extLst>
                        <a:ext uri="{9D8B030D-6E8A-4147-A177-3AD203B41FA5}">
                          <a16:colId xmlns:a16="http://schemas.microsoft.com/office/drawing/2014/main" val="20002"/>
                        </a:ext>
                      </a:extLst>
                    </a:gridCol>
                    <a:gridCol w="255903">
                      <a:extLst>
                        <a:ext uri="{9D8B030D-6E8A-4147-A177-3AD203B41FA5}">
                          <a16:colId xmlns:a16="http://schemas.microsoft.com/office/drawing/2014/main" val="20003"/>
                        </a:ext>
                      </a:extLst>
                    </a:gridCol>
                    <a:gridCol w="1666318">
                      <a:extLst>
                        <a:ext uri="{9D8B030D-6E8A-4147-A177-3AD203B41FA5}">
                          <a16:colId xmlns:a16="http://schemas.microsoft.com/office/drawing/2014/main" val="20004"/>
                        </a:ext>
                      </a:extLst>
                    </a:gridCol>
                    <a:gridCol w="5285259">
                      <a:extLst>
                        <a:ext uri="{9D8B030D-6E8A-4147-A177-3AD203B41FA5}">
                          <a16:colId xmlns:a16="http://schemas.microsoft.com/office/drawing/2014/main" val="20005"/>
                        </a:ext>
                      </a:extLst>
                    </a:gridCol>
                  </a:tblGrid>
                  <a:tr h="275590">
                    <a:tc gridSpan="6">
                      <a:txBody>
                        <a:bodyPr/>
                        <a:lstStyle/>
                        <a:p>
                          <a:pPr algn="l"/>
                          <a:r>
                            <a:rPr lang="zh-CN" sz="1600" kern="100" dirty="0">
                              <a:effectLst/>
                              <a:latin typeface="等线" panose="02010600030101010101" pitchFamily="2" charset="-122"/>
                              <a:ea typeface="黑体" panose="02010609060101010101" charset="-122"/>
                              <a:cs typeface="Times New Roman" panose="02020603050405020304" pitchFamily="18" charset="0"/>
                            </a:rPr>
                            <a:t>一、商品销售包装体积</a:t>
                          </a:r>
                          <a:r>
                            <a:rPr lang="en-US" sz="1600" i="1" kern="100" dirty="0" err="1">
                              <a:effectLst/>
                              <a:latin typeface="等线" panose="02010600030101010101" pitchFamily="2" charset="-122"/>
                              <a:ea typeface="黑体" panose="02010609060101010101" charset="-122"/>
                              <a:cs typeface="Times New Roman" panose="02020603050405020304" pitchFamily="18" charset="0"/>
                            </a:rPr>
                            <a:t>V</a:t>
                          </a:r>
                          <a:r>
                            <a:rPr lang="en-US" sz="1600" i="1" kern="100" baseline="-25000" dirty="0" err="1">
                              <a:effectLst/>
                              <a:latin typeface="等线" panose="02010600030101010101" pitchFamily="2" charset="-122"/>
                              <a:ea typeface="黑体" panose="02010609060101010101" charset="-122"/>
                              <a:cs typeface="Times New Roman" panose="02020603050405020304" pitchFamily="18" charset="0"/>
                            </a:rPr>
                            <a:t>n</a:t>
                          </a:r>
                          <a:endParaRPr lang="zh-CN" sz="16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lnL w="12700" cap="flat" cmpd="sng" algn="ctr">
                          <a:solidFill>
                            <a:srgbClr val="000000"/>
                          </a:solidFill>
                          <a:prstDash val="solid"/>
                          <a:round/>
                          <a:headEnd type="none" w="med" len="med"/>
                          <a:tailEnd type="none" w="med" len="med"/>
                        </a:lnL>
                      </a:tcPr>
                    </a:tc>
                    <a:extLst>
                      <a:ext uri="{0D108BD9-81ED-4DB2-BD59-A6C34878D82A}">
                        <a16:rowId xmlns:a16="http://schemas.microsoft.com/office/drawing/2014/main" val="10000"/>
                      </a:ext>
                    </a:extLst>
                  </a:tr>
                  <a:tr h="532205">
                    <a:tc>
                      <a:txBody>
                        <a:bodyPr/>
                        <a:lstStyle/>
                        <a:p>
                          <a:pPr algn="l"/>
                          <a:r>
                            <a:rPr lang="zh-CN" sz="1600" kern="100">
                              <a:effectLst/>
                              <a:latin typeface="等线" panose="02010600030101010101" pitchFamily="2" charset="-122"/>
                              <a:ea typeface="宋体" panose="02010600030101010101" pitchFamily="2" charset="-122"/>
                              <a:cs typeface="Times New Roman" panose="02020603050405020304" pitchFamily="18" charset="0"/>
                            </a:rPr>
                            <a:t>平均长度</a:t>
                          </a:r>
                          <a:r>
                            <a:rPr lang="en-US" sz="1600" kern="100">
                              <a:effectLst/>
                              <a:latin typeface="等线" panose="02010600030101010101" pitchFamily="2" charset="-122"/>
                              <a:ea typeface="宋体" panose="02010600030101010101" pitchFamily="2" charset="-122"/>
                              <a:cs typeface="Times New Roman" panose="02020603050405020304" pitchFamily="18" charset="0"/>
                            </a:rPr>
                            <a:t>/mm</a:t>
                          </a:r>
                          <a:endParaRPr lang="zh-CN" sz="160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l"/>
                          <a:r>
                            <a:rPr lang="zh-CN" sz="1600" kern="100">
                              <a:effectLst/>
                              <a:latin typeface="等线" panose="02010600030101010101" pitchFamily="2" charset="-122"/>
                              <a:ea typeface="宋体" panose="02010600030101010101" pitchFamily="2" charset="-122"/>
                              <a:cs typeface="Times New Roman" panose="02020603050405020304" pitchFamily="18" charset="0"/>
                            </a:rPr>
                            <a:t>平均宽度</a:t>
                          </a:r>
                          <a:r>
                            <a:rPr lang="en-US" sz="1600" kern="100">
                              <a:effectLst/>
                              <a:latin typeface="等线" panose="02010600030101010101" pitchFamily="2" charset="-122"/>
                              <a:ea typeface="宋体" panose="02010600030101010101" pitchFamily="2" charset="-122"/>
                              <a:cs typeface="Times New Roman" panose="02020603050405020304" pitchFamily="18" charset="0"/>
                            </a:rPr>
                            <a:t>/mm</a:t>
                          </a:r>
                          <a:endParaRPr lang="zh-CN" sz="160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CN"/>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l"/>
                          <a:r>
                            <a:rPr lang="zh-CN" sz="1600" kern="100">
                              <a:effectLst/>
                              <a:latin typeface="等线" panose="02010600030101010101" pitchFamily="2" charset="-122"/>
                              <a:ea typeface="宋体" panose="02010600030101010101" pitchFamily="2" charset="-122"/>
                              <a:cs typeface="Times New Roman" panose="02020603050405020304" pitchFamily="18" charset="0"/>
                            </a:rPr>
                            <a:t>平均高度</a:t>
                          </a:r>
                          <a:r>
                            <a:rPr lang="en-US" sz="1600" kern="100">
                              <a:effectLst/>
                              <a:latin typeface="等线" panose="02010600030101010101" pitchFamily="2" charset="-122"/>
                              <a:ea typeface="宋体" panose="02010600030101010101" pitchFamily="2" charset="-122"/>
                              <a:cs typeface="Times New Roman" panose="02020603050405020304" pitchFamily="18" charset="0"/>
                            </a:rPr>
                            <a:t>/mm</a:t>
                          </a:r>
                          <a:endParaRPr lang="zh-CN" sz="160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CN"/>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r>
                            <a:rPr lang="zh-CN" sz="1600" kern="100">
                              <a:effectLst/>
                              <a:latin typeface="等线" panose="02010600030101010101" pitchFamily="2" charset="-122"/>
                              <a:ea typeface="宋体" panose="02010600030101010101" pitchFamily="2" charset="-122"/>
                              <a:cs typeface="Times New Roman" panose="02020603050405020304" pitchFamily="18" charset="0"/>
                            </a:rPr>
                            <a:t>商品销售包装体积（</a:t>
                          </a:r>
                          <a:r>
                            <a:rPr lang="en-US" sz="1600" i="1" kern="100">
                              <a:effectLst/>
                              <a:latin typeface="等线" panose="02010600030101010101" pitchFamily="2" charset="-122"/>
                              <a:ea typeface="宋体" panose="02010600030101010101" pitchFamily="2" charset="-122"/>
                              <a:cs typeface="Times New Roman" panose="02020603050405020304" pitchFamily="18" charset="0"/>
                            </a:rPr>
                            <a:t>V</a:t>
                          </a:r>
                          <a:r>
                            <a:rPr lang="en-US" sz="1600" i="1" kern="100" baseline="-25000">
                              <a:effectLst/>
                              <a:latin typeface="等线" panose="02010600030101010101" pitchFamily="2" charset="-122"/>
                              <a:ea typeface="宋体" panose="02010600030101010101" pitchFamily="2" charset="-122"/>
                              <a:cs typeface="Times New Roman" panose="02020603050405020304" pitchFamily="18" charset="0"/>
                            </a:rPr>
                            <a:t>n</a:t>
                          </a:r>
                          <a:r>
                            <a:rPr lang="zh-CN" sz="1600" kern="100">
                              <a:effectLst/>
                              <a:latin typeface="等线" panose="02010600030101010101" pitchFamily="2" charset="-122"/>
                              <a:ea typeface="宋体" panose="02010600030101010101" pitchFamily="2" charset="-122"/>
                              <a:cs typeface="Times New Roman" panose="02020603050405020304" pitchFamily="18" charset="0"/>
                            </a:rPr>
                            <a:t>）</a:t>
                          </a:r>
                          <a:r>
                            <a:rPr lang="en-US" sz="1600" kern="100">
                              <a:effectLst/>
                              <a:latin typeface="等线" panose="02010600030101010101" pitchFamily="2" charset="-122"/>
                              <a:ea typeface="宋体" panose="02010600030101010101" pitchFamily="2" charset="-122"/>
                              <a:cs typeface="Times New Roman" panose="02020603050405020304" pitchFamily="18" charset="0"/>
                            </a:rPr>
                            <a:t>/mm</a:t>
                          </a:r>
                          <a:r>
                            <a:rPr lang="en-US" sz="1600" kern="100" baseline="30000">
                              <a:effectLst/>
                              <a:latin typeface="等线" panose="02010600030101010101" pitchFamily="2" charset="-122"/>
                              <a:ea typeface="宋体" panose="02010600030101010101" pitchFamily="2" charset="-122"/>
                              <a:cs typeface="Times New Roman" panose="02020603050405020304" pitchFamily="18" charset="0"/>
                            </a:rPr>
                            <a:t>3</a:t>
                          </a:r>
                          <a:endParaRPr lang="zh-CN" sz="160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348643">
                    <a:tc>
                      <a:txBody>
                        <a:bodyPr/>
                        <a:lstStyle/>
                        <a:p>
                          <a:pPr algn="l"/>
                          <a:r>
                            <a:rPr lang="en-US" sz="1600" kern="100">
                              <a:effectLst/>
                              <a:latin typeface="宋体" panose="02010600030101010101" pitchFamily="2" charset="-122"/>
                              <a:ea typeface="等线" panose="02010600030101010101" pitchFamily="2" charset="-122"/>
                              <a:cs typeface="Times New Roman" panose="02020603050405020304" pitchFamily="18" charset="0"/>
                            </a:rPr>
                            <a:t> 400</a:t>
                          </a:r>
                          <a:endParaRPr lang="zh-CN" sz="160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l"/>
                          <a:r>
                            <a:rPr lang="en-US" sz="1600" kern="100">
                              <a:effectLst/>
                              <a:latin typeface="宋体" panose="02010600030101010101" pitchFamily="2" charset="-122"/>
                              <a:ea typeface="等线" panose="02010600030101010101" pitchFamily="2" charset="-122"/>
                              <a:cs typeface="Times New Roman" panose="02020603050405020304" pitchFamily="18" charset="0"/>
                            </a:rPr>
                            <a:t>300</a:t>
                          </a:r>
                          <a:endParaRPr lang="zh-CN" sz="160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CN"/>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l"/>
                          <a:r>
                            <a:rPr lang="en-US" sz="1600" kern="100" dirty="0">
                              <a:effectLst/>
                              <a:latin typeface="宋体" panose="02010600030101010101" pitchFamily="2" charset="-122"/>
                              <a:ea typeface="等线" panose="02010600030101010101" pitchFamily="2" charset="-122"/>
                              <a:cs typeface="Times New Roman" panose="02020603050405020304" pitchFamily="18" charset="0"/>
                            </a:rPr>
                            <a:t> 80</a:t>
                          </a:r>
                          <a:endParaRPr lang="zh-CN" sz="16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CN"/>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r>
                            <a:rPr lang="en-US" sz="1600" kern="100">
                              <a:effectLst/>
                              <a:latin typeface="宋体" panose="02010600030101010101" pitchFamily="2" charset="-122"/>
                              <a:ea typeface="等线" panose="02010600030101010101" pitchFamily="2" charset="-122"/>
                              <a:cs typeface="Times New Roman" panose="02020603050405020304" pitchFamily="18" charset="0"/>
                            </a:rPr>
                            <a:t> 9600000</a:t>
                          </a:r>
                          <a:endParaRPr lang="zh-CN" sz="160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75342">
                    <a:tc gridSpan="6">
                      <a:txBody>
                        <a:bodyPr/>
                        <a:lstStyle/>
                        <a:p>
                          <a:pPr algn="l"/>
                          <a:r>
                            <a:rPr lang="zh-CN" sz="1600" kern="100" dirty="0">
                              <a:effectLst/>
                              <a:latin typeface="等线" panose="02010600030101010101" pitchFamily="2" charset="-122"/>
                              <a:ea typeface="黑体" panose="02010609060101010101" charset="-122"/>
                              <a:cs typeface="Times New Roman" panose="02020603050405020304" pitchFamily="18" charset="0"/>
                            </a:rPr>
                            <a:t>二、</a:t>
                          </a:r>
                          <a:r>
                            <a:rPr lang="zh-CN" altLang="en-US" sz="1600" kern="100" dirty="0">
                              <a:effectLst/>
                              <a:latin typeface="等线" panose="02010600030101010101" pitchFamily="2" charset="-122"/>
                              <a:ea typeface="黑体" panose="02010609060101010101" charset="-122"/>
                              <a:cs typeface="Times New Roman" panose="02020603050405020304" pitchFamily="18" charset="0"/>
                            </a:rPr>
                            <a:t>内装物</a:t>
                          </a:r>
                          <a:r>
                            <a:rPr lang="zh-CN" sz="1600" kern="100" dirty="0">
                              <a:effectLst/>
                              <a:latin typeface="等线" panose="02010600030101010101" pitchFamily="2" charset="-122"/>
                              <a:ea typeface="黑体" panose="02010609060101010101" charset="-122"/>
                              <a:cs typeface="Times New Roman" panose="02020603050405020304" pitchFamily="18" charset="0"/>
                            </a:rPr>
                            <a:t>体积</a:t>
                          </a:r>
                          <a:r>
                            <a:rPr lang="en-US" sz="1600" i="1" kern="100" dirty="0">
                              <a:effectLst/>
                              <a:latin typeface="等线" panose="02010600030101010101" pitchFamily="2" charset="-122"/>
                              <a:ea typeface="黑体" panose="02010609060101010101" charset="-122"/>
                              <a:cs typeface="Times New Roman" panose="02020603050405020304" pitchFamily="18" charset="0"/>
                            </a:rPr>
                            <a:t>V</a:t>
                          </a:r>
                          <a:r>
                            <a:rPr lang="en-US" sz="1600" i="1" kern="100" baseline="-25000" dirty="0">
                              <a:effectLst/>
                              <a:latin typeface="等线" panose="02010600030101010101" pitchFamily="2" charset="-122"/>
                              <a:ea typeface="黑体" panose="02010609060101010101" charset="-122"/>
                              <a:cs typeface="Times New Roman" panose="02020603050405020304" pitchFamily="18" charset="0"/>
                            </a:rPr>
                            <a:t>0</a:t>
                          </a:r>
                          <a:endParaRPr lang="zh-CN" sz="16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extLst>
                      <a:ext uri="{0D108BD9-81ED-4DB2-BD59-A6C34878D82A}">
                        <a16:rowId xmlns:a16="http://schemas.microsoft.com/office/drawing/2014/main" val="10003"/>
                      </a:ext>
                    </a:extLst>
                  </a:tr>
                  <a:tr h="484882">
                    <a:tc gridSpan="4">
                      <a:txBody>
                        <a:bodyPr/>
                        <a:lstStyle/>
                        <a:p>
                          <a:pPr algn="l"/>
                          <a:r>
                            <a:rPr lang="zh-CN" altLang="en-US" sz="1600" kern="100" dirty="0">
                              <a:effectLst/>
                              <a:latin typeface="等线" panose="02010600030101010101" pitchFamily="2" charset="-122"/>
                              <a:ea typeface="宋体" panose="02010600030101010101" pitchFamily="2" charset="-122"/>
                              <a:cs typeface="Times New Roman" panose="02020603050405020304" pitchFamily="18" charset="0"/>
                            </a:rPr>
                            <a:t>内装物净含量</a:t>
                          </a:r>
                          <a:r>
                            <a:rPr lang="en-US" sz="1600" kern="100" dirty="0">
                              <a:effectLst/>
                              <a:latin typeface="等线" panose="02010600030101010101" pitchFamily="2" charset="-122"/>
                              <a:ea typeface="宋体" panose="02010600030101010101" pitchFamily="2" charset="-122"/>
                              <a:cs typeface="Times New Roman" panose="02020603050405020304" pitchFamily="18" charset="0"/>
                            </a:rPr>
                            <a:t>/g</a:t>
                          </a:r>
                          <a:endParaRPr lang="zh-CN" sz="16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CN"/>
                        </a:p>
                      </a:txBody>
                      <a:tcPr/>
                    </a:tc>
                    <a:tc hMerge="1">
                      <a:txBody>
                        <a:bodyPr/>
                        <a:lstStyle/>
                        <a:p>
                          <a:endParaRPr lang="zh-CN"/>
                        </a:p>
                      </a:txBody>
                      <a:tcPr/>
                    </a:tc>
                    <a:tc hMerge="1">
                      <a:txBody>
                        <a:bodyPr/>
                        <a:lstStyle/>
                        <a:p>
                          <a:endParaRPr lang="zh-CN"/>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r>
                            <a:rPr lang="zh-CN" altLang="en-US" sz="1600" kern="100" dirty="0">
                              <a:effectLst/>
                              <a:latin typeface="等线" panose="02010600030101010101" pitchFamily="2" charset="-122"/>
                              <a:ea typeface="宋体" panose="02010600030101010101" pitchFamily="2" charset="-122"/>
                              <a:cs typeface="Times New Roman" panose="02020603050405020304" pitchFamily="18" charset="0"/>
                            </a:rPr>
                            <a:t>内装物</a:t>
                          </a:r>
                          <a:r>
                            <a:rPr lang="zh-CN" sz="1600" kern="100" dirty="0">
                              <a:effectLst/>
                              <a:latin typeface="等线" panose="02010600030101010101" pitchFamily="2" charset="-122"/>
                              <a:ea typeface="宋体" panose="02010600030101010101" pitchFamily="2" charset="-122"/>
                              <a:cs typeface="Times New Roman" panose="02020603050405020304" pitchFamily="18" charset="0"/>
                            </a:rPr>
                            <a:t>体积</a:t>
                          </a:r>
                          <a:r>
                            <a:rPr lang="en-US" sz="1600" i="1" kern="100" dirty="0">
                              <a:effectLst/>
                              <a:latin typeface="等线" panose="02010600030101010101" pitchFamily="2" charset="-122"/>
                              <a:ea typeface="宋体" panose="02010600030101010101" pitchFamily="2" charset="-122"/>
                              <a:cs typeface="Times New Roman" panose="02020603050405020304" pitchFamily="18" charset="0"/>
                            </a:rPr>
                            <a:t>V</a:t>
                          </a:r>
                          <a:r>
                            <a:rPr lang="en-US" sz="1600" i="1" kern="100" baseline="-25000" dirty="0">
                              <a:effectLst/>
                              <a:latin typeface="等线" panose="02010600030101010101" pitchFamily="2" charset="-122"/>
                              <a:ea typeface="宋体" panose="02010600030101010101" pitchFamily="2" charset="-122"/>
                              <a:cs typeface="Times New Roman" panose="02020603050405020304" pitchFamily="18" charset="0"/>
                            </a:rPr>
                            <a:t>0</a:t>
                          </a:r>
                          <a:r>
                            <a:rPr lang="en-US" sz="1600" kern="100" dirty="0">
                              <a:effectLst/>
                              <a:latin typeface="等线" panose="02010600030101010101" pitchFamily="2" charset="-122"/>
                              <a:ea typeface="宋体" panose="02010600030101010101" pitchFamily="2" charset="-122"/>
                              <a:cs typeface="Times New Roman" panose="02020603050405020304" pitchFamily="18" charset="0"/>
                            </a:rPr>
                            <a:t>/mm</a:t>
                          </a:r>
                          <a:r>
                            <a:rPr lang="en-US" sz="1600" kern="100" baseline="30000" dirty="0">
                              <a:effectLst/>
                              <a:latin typeface="等线" panose="02010600030101010101" pitchFamily="2" charset="-122"/>
                              <a:ea typeface="宋体" panose="02010600030101010101" pitchFamily="2" charset="-122"/>
                              <a:cs typeface="Times New Roman" panose="02020603050405020304" pitchFamily="18" charset="0"/>
                            </a:rPr>
                            <a:t>3</a:t>
                          </a:r>
                          <a:endParaRPr lang="zh-CN" sz="16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r>
                            <a:rPr lang="zh-CN" sz="1600" kern="100" dirty="0">
                              <a:effectLst/>
                              <a:latin typeface="等线" panose="02010600030101010101" pitchFamily="2" charset="-122"/>
                              <a:ea typeface="黑体" panose="02010609060101010101" charset="-122"/>
                              <a:cs typeface="Times New Roman" panose="02020603050405020304" pitchFamily="18" charset="0"/>
                            </a:rPr>
                            <a:t>三、商品必要空间系数</a:t>
                          </a:r>
                          <a:r>
                            <a:rPr lang="en-US" sz="1600" kern="100" dirty="0">
                              <a:effectLst/>
                              <a:latin typeface="等线" panose="02010600030101010101" pitchFamily="2" charset="-122"/>
                              <a:ea typeface="黑体" panose="02010609060101010101" charset="-122"/>
                              <a:cs typeface="Times New Roman" panose="02020603050405020304" pitchFamily="18" charset="0"/>
                            </a:rPr>
                            <a:t>k</a:t>
                          </a:r>
                          <a:endParaRPr lang="zh-CN" sz="16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275342">
                    <a:tc gridSpan="4">
                      <a:txBody>
                        <a:bodyPr/>
                        <a:lstStyle/>
                        <a:p>
                          <a:pPr algn="l"/>
                          <a:r>
                            <a:rPr lang="zh-CN" sz="1600" kern="100" dirty="0">
                              <a:effectLst/>
                              <a:latin typeface="等线" panose="02010600030101010101" pitchFamily="2" charset="-122"/>
                              <a:ea typeface="宋体" panose="02010600030101010101" pitchFamily="2" charset="-122"/>
                              <a:cs typeface="Times New Roman" panose="02020603050405020304" pitchFamily="18" charset="0"/>
                            </a:rPr>
                            <a:t>粽子质量：</a:t>
                          </a:r>
                          <a:r>
                            <a:rPr lang="en-US" sz="1600" kern="100" dirty="0">
                              <a:effectLst/>
                              <a:latin typeface="等线" panose="02010600030101010101" pitchFamily="2" charset="-122"/>
                              <a:ea typeface="宋体" panose="02010600030101010101" pitchFamily="2" charset="-122"/>
                              <a:cs typeface="Times New Roman" panose="02020603050405020304" pitchFamily="18" charset="0"/>
                            </a:rPr>
                            <a:t>100</a:t>
                          </a:r>
                          <a:r>
                            <a:rPr lang="zh-CN" sz="1600" kern="100" dirty="0">
                              <a:effectLst/>
                              <a:latin typeface="等线" panose="02010600030101010101" pitchFamily="2" charset="-122"/>
                              <a:ea typeface="宋体" panose="02010600030101010101" pitchFamily="2" charset="-122"/>
                              <a:cs typeface="Times New Roman" panose="02020603050405020304" pitchFamily="18" charset="0"/>
                            </a:rPr>
                            <a:t>×</a:t>
                          </a:r>
                          <a:r>
                            <a:rPr lang="en-US" altLang="zh-CN" sz="1600" kern="100" dirty="0">
                              <a:effectLst/>
                              <a:latin typeface="等线" panose="02010600030101010101" pitchFamily="2" charset="-122"/>
                              <a:ea typeface="宋体" panose="02010600030101010101" pitchFamily="2" charset="-122"/>
                              <a:cs typeface="Times New Roman" panose="02020603050405020304" pitchFamily="18" charset="0"/>
                            </a:rPr>
                            <a:t>5</a:t>
                          </a:r>
                          <a:r>
                            <a:rPr lang="en-US" sz="1600" kern="100" dirty="0">
                              <a:effectLst/>
                              <a:latin typeface="等线" panose="02010600030101010101" pitchFamily="2" charset="-122"/>
                              <a:ea typeface="宋体" panose="02010600030101010101" pitchFamily="2" charset="-122"/>
                              <a:cs typeface="Times New Roman" panose="02020603050405020304" pitchFamily="18" charset="0"/>
                            </a:rPr>
                            <a:t>=500</a:t>
                          </a:r>
                          <a:endParaRPr lang="zh-CN" sz="16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CN"/>
                        </a:p>
                      </a:txBody>
                      <a:tcPr/>
                    </a:tc>
                    <a:tc hMerge="1">
                      <a:txBody>
                        <a:bodyPr/>
                        <a:lstStyle/>
                        <a:p>
                          <a:endParaRPr lang="zh-CN"/>
                        </a:p>
                      </a:txBody>
                      <a:tcPr/>
                    </a:tc>
                    <a:tc hMerge="1">
                      <a:txBody>
                        <a:bodyPr/>
                        <a:lstStyle/>
                        <a:p>
                          <a:endParaRPr lang="zh-CN"/>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600" kern="100" dirty="0">
                              <a:effectLst/>
                              <a:latin typeface="宋体" panose="02010600030101010101" pitchFamily="2" charset="-122"/>
                              <a:ea typeface="等线" panose="02010600030101010101" pitchFamily="2" charset="-122"/>
                              <a:cs typeface="Times New Roman" panose="02020603050405020304" pitchFamily="18" charset="0"/>
                            </a:rPr>
                            <a:t>500000</a:t>
                          </a:r>
                          <a:endParaRPr lang="zh-CN" sz="16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r>
                            <a:rPr lang="zh-CN" sz="1600" kern="100" dirty="0">
                              <a:effectLst/>
                              <a:latin typeface="等线" panose="02010600030101010101" pitchFamily="2" charset="-122"/>
                              <a:ea typeface="宋体" panose="02010600030101010101" pitchFamily="2" charset="-122"/>
                              <a:cs typeface="Times New Roman" panose="02020603050405020304" pitchFamily="18" charset="0"/>
                            </a:rPr>
                            <a:t>查表</a:t>
                          </a:r>
                          <a:r>
                            <a:rPr lang="en-US" sz="1600" kern="100" dirty="0">
                              <a:effectLst/>
                              <a:latin typeface="等线" panose="02010600030101010101" pitchFamily="2" charset="-122"/>
                              <a:ea typeface="宋体" panose="02010600030101010101" pitchFamily="2" charset="-122"/>
                              <a:cs typeface="Times New Roman" panose="02020603050405020304" pitchFamily="18" charset="0"/>
                            </a:rPr>
                            <a:t>A.1</a:t>
                          </a:r>
                          <a:r>
                            <a:rPr lang="zh-CN" sz="1600" kern="100" dirty="0">
                              <a:effectLst/>
                              <a:latin typeface="等线" panose="02010600030101010101" pitchFamily="2" charset="-122"/>
                              <a:ea typeface="宋体" panose="02010600030101010101" pitchFamily="2" charset="-122"/>
                              <a:cs typeface="Times New Roman" panose="02020603050405020304" pitchFamily="18" charset="0"/>
                            </a:rPr>
                            <a:t>，粽子的</a:t>
                          </a:r>
                          <a:r>
                            <a:rPr lang="en-US" sz="1600" kern="100" dirty="0">
                              <a:effectLst/>
                              <a:latin typeface="等线" panose="02010600030101010101" pitchFamily="2" charset="-122"/>
                              <a:ea typeface="宋体" panose="02010600030101010101" pitchFamily="2" charset="-122"/>
                              <a:cs typeface="Times New Roman" panose="02020603050405020304" pitchFamily="18" charset="0"/>
                            </a:rPr>
                            <a:t>k=5</a:t>
                          </a:r>
                          <a:endParaRPr lang="zh-CN" sz="16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392909">
                    <a:tc gridSpan="4">
                      <a:txBody>
                        <a:bodyPr/>
                        <a:lstStyle/>
                        <a:p>
                          <a:pPr algn="l"/>
                          <a:r>
                            <a:rPr lang="zh-CN" sz="1600" kern="100" dirty="0">
                              <a:effectLst/>
                              <a:latin typeface="等线" panose="02010600030101010101" pitchFamily="2" charset="-122"/>
                              <a:ea typeface="宋体" panose="02010600030101010101" pitchFamily="2" charset="-122"/>
                              <a:cs typeface="Times New Roman" panose="02020603050405020304" pitchFamily="18" charset="0"/>
                            </a:rPr>
                            <a:t>咸鸭蛋质量：</a:t>
                          </a:r>
                          <a:r>
                            <a:rPr lang="en-US" sz="1600" kern="100" dirty="0">
                              <a:effectLst/>
                              <a:latin typeface="等线" panose="02010600030101010101" pitchFamily="2" charset="-122"/>
                              <a:ea typeface="宋体" panose="02010600030101010101" pitchFamily="2" charset="-122"/>
                              <a:cs typeface="Times New Roman" panose="02020603050405020304" pitchFamily="18" charset="0"/>
                            </a:rPr>
                            <a:t>60</a:t>
                          </a:r>
                          <a:r>
                            <a:rPr lang="zh-CN" sz="1600" kern="100" dirty="0">
                              <a:effectLst/>
                              <a:latin typeface="等线" panose="02010600030101010101" pitchFamily="2" charset="-122"/>
                              <a:ea typeface="宋体" panose="02010600030101010101" pitchFamily="2" charset="-122"/>
                              <a:cs typeface="Times New Roman" panose="02020603050405020304" pitchFamily="18" charset="0"/>
                            </a:rPr>
                            <a:t>×</a:t>
                          </a:r>
                          <a:r>
                            <a:rPr lang="en-US" sz="1600" kern="100" dirty="0">
                              <a:effectLst/>
                              <a:latin typeface="等线" panose="02010600030101010101" pitchFamily="2" charset="-122"/>
                              <a:ea typeface="宋体" panose="02010600030101010101" pitchFamily="2" charset="-122"/>
                              <a:cs typeface="Times New Roman" panose="02020603050405020304" pitchFamily="18" charset="0"/>
                            </a:rPr>
                            <a:t>4=240</a:t>
                          </a:r>
                          <a:endParaRPr lang="zh-CN" sz="16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CN"/>
                        </a:p>
                      </a:txBody>
                      <a:tcPr/>
                    </a:tc>
                    <a:tc hMerge="1">
                      <a:txBody>
                        <a:bodyPr/>
                        <a:lstStyle/>
                        <a:p>
                          <a:endParaRPr lang="zh-CN"/>
                        </a:p>
                      </a:txBody>
                      <a:tcPr/>
                    </a:tc>
                    <a:tc hMerge="1">
                      <a:txBody>
                        <a:bodyPr/>
                        <a:lstStyle/>
                        <a:p>
                          <a:endParaRPr lang="zh-CN"/>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600" kern="100">
                              <a:effectLst/>
                              <a:latin typeface="宋体" panose="02010600030101010101" pitchFamily="2" charset="-122"/>
                              <a:ea typeface="等线" panose="02010600030101010101" pitchFamily="2" charset="-122"/>
                              <a:cs typeface="Times New Roman" panose="02020603050405020304" pitchFamily="18" charset="0"/>
                            </a:rPr>
                            <a:t>240000</a:t>
                          </a:r>
                          <a:endParaRPr lang="zh-CN" sz="1600" kern="100">
                            <a:effectLst/>
                            <a:latin typeface="等线" panose="02010600030101010101" pitchFamily="2" charset="-122"/>
                            <a:ea typeface="等线" panose="02010600030101010101" pitchFamily="2" charset="-122"/>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r>
                            <a:rPr lang="zh-CN" sz="1600" kern="100" dirty="0">
                              <a:effectLst/>
                              <a:latin typeface="等线" panose="02010600030101010101" pitchFamily="2" charset="-122"/>
                              <a:ea typeface="宋体" panose="02010600030101010101" pitchFamily="2" charset="-122"/>
                              <a:cs typeface="Times New Roman" panose="02020603050405020304" pitchFamily="18" charset="0"/>
                            </a:rPr>
                            <a:t>查表</a:t>
                          </a:r>
                          <a:r>
                            <a:rPr lang="en-US" sz="1600" kern="100" dirty="0">
                              <a:effectLst/>
                              <a:latin typeface="等线" panose="02010600030101010101" pitchFamily="2" charset="-122"/>
                              <a:ea typeface="宋体" panose="02010600030101010101" pitchFamily="2" charset="-122"/>
                              <a:cs typeface="Times New Roman" panose="02020603050405020304" pitchFamily="18" charset="0"/>
                            </a:rPr>
                            <a:t>A.1</a:t>
                          </a:r>
                          <a:r>
                            <a:rPr lang="zh-CN" sz="1600" kern="100" dirty="0">
                              <a:effectLst/>
                              <a:latin typeface="等线" panose="02010600030101010101" pitchFamily="2" charset="-122"/>
                              <a:ea typeface="宋体" panose="02010600030101010101" pitchFamily="2" charset="-122"/>
                              <a:cs typeface="Times New Roman" panose="02020603050405020304" pitchFamily="18" charset="0"/>
                            </a:rPr>
                            <a:t>，咸鸭蛋的</a:t>
                          </a:r>
                          <a:r>
                            <a:rPr lang="en-US" sz="1600" kern="100" dirty="0">
                              <a:effectLst/>
                              <a:latin typeface="等线" panose="02010600030101010101" pitchFamily="2" charset="-122"/>
                              <a:ea typeface="宋体" panose="02010600030101010101" pitchFamily="2" charset="-122"/>
                              <a:cs typeface="Times New Roman" panose="02020603050405020304" pitchFamily="18" charset="0"/>
                            </a:rPr>
                            <a:t>k=4.5</a:t>
                          </a:r>
                          <a:endParaRPr lang="zh-CN" sz="16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275958">
                    <a:tc gridSpan="4">
                      <a:txBody>
                        <a:bodyPr/>
                        <a:lstStyle/>
                        <a:p>
                          <a:pPr algn="l"/>
                          <a:r>
                            <a:rPr lang="zh-CN" altLang="en-US" sz="1600" kern="100" dirty="0">
                              <a:effectLst/>
                              <a:latin typeface="等线" panose="02010600030101010101" pitchFamily="2" charset="-122"/>
                              <a:ea typeface="宋体" panose="02010600030101010101" pitchFamily="2" charset="-122"/>
                              <a:cs typeface="Times New Roman" panose="02020603050405020304" pitchFamily="18" charset="0"/>
                            </a:rPr>
                            <a:t>茶叶</a:t>
                          </a:r>
                          <a:r>
                            <a:rPr lang="zh-CN" sz="1600" kern="100" dirty="0">
                              <a:effectLst/>
                              <a:latin typeface="等线" panose="02010600030101010101" pitchFamily="2" charset="-122"/>
                              <a:ea typeface="宋体" panose="02010600030101010101" pitchFamily="2" charset="-122"/>
                              <a:cs typeface="Times New Roman" panose="02020603050405020304" pitchFamily="18" charset="0"/>
                            </a:rPr>
                            <a:t>质量：</a:t>
                          </a:r>
                          <a:r>
                            <a:rPr lang="en-US" altLang="zh-CN" sz="1600" kern="100" dirty="0">
                              <a:effectLst/>
                              <a:latin typeface="等线" panose="02010600030101010101" pitchFamily="2" charset="-122"/>
                              <a:ea typeface="宋体" panose="02010600030101010101" pitchFamily="2" charset="-122"/>
                              <a:cs typeface="Times New Roman" panose="02020603050405020304" pitchFamily="18" charset="0"/>
                            </a:rPr>
                            <a:t>120</a:t>
                          </a:r>
                          <a:endParaRPr lang="zh-CN" sz="16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CN"/>
                        </a:p>
                      </a:txBody>
                      <a:tcPr/>
                    </a:tc>
                    <a:tc hMerge="1">
                      <a:txBody>
                        <a:bodyPr/>
                        <a:lstStyle/>
                        <a:p>
                          <a:endParaRPr lang="zh-CN"/>
                        </a:p>
                      </a:txBody>
                      <a:tcPr/>
                    </a:tc>
                    <a:tc hMerge="1">
                      <a:txBody>
                        <a:bodyPr/>
                        <a:lstStyle/>
                        <a:p>
                          <a:endParaRPr lang="zh-CN"/>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600" kern="100">
                              <a:effectLst/>
                              <a:latin typeface="宋体" panose="02010600030101010101" pitchFamily="2" charset="-122"/>
                              <a:ea typeface="等线" panose="02010600030101010101" pitchFamily="2" charset="-122"/>
                              <a:cs typeface="Times New Roman" panose="02020603050405020304" pitchFamily="18" charset="0"/>
                            </a:rPr>
                            <a:t>120000</a:t>
                          </a:r>
                          <a:endParaRPr lang="zh-CN" sz="1600" kern="100">
                            <a:effectLst/>
                            <a:latin typeface="等线" panose="02010600030101010101" pitchFamily="2" charset="-122"/>
                            <a:ea typeface="等线" panose="02010600030101010101" pitchFamily="2" charset="-122"/>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r>
                            <a:rPr lang="zh-CN" sz="1600" kern="100" dirty="0">
                              <a:effectLst/>
                              <a:latin typeface="等线" panose="02010600030101010101" pitchFamily="2" charset="-122"/>
                              <a:ea typeface="宋体" panose="02010600030101010101" pitchFamily="2" charset="-122"/>
                              <a:cs typeface="Times New Roman" panose="02020603050405020304" pitchFamily="18" charset="0"/>
                            </a:rPr>
                            <a:t>查表</a:t>
                          </a:r>
                          <a:r>
                            <a:rPr lang="en-US" sz="1600" kern="100" dirty="0">
                              <a:effectLst/>
                              <a:latin typeface="等线" panose="02010600030101010101" pitchFamily="2" charset="-122"/>
                              <a:ea typeface="宋体" panose="02010600030101010101" pitchFamily="2" charset="-122"/>
                              <a:cs typeface="Times New Roman" panose="02020603050405020304" pitchFamily="18" charset="0"/>
                            </a:rPr>
                            <a:t>A.1</a:t>
                          </a:r>
                          <a:r>
                            <a:rPr lang="zh-CN" sz="1600" kern="100" dirty="0">
                              <a:effectLst/>
                              <a:latin typeface="等线" panose="02010600030101010101" pitchFamily="2" charset="-122"/>
                              <a:ea typeface="宋体" panose="02010600030101010101" pitchFamily="2" charset="-122"/>
                              <a:cs typeface="Times New Roman" panose="02020603050405020304" pitchFamily="18" charset="0"/>
                            </a:rPr>
                            <a:t>，</a:t>
                          </a:r>
                          <a:r>
                            <a:rPr lang="zh-CN" altLang="en-US" sz="1600" kern="100" dirty="0">
                              <a:effectLst/>
                              <a:latin typeface="等线" panose="02010600030101010101" pitchFamily="2" charset="-122"/>
                              <a:ea typeface="宋体" panose="02010600030101010101" pitchFamily="2" charset="-122"/>
                              <a:cs typeface="Times New Roman" panose="02020603050405020304" pitchFamily="18" charset="0"/>
                            </a:rPr>
                            <a:t>茶叶</a:t>
                          </a:r>
                          <a:r>
                            <a:rPr lang="zh-CN" sz="1600" kern="100" dirty="0">
                              <a:effectLst/>
                              <a:latin typeface="等线" panose="02010600030101010101" pitchFamily="2" charset="-122"/>
                              <a:ea typeface="宋体" panose="02010600030101010101" pitchFamily="2" charset="-122"/>
                              <a:cs typeface="Times New Roman" panose="02020603050405020304" pitchFamily="18" charset="0"/>
                            </a:rPr>
                            <a:t>的</a:t>
                          </a:r>
                          <a:r>
                            <a:rPr lang="en-US" sz="1600" kern="100" dirty="0">
                              <a:effectLst/>
                              <a:latin typeface="等线" panose="02010600030101010101" pitchFamily="2" charset="-122"/>
                              <a:ea typeface="宋体" panose="02010600030101010101" pitchFamily="2" charset="-122"/>
                              <a:cs typeface="Times New Roman" panose="02020603050405020304" pitchFamily="18" charset="0"/>
                            </a:rPr>
                            <a:t>k=13</a:t>
                          </a:r>
                          <a:endParaRPr lang="zh-CN" sz="16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1409973">
                    <a:tc gridSpan="6">
                      <a:txBody>
                        <a:bodyPr/>
                        <a:lstStyle/>
                        <a:p>
                          <a:pPr algn="l"/>
                          <a:r>
                            <a:rPr lang="zh-CN" sz="1600" kern="100" dirty="0">
                              <a:effectLst/>
                              <a:latin typeface="等线" panose="02010600030101010101" pitchFamily="2" charset="-122"/>
                              <a:ea typeface="黑体" panose="02010609060101010101" charset="-122"/>
                              <a:cs typeface="Times New Roman" panose="02020603050405020304" pitchFamily="18" charset="0"/>
                            </a:rPr>
                            <a:t>四、计算</a:t>
                          </a:r>
                          <a:endParaRPr lang="zh-CN" sz="1600" kern="100" dirty="0">
                            <a:effectLst/>
                            <a:latin typeface="等线" panose="02010600030101010101" pitchFamily="2" charset="-122"/>
                            <a:ea typeface="等线" panose="02010600030101010101" pitchFamily="2" charset="-122"/>
                            <a:cs typeface="Times New Roman" panose="02020603050405020304" pitchFamily="18" charset="0"/>
                          </a:endParaRPr>
                        </a:p>
                        <a:p>
                          <a:pPr algn="l"/>
                          <a14:m>
                            <m:oMathPara xmlns:m="http://schemas.openxmlformats.org/officeDocument/2006/math">
                              <m:oMathParaPr>
                                <m:jc m:val="centerGroup"/>
                              </m:oMathParaPr>
                              <m:oMath xmlns:m="http://schemas.openxmlformats.org/officeDocument/2006/math">
                                <m:r>
                                  <a:rPr lang="en-US" sz="1600" i="1" kern="100">
                                    <a:effectLst/>
                                    <a:latin typeface="Cambria Math" panose="02040503050406030204" pitchFamily="18" charset="0"/>
                                    <a:ea typeface="仿宋" panose="02010609060101010101" pitchFamily="49" charset="-122"/>
                                    <a:cs typeface="仿宋" panose="02010609060101010101" pitchFamily="49" charset="-122"/>
                                  </a:rPr>
                                  <m:t>𝑋</m:t>
                                </m:r>
                                <m:r>
                                  <a:rPr lang="en-US" sz="1600" i="1" kern="100">
                                    <a:effectLst/>
                                    <a:latin typeface="Cambria Math" panose="02040503050406030204" pitchFamily="18" charset="0"/>
                                    <a:ea typeface="仿宋" panose="02010609060101010101" pitchFamily="49" charset="-122"/>
                                    <a:cs typeface="仿宋" panose="02010609060101010101" pitchFamily="49" charset="-122"/>
                                  </a:rPr>
                                  <m:t>=</m:t>
                                </m:r>
                                <m:f>
                                  <m:fPr>
                                    <m:ctrlPr>
                                      <a:rPr lang="zh-CN" sz="1600" i="1" kern="100">
                                        <a:effectLst/>
                                        <a:latin typeface="Cambria Math" panose="02040503050406030204" pitchFamily="18" charset="0"/>
                                        <a:ea typeface="Cambria Math" panose="02040503050406030204" pitchFamily="18" charset="0"/>
                                        <a:cs typeface="仿宋" panose="02010609060101010101" pitchFamily="49" charset="-122"/>
                                      </a:rPr>
                                    </m:ctrlPr>
                                  </m:fPr>
                                  <m:num>
                                    <m:r>
                                      <a:rPr lang="en-US" sz="1600" i="1" kern="100">
                                        <a:effectLst/>
                                        <a:latin typeface="Cambria Math" panose="02040503050406030204" pitchFamily="18" charset="0"/>
                                        <a:ea typeface="仿宋" panose="02010609060101010101" pitchFamily="49" charset="-122"/>
                                        <a:cs typeface="仿宋" panose="02010609060101010101" pitchFamily="49" charset="-122"/>
                                      </a:rPr>
                                      <m:t>9600000−5×</m:t>
                                    </m:r>
                                    <m:r>
                                      <a:rPr lang="en-US" sz="1600" b="0" i="1" kern="100" smtClean="0">
                                        <a:effectLst/>
                                        <a:latin typeface="Cambria Math" panose="02040503050406030204" pitchFamily="18" charset="0"/>
                                        <a:ea typeface="仿宋" panose="02010609060101010101" pitchFamily="49" charset="-122"/>
                                        <a:cs typeface="仿宋" panose="02010609060101010101" pitchFamily="49" charset="-122"/>
                                      </a:rPr>
                                      <m:t>5</m:t>
                                    </m:r>
                                    <m:r>
                                      <a:rPr lang="en-US" sz="1600" i="1" kern="100">
                                        <a:effectLst/>
                                        <a:latin typeface="Cambria Math" panose="02040503050406030204" pitchFamily="18" charset="0"/>
                                        <a:ea typeface="仿宋" panose="02010609060101010101" pitchFamily="49" charset="-122"/>
                                        <a:cs typeface="仿宋" panose="02010609060101010101" pitchFamily="49" charset="-122"/>
                                      </a:rPr>
                                      <m:t>00×1000−4.5×240×1000−1</m:t>
                                    </m:r>
                                    <m:r>
                                      <a:rPr lang="en-US" sz="1600" b="0" i="1" kern="100" smtClean="0">
                                        <a:effectLst/>
                                        <a:latin typeface="Cambria Math" panose="02040503050406030204" pitchFamily="18" charset="0"/>
                                        <a:ea typeface="仿宋" panose="02010609060101010101" pitchFamily="49" charset="-122"/>
                                        <a:cs typeface="仿宋" panose="02010609060101010101" pitchFamily="49" charset="-122"/>
                                      </a:rPr>
                                      <m:t>3</m:t>
                                    </m:r>
                                    <m:r>
                                      <a:rPr lang="en-US" sz="1600" i="1" kern="100">
                                        <a:effectLst/>
                                        <a:latin typeface="Cambria Math" panose="02040503050406030204" pitchFamily="18" charset="0"/>
                                        <a:ea typeface="仿宋" panose="02010609060101010101" pitchFamily="49" charset="-122"/>
                                        <a:cs typeface="仿宋" panose="02010609060101010101" pitchFamily="49" charset="-122"/>
                                      </a:rPr>
                                      <m:t>×120×1000</m:t>
                                    </m:r>
                                  </m:num>
                                  <m:den>
                                    <m:r>
                                      <a:rPr lang="en-US" sz="1600" i="1" kern="100">
                                        <a:effectLst/>
                                        <a:latin typeface="Cambria Math" panose="02040503050406030204" pitchFamily="18" charset="0"/>
                                        <a:ea typeface="仿宋" panose="02010609060101010101" pitchFamily="49" charset="-122"/>
                                        <a:cs typeface="仿宋" panose="02010609060101010101" pitchFamily="49" charset="-122"/>
                                      </a:rPr>
                                      <m:t>9600000</m:t>
                                    </m:r>
                                  </m:den>
                                </m:f>
                                <m:r>
                                  <a:rPr lang="en-US" sz="1600" i="1" kern="100">
                                    <a:effectLst/>
                                    <a:latin typeface="Cambria Math" panose="02040503050406030204" pitchFamily="18" charset="0"/>
                                    <a:ea typeface="仿宋" panose="02010609060101010101" pitchFamily="49" charset="-122"/>
                                    <a:cs typeface="仿宋" panose="02010609060101010101" pitchFamily="49" charset="-122"/>
                                  </a:rPr>
                                  <m:t>×100%=</m:t>
                                </m:r>
                                <m:r>
                                  <a:rPr lang="en-US" sz="1600" b="0" i="1" kern="100" smtClean="0">
                                    <a:effectLst/>
                                    <a:latin typeface="Cambria Math" panose="02040503050406030204" pitchFamily="18" charset="0"/>
                                    <a:ea typeface="仿宋" panose="02010609060101010101" pitchFamily="49" charset="-122"/>
                                    <a:cs typeface="仿宋" panose="02010609060101010101" pitchFamily="49" charset="-122"/>
                                  </a:rPr>
                                  <m:t>46.46</m:t>
                                </m:r>
                                <m:r>
                                  <a:rPr lang="en-US" sz="1600" i="1" kern="100">
                                    <a:effectLst/>
                                    <a:latin typeface="Cambria Math" panose="02040503050406030204" pitchFamily="18" charset="0"/>
                                    <a:ea typeface="仿宋" panose="02010609060101010101" pitchFamily="49" charset="-122"/>
                                    <a:cs typeface="仿宋" panose="02010609060101010101" pitchFamily="49" charset="-122"/>
                                  </a:rPr>
                                  <m:t>%</m:t>
                                </m:r>
                              </m:oMath>
                            </m:oMathPara>
                          </a14:m>
                          <a:endParaRPr lang="en-US" sz="1600" i="1" kern="100" dirty="0">
                            <a:effectLst/>
                            <a:latin typeface="Cambria Math" panose="02040503050406030204" pitchFamily="18" charset="0"/>
                            <a:ea typeface="仿宋" panose="02010609060101010101" pitchFamily="49" charset="-122"/>
                            <a:cs typeface="仿宋" panose="02010609060101010101" pitchFamily="49" charset="-122"/>
                          </a:endParaRPr>
                        </a:p>
                        <a:p>
                          <a:pPr algn="l"/>
                          <a:r>
                            <a:rPr lang="zh-CN" sz="1600" kern="100" dirty="0">
                              <a:effectLst/>
                              <a:latin typeface="黑体" panose="02010609060101010101" charset="-122"/>
                              <a:ea typeface="黑体" panose="02010609060101010101" charset="-122"/>
                              <a:cs typeface="Times New Roman" panose="02020603050405020304" pitchFamily="18" charset="0"/>
                              <a:sym typeface="+mn-ea"/>
                            </a:rPr>
                            <a:t>简单计算（以厘米计）</a:t>
                          </a:r>
                          <a:endParaRPr lang="zh-CN" sz="1600" kern="100" dirty="0">
                            <a:solidFill>
                              <a:schemeClr val="tx1"/>
                            </a:solidFill>
                            <a:effectLst/>
                            <a:latin typeface="等线" panose="02010600030101010101" pitchFamily="2" charset="-122"/>
                            <a:ea typeface="等线" panose="02010600030101010101" pitchFamily="2" charset="-122"/>
                            <a:cs typeface="Times New Roman" panose="02020603050405020304" pitchFamily="18" charset="0"/>
                            <a:sym typeface="+mn-ea"/>
                          </a:endParaRPr>
                        </a:p>
                        <a:p>
                          <a:pPr algn="l"/>
                          <a:r>
                            <a:rPr lang="en-US" sz="1600" kern="100" dirty="0">
                              <a:solidFill>
                                <a:schemeClr val="accent1"/>
                              </a:solidFill>
                              <a:effectLst/>
                              <a:latin typeface="宋体" panose="02010600030101010101" pitchFamily="2" charset="-122"/>
                              <a:ea typeface="等线" panose="02010600030101010101" pitchFamily="2" charset="-122"/>
                              <a:cs typeface="Times New Roman" panose="02020603050405020304" pitchFamily="18" charset="0"/>
                              <a:sym typeface="+mn-ea"/>
                            </a:rPr>
                            <a:t> </a:t>
                          </a:r>
                          <a14:m>
                            <m:oMath xmlns:m="http://schemas.openxmlformats.org/officeDocument/2006/math">
                              <m:r>
                                <a:rPr lang="en-US" sz="1600" i="1" kern="100" smtClean="0">
                                  <a:solidFill>
                                    <a:schemeClr val="tx1"/>
                                  </a:solidFill>
                                  <a:effectLst/>
                                  <a:latin typeface="Cambria Math" panose="02040503050406030204" pitchFamily="18" charset="0"/>
                                  <a:ea typeface="仿宋" panose="02010609060101010101" pitchFamily="49" charset="-122"/>
                                  <a:cs typeface="仿宋" panose="02010609060101010101" pitchFamily="49" charset="-122"/>
                                  <a:sym typeface="+mn-ea"/>
                                </a:rPr>
                                <m:t>𝑋</m:t>
                              </m:r>
                              <m:r>
                                <a:rPr lang="en-US" sz="1600" i="1" kern="100" smtClean="0">
                                  <a:solidFill>
                                    <a:schemeClr val="tx1"/>
                                  </a:solidFill>
                                  <a:effectLst/>
                                  <a:latin typeface="Cambria Math" panose="02040503050406030204" pitchFamily="18" charset="0"/>
                                  <a:ea typeface="仿宋" panose="02010609060101010101" pitchFamily="49" charset="-122"/>
                                  <a:cs typeface="仿宋" panose="02010609060101010101" pitchFamily="49" charset="-122"/>
                                  <a:sym typeface="+mn-ea"/>
                                </a:rPr>
                                <m:t>=</m:t>
                              </m:r>
                              <m:f>
                                <m:fPr>
                                  <m:ctrlPr>
                                    <a:rPr lang="zh-CN" sz="1600" i="1" kern="100">
                                      <a:effectLst/>
                                      <a:latin typeface="Cambria Math" panose="02040503050406030204" pitchFamily="18" charset="0"/>
                                      <a:ea typeface="Cambria Math" panose="02040503050406030204" pitchFamily="18" charset="0"/>
                                      <a:cs typeface="仿宋" panose="02010609060101010101" pitchFamily="49" charset="-122"/>
                                    </a:rPr>
                                  </m:ctrlPr>
                                </m:fPr>
                                <m:num>
                                  <m:r>
                                    <a:rPr lang="en-US" sz="1600" i="1" kern="100">
                                      <a:effectLst/>
                                      <a:latin typeface="Cambria Math" panose="02040503050406030204" pitchFamily="18" charset="0"/>
                                      <a:ea typeface="仿宋" panose="02010609060101010101" pitchFamily="49" charset="-122"/>
                                      <a:cs typeface="仿宋" panose="02010609060101010101" pitchFamily="49" charset="-122"/>
                                    </a:rPr>
                                    <m:t>9600−5×800−4.5×240−1</m:t>
                                  </m:r>
                                  <m:r>
                                    <a:rPr lang="en-US" sz="1600" b="0" i="1" kern="100" smtClean="0">
                                      <a:effectLst/>
                                      <a:latin typeface="Cambria Math" panose="02040503050406030204" pitchFamily="18" charset="0"/>
                                      <a:ea typeface="仿宋" panose="02010609060101010101" pitchFamily="49" charset="-122"/>
                                      <a:cs typeface="仿宋" panose="02010609060101010101" pitchFamily="49" charset="-122"/>
                                    </a:rPr>
                                    <m:t>3</m:t>
                                  </m:r>
                                  <m:r>
                                    <a:rPr lang="en-US" sz="1600" i="1" kern="100">
                                      <a:effectLst/>
                                      <a:latin typeface="Cambria Math" panose="02040503050406030204" pitchFamily="18" charset="0"/>
                                      <a:ea typeface="仿宋" panose="02010609060101010101" pitchFamily="49" charset="-122"/>
                                      <a:cs typeface="仿宋" panose="02010609060101010101" pitchFamily="49" charset="-122"/>
                                    </a:rPr>
                                    <m:t>×120</m:t>
                                  </m:r>
                                </m:num>
                                <m:den>
                                  <m:r>
                                    <a:rPr lang="en-US" sz="1600" i="1" kern="100">
                                      <a:effectLst/>
                                      <a:latin typeface="Cambria Math" panose="02040503050406030204" pitchFamily="18" charset="0"/>
                                      <a:ea typeface="仿宋" panose="02010609060101010101" pitchFamily="49" charset="-122"/>
                                      <a:cs typeface="仿宋" panose="02010609060101010101" pitchFamily="49" charset="-122"/>
                                    </a:rPr>
                                    <m:t>9600</m:t>
                                  </m:r>
                                </m:den>
                              </m:f>
                              <m:r>
                                <a:rPr lang="en-US" sz="1600" i="1" kern="100">
                                  <a:solidFill>
                                    <a:schemeClr val="tx1"/>
                                  </a:solidFill>
                                  <a:effectLst/>
                                  <a:latin typeface="Cambria Math" panose="02040503050406030204" pitchFamily="18" charset="0"/>
                                  <a:ea typeface="仿宋" panose="02010609060101010101" pitchFamily="49" charset="-122"/>
                                  <a:cs typeface="仿宋" panose="02010609060101010101" pitchFamily="49" charset="-122"/>
                                  <a:sym typeface="+mn-ea"/>
                                </a:rPr>
                                <m:t>×100%=</m:t>
                              </m:r>
                              <m:r>
                                <a:rPr lang="en-US" sz="1600" b="0" i="1" kern="100" smtClean="0">
                                  <a:solidFill>
                                    <a:schemeClr val="tx1"/>
                                  </a:solidFill>
                                  <a:effectLst/>
                                  <a:latin typeface="Cambria Math" panose="02040503050406030204" pitchFamily="18" charset="0"/>
                                  <a:ea typeface="仿宋" panose="02010609060101010101" pitchFamily="49" charset="-122"/>
                                  <a:cs typeface="仿宋" panose="02010609060101010101" pitchFamily="49" charset="-122"/>
                                  <a:sym typeface="+mn-ea"/>
                                </a:rPr>
                                <m:t>46.46</m:t>
                              </m:r>
                              <m:r>
                                <a:rPr lang="en-US" sz="1600" i="1" kern="100">
                                  <a:solidFill>
                                    <a:schemeClr val="tx1"/>
                                  </a:solidFill>
                                  <a:effectLst/>
                                  <a:latin typeface="Cambria Math" panose="02040503050406030204" pitchFamily="18" charset="0"/>
                                  <a:ea typeface="仿宋" panose="02010609060101010101" pitchFamily="49" charset="-122"/>
                                  <a:cs typeface="仿宋" panose="02010609060101010101" pitchFamily="49" charset="-122"/>
                                  <a:sym typeface="+mn-ea"/>
                                </a:rPr>
                                <m:t>%</m:t>
                              </m:r>
                            </m:oMath>
                          </a14:m>
                          <a:r>
                            <a:rPr lang="zh-CN" altLang="en-US" sz="1600" kern="100" dirty="0">
                              <a:effectLst/>
                              <a:latin typeface="Cambria Math" panose="02040503050406030204" pitchFamily="18" charset="0"/>
                              <a:ea typeface="仿宋" panose="02010609060101010101" pitchFamily="49" charset="-122"/>
                              <a:cs typeface="仿宋" panose="02010609060101010101" pitchFamily="49" charset="-122"/>
                              <a:sym typeface="+mn-ea"/>
                            </a:rPr>
                            <a:t>，值一样</a:t>
                          </a:r>
                          <a:r>
                            <a:rPr lang="en-US" sz="1600" kern="100" dirty="0">
                              <a:effectLst/>
                              <a:latin typeface="宋体" panose="02010600030101010101" pitchFamily="2" charset="-122"/>
                              <a:ea typeface="等线" panose="02010600030101010101" pitchFamily="2" charset="-122"/>
                              <a:cs typeface="Times New Roman" panose="02020603050405020304" pitchFamily="18" charset="0"/>
                              <a:sym typeface="+mn-ea"/>
                            </a:rPr>
                            <a:t> </a:t>
                          </a:r>
                          <a:r>
                            <a:rPr lang="en-US" sz="1600" kern="100" dirty="0">
                              <a:effectLst/>
                              <a:latin typeface="宋体" panose="02010600030101010101" pitchFamily="2" charset="-122"/>
                              <a:ea typeface="等线" panose="02010600030101010101" pitchFamily="2" charset="-122"/>
                              <a:cs typeface="Times New Roman" panose="02020603050405020304" pitchFamily="18" charset="0"/>
                            </a:rPr>
                            <a:t> </a:t>
                          </a:r>
                          <a:endParaRPr lang="zh-CN" sz="16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extLst>
                      <a:ext uri="{0D108BD9-81ED-4DB2-BD59-A6C34878D82A}">
                        <a16:rowId xmlns:a16="http://schemas.microsoft.com/office/drawing/2014/main" val="10008"/>
                      </a:ext>
                    </a:extLst>
                  </a:tr>
                  <a:tr h="727323">
                    <a:tc gridSpan="2">
                      <a:txBody>
                        <a:bodyPr/>
                        <a:lstStyle/>
                        <a:p>
                          <a:pPr algn="l"/>
                          <a:r>
                            <a:rPr lang="zh-CN" sz="1600" kern="100">
                              <a:effectLst/>
                              <a:latin typeface="等线" panose="02010600030101010101" pitchFamily="2" charset="-122"/>
                              <a:ea typeface="黑体" panose="02010609060101010101" charset="-122"/>
                              <a:cs typeface="Times New Roman" panose="02020603050405020304" pitchFamily="18" charset="0"/>
                            </a:rPr>
                            <a:t>五、判定</a:t>
                          </a:r>
                          <a:endParaRPr lang="zh-CN" sz="160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CN"/>
                        </a:p>
                      </a:txBody>
                      <a:tcPr/>
                    </a:tc>
                    <a:tc gridSpan="4">
                      <a:txBody>
                        <a:bodyPr/>
                        <a:lstStyle/>
                        <a:p>
                          <a:pPr algn="l"/>
                          <a:r>
                            <a:rPr lang="zh-CN" sz="1600" kern="100" dirty="0">
                              <a:effectLst/>
                              <a:latin typeface="等线" panose="02010600030101010101" pitchFamily="2" charset="-122"/>
                              <a:ea typeface="宋体" panose="02010600030101010101" pitchFamily="2" charset="-122"/>
                              <a:cs typeface="Times New Roman" panose="02020603050405020304" pitchFamily="18" charset="0"/>
                            </a:rPr>
                            <a:t>最小包装净含量标注明确，有</a:t>
                          </a:r>
                          <a:r>
                            <a:rPr lang="en-US" altLang="zh-CN" sz="1600" kern="100" dirty="0">
                              <a:effectLst/>
                              <a:latin typeface="等线" panose="02010600030101010101" pitchFamily="2" charset="-122"/>
                              <a:ea typeface="宋体" panose="02010600030101010101" pitchFamily="2" charset="-122"/>
                              <a:cs typeface="Times New Roman" panose="02020603050405020304" pitchFamily="18" charset="0"/>
                            </a:rPr>
                            <a:t>100g</a:t>
                          </a:r>
                          <a:r>
                            <a:rPr lang="zh-CN" altLang="en-US" sz="1600" kern="100" dirty="0">
                              <a:effectLst/>
                              <a:latin typeface="等线" panose="02010600030101010101" pitchFamily="2" charset="-122"/>
                              <a:ea typeface="宋体" panose="02010600030101010101" pitchFamily="2" charset="-122"/>
                              <a:cs typeface="Times New Roman" panose="02020603050405020304" pitchFamily="18" charset="0"/>
                            </a:rPr>
                            <a:t>粽子</a:t>
                          </a:r>
                          <a:r>
                            <a:rPr lang="en-US" altLang="zh-CN" sz="1600" kern="100" dirty="0">
                              <a:effectLst/>
                              <a:latin typeface="等线" panose="02010600030101010101" pitchFamily="2" charset="-122"/>
                              <a:ea typeface="宋体" panose="02010600030101010101" pitchFamily="2" charset="-122"/>
                              <a:cs typeface="Times New Roman" panose="02020603050405020304" pitchFamily="18" charset="0"/>
                            </a:rPr>
                            <a:t>8</a:t>
                          </a:r>
                          <a:r>
                            <a:rPr lang="zh-CN" altLang="en-US" sz="1600" kern="100" dirty="0">
                              <a:effectLst/>
                              <a:latin typeface="等线" panose="02010600030101010101" pitchFamily="2" charset="-122"/>
                              <a:ea typeface="宋体" panose="02010600030101010101" pitchFamily="2" charset="-122"/>
                              <a:cs typeface="Times New Roman" panose="02020603050405020304" pitchFamily="18" charset="0"/>
                            </a:rPr>
                            <a:t>个、</a:t>
                          </a:r>
                          <a:r>
                            <a:rPr lang="en-US" altLang="zh-CN" sz="1600" kern="100" dirty="0">
                              <a:effectLst/>
                              <a:latin typeface="等线" panose="02010600030101010101" pitchFamily="2" charset="-122"/>
                              <a:ea typeface="宋体" panose="02010600030101010101" pitchFamily="2" charset="-122"/>
                              <a:cs typeface="Times New Roman" panose="02020603050405020304" pitchFamily="18" charset="0"/>
                            </a:rPr>
                            <a:t>60</a:t>
                          </a:r>
                          <a:r>
                            <a:rPr lang="zh-CN" altLang="en-US" sz="1600" kern="100" dirty="0">
                              <a:effectLst/>
                              <a:latin typeface="等线" panose="02010600030101010101" pitchFamily="2" charset="-122"/>
                              <a:ea typeface="宋体" panose="02010600030101010101" pitchFamily="2" charset="-122"/>
                              <a:cs typeface="Times New Roman" panose="02020603050405020304" pitchFamily="18" charset="0"/>
                            </a:rPr>
                            <a:t>克鸭蛋</a:t>
                          </a:r>
                          <a:r>
                            <a:rPr lang="en-US" altLang="zh-CN" sz="1600" kern="100" dirty="0">
                              <a:effectLst/>
                              <a:latin typeface="等线" panose="02010600030101010101" pitchFamily="2" charset="-122"/>
                              <a:ea typeface="宋体" panose="02010600030101010101" pitchFamily="2" charset="-122"/>
                              <a:cs typeface="Times New Roman" panose="02020603050405020304" pitchFamily="18" charset="0"/>
                            </a:rPr>
                            <a:t>4</a:t>
                          </a:r>
                          <a:r>
                            <a:rPr lang="zh-CN" altLang="en-US" sz="1600" kern="100" dirty="0">
                              <a:effectLst/>
                              <a:latin typeface="等线" panose="02010600030101010101" pitchFamily="2" charset="-122"/>
                              <a:ea typeface="宋体" panose="02010600030101010101" pitchFamily="2" charset="-122"/>
                              <a:cs typeface="Times New Roman" panose="02020603050405020304" pitchFamily="18" charset="0"/>
                            </a:rPr>
                            <a:t>个、</a:t>
                          </a:r>
                          <a:r>
                            <a:rPr lang="en-US" altLang="zh-CN" sz="1600" kern="100" dirty="0">
                              <a:effectLst/>
                              <a:latin typeface="等线" panose="02010600030101010101" pitchFamily="2" charset="-122"/>
                              <a:ea typeface="宋体" panose="02010600030101010101" pitchFamily="2" charset="-122"/>
                              <a:cs typeface="Times New Roman" panose="02020603050405020304" pitchFamily="18" charset="0"/>
                            </a:rPr>
                            <a:t>120g</a:t>
                          </a:r>
                          <a:r>
                            <a:rPr lang="zh-CN" altLang="en-US" sz="1600" kern="100" dirty="0">
                              <a:effectLst/>
                              <a:latin typeface="等线" panose="02010600030101010101" pitchFamily="2" charset="-122"/>
                              <a:ea typeface="宋体" panose="02010600030101010101" pitchFamily="2" charset="-122"/>
                              <a:cs typeface="Times New Roman" panose="02020603050405020304" pitchFamily="18" charset="0"/>
                            </a:rPr>
                            <a:t>茶叶，其中最大单件为</a:t>
                          </a:r>
                          <a:r>
                            <a:rPr lang="en-US" altLang="zh-CN" sz="1600" kern="100" dirty="0">
                              <a:effectLst/>
                              <a:latin typeface="等线" panose="02010600030101010101" pitchFamily="2" charset="-122"/>
                              <a:ea typeface="宋体" panose="02010600030101010101" pitchFamily="2" charset="-122"/>
                              <a:cs typeface="Times New Roman" panose="02020603050405020304" pitchFamily="18" charset="0"/>
                            </a:rPr>
                            <a:t>120g</a:t>
                          </a:r>
                          <a:r>
                            <a:rPr lang="zh-CN" altLang="en-US" sz="1600" kern="100" dirty="0">
                              <a:effectLst/>
                              <a:latin typeface="等线" panose="02010600030101010101" pitchFamily="2" charset="-122"/>
                              <a:ea typeface="宋体" panose="02010600030101010101" pitchFamily="2" charset="-122"/>
                              <a:cs typeface="Times New Roman" panose="02020603050405020304" pitchFamily="18" charset="0"/>
                            </a:rPr>
                            <a:t>的茶叶，</a:t>
                          </a:r>
                          <a:r>
                            <a:rPr lang="zh-CN" sz="1600" kern="100" dirty="0">
                              <a:effectLst/>
                              <a:latin typeface="等线" panose="02010600030101010101" pitchFamily="2" charset="-122"/>
                              <a:ea typeface="宋体" panose="02010600030101010101" pitchFamily="2" charset="-122"/>
                              <a:cs typeface="Times New Roman" panose="02020603050405020304" pitchFamily="18" charset="0"/>
                            </a:rPr>
                            <a:t>该包装中单件取</a:t>
                          </a:r>
                          <a:r>
                            <a:rPr lang="en-US" sz="1600" kern="100" dirty="0">
                              <a:effectLst/>
                              <a:latin typeface="等线" panose="02010600030101010101" pitchFamily="2" charset="-122"/>
                              <a:ea typeface="宋体" panose="02010600030101010101" pitchFamily="2" charset="-122"/>
                              <a:cs typeface="Times New Roman" panose="02020603050405020304" pitchFamily="18" charset="0"/>
                            </a:rPr>
                            <a:t>120g</a:t>
                          </a:r>
                          <a:r>
                            <a:rPr lang="zh-CN" altLang="en-US" sz="1600" kern="100" dirty="0">
                              <a:effectLst/>
                              <a:latin typeface="等线" panose="02010600030101010101" pitchFamily="2" charset="-122"/>
                              <a:ea typeface="宋体" panose="02010600030101010101" pitchFamily="2" charset="-122"/>
                              <a:cs typeface="Times New Roman" panose="02020603050405020304" pitchFamily="18" charset="0"/>
                            </a:rPr>
                            <a:t>。</a:t>
                          </a:r>
                          <a:endParaRPr lang="zh-CN" sz="1600" kern="100" dirty="0">
                            <a:effectLst/>
                            <a:latin typeface="等线" panose="02010600030101010101" pitchFamily="2" charset="-122"/>
                            <a:ea typeface="等线" panose="02010600030101010101" pitchFamily="2" charset="-122"/>
                            <a:cs typeface="Times New Roman" panose="02020603050405020304" pitchFamily="18" charset="0"/>
                          </a:endParaRPr>
                        </a:p>
                        <a:p>
                          <a:pPr algn="l"/>
                          <a:r>
                            <a:rPr lang="zh-CN" sz="1600" kern="100" dirty="0">
                              <a:effectLst/>
                              <a:latin typeface="等线" panose="02010600030101010101" pitchFamily="2" charset="-122"/>
                              <a:ea typeface="宋体" panose="02010600030101010101" pitchFamily="2" charset="-122"/>
                              <a:cs typeface="Times New Roman" panose="02020603050405020304" pitchFamily="18" charset="0"/>
                            </a:rPr>
                            <a:t>查表</a:t>
                          </a:r>
                          <a:r>
                            <a:rPr lang="en-US" sz="1600" kern="100" dirty="0">
                              <a:effectLst/>
                              <a:latin typeface="等线" panose="02010600030101010101" pitchFamily="2" charset="-122"/>
                              <a:ea typeface="宋体" panose="02010600030101010101" pitchFamily="2" charset="-122"/>
                              <a:cs typeface="Times New Roman" panose="02020603050405020304" pitchFamily="18" charset="0"/>
                            </a:rPr>
                            <a:t>1</a:t>
                          </a:r>
                          <a:r>
                            <a:rPr lang="zh-CN" sz="1600" kern="100" dirty="0">
                              <a:effectLst/>
                              <a:latin typeface="等线" panose="02010600030101010101" pitchFamily="2" charset="-122"/>
                              <a:ea typeface="宋体" panose="02010600030101010101" pitchFamily="2" charset="-122"/>
                              <a:cs typeface="Times New Roman" panose="02020603050405020304" pitchFamily="18" charset="0"/>
                            </a:rPr>
                            <a:t>，该包装空隙率应≤</a:t>
                          </a:r>
                          <a:r>
                            <a:rPr lang="en-US" sz="1600" kern="100" dirty="0">
                              <a:effectLst/>
                              <a:latin typeface="等线" panose="02010600030101010101" pitchFamily="2" charset="-122"/>
                              <a:ea typeface="宋体" panose="02010600030101010101" pitchFamily="2" charset="-122"/>
                              <a:cs typeface="Times New Roman" panose="02020603050405020304" pitchFamily="18" charset="0"/>
                            </a:rPr>
                            <a:t>30%</a:t>
                          </a:r>
                          <a:endParaRPr lang="zh-CN" altLang="en-US" dirty="0"/>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CN"/>
                        </a:p>
                      </a:txBody>
                      <a:tcPr/>
                    </a:tc>
                    <a:tc hMerge="1">
                      <a:txBody>
                        <a:bodyPr/>
                        <a:lstStyle/>
                        <a:p>
                          <a:endParaRPr lang="zh-CN"/>
                        </a:p>
                      </a:txBody>
                      <a:tcPr/>
                    </a:tc>
                    <a:tc hMerge="1">
                      <a:txBody>
                        <a:bodyPr/>
                        <a:lstStyle/>
                        <a:p>
                          <a:endParaRPr lang="zh-CN"/>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264870">
                    <a:tc gridSpan="6">
                      <a:txBody>
                        <a:bodyPr/>
                        <a:lstStyle/>
                        <a:p>
                          <a:pPr algn="l"/>
                          <a:r>
                            <a:rPr lang="zh-CN" sz="1600" kern="100" dirty="0">
                              <a:effectLst/>
                              <a:latin typeface="等线" panose="02010600030101010101" pitchFamily="2" charset="-122"/>
                              <a:ea typeface="宋体" panose="02010600030101010101" pitchFamily="2" charset="-122"/>
                              <a:cs typeface="Times New Roman" panose="02020603050405020304" pitchFamily="18" charset="0"/>
                            </a:rPr>
                            <a:t>该商品包装空隙率</a:t>
                          </a:r>
                          <a:r>
                            <a:rPr lang="en-US" altLang="zh-CN" sz="1600" kern="100" dirty="0">
                              <a:effectLst/>
                              <a:latin typeface="等线" panose="02010600030101010101" pitchFamily="2" charset="-122"/>
                              <a:ea typeface="宋体" panose="02010600030101010101" pitchFamily="2" charset="-122"/>
                              <a:cs typeface="Times New Roman" panose="02020603050405020304" pitchFamily="18" charset="0"/>
                            </a:rPr>
                            <a:t>42.46</a:t>
                          </a:r>
                          <a:r>
                            <a:rPr lang="en-US" sz="1600" kern="100" dirty="0">
                              <a:effectLst/>
                              <a:latin typeface="等线" panose="02010600030101010101" pitchFamily="2" charset="-122"/>
                              <a:ea typeface="宋体" panose="02010600030101010101" pitchFamily="2" charset="-122"/>
                              <a:cs typeface="Times New Roman" panose="02020603050405020304" pitchFamily="18" charset="0"/>
                            </a:rPr>
                            <a:t>%</a:t>
                          </a:r>
                          <a:r>
                            <a:rPr lang="zh-CN" sz="1600" kern="100" dirty="0">
                              <a:effectLst/>
                              <a:latin typeface="等线" panose="02010600030101010101" pitchFamily="2" charset="-122"/>
                              <a:ea typeface="宋体" panose="02010600030101010101" pitchFamily="2" charset="-122"/>
                              <a:cs typeface="Times New Roman" panose="02020603050405020304" pitchFamily="18" charset="0"/>
                            </a:rPr>
                            <a:t>＞</a:t>
                          </a:r>
                          <a:r>
                            <a:rPr lang="en-US" sz="1600" kern="100" dirty="0">
                              <a:effectLst/>
                              <a:latin typeface="等线" panose="02010600030101010101" pitchFamily="2" charset="-122"/>
                              <a:ea typeface="宋体" panose="02010600030101010101" pitchFamily="2" charset="-122"/>
                              <a:cs typeface="Times New Roman" panose="02020603050405020304" pitchFamily="18" charset="0"/>
                            </a:rPr>
                            <a:t>30%</a:t>
                          </a:r>
                          <a:r>
                            <a:rPr lang="zh-CN" sz="1600" kern="100" dirty="0">
                              <a:effectLst/>
                              <a:latin typeface="等线" panose="02010600030101010101" pitchFamily="2" charset="-122"/>
                              <a:ea typeface="宋体" panose="02010600030101010101" pitchFamily="2" charset="-122"/>
                              <a:cs typeface="Times New Roman" panose="02020603050405020304" pitchFamily="18" charset="0"/>
                            </a:rPr>
                            <a:t>，包装空隙率不合格。</a:t>
                          </a:r>
                          <a:endParaRPr lang="zh-CN" sz="16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extLst>
                      <a:ext uri="{0D108BD9-81ED-4DB2-BD59-A6C34878D82A}">
                        <a16:rowId xmlns:a16="http://schemas.microsoft.com/office/drawing/2014/main" val="10010"/>
                      </a:ext>
                    </a:extLst>
                  </a:tr>
                </a:tbl>
              </a:graphicData>
            </a:graphic>
          </p:graphicFrame>
        </mc:Choice>
        <mc:Fallback xmlns="">
          <p:graphicFrame>
            <p:nvGraphicFramePr>
              <p:cNvPr id="3" name="表格 2"/>
              <p:cNvGraphicFramePr>
                <a:graphicFrameLocks noGrp="1"/>
              </p:cNvGraphicFramePr>
              <p:nvPr>
                <p:custDataLst>
                  <p:tags r:id="rId6"/>
                </p:custDataLst>
                <p:extLst>
                  <p:ext uri="{D42A27DB-BD31-4B8C-83A1-F6EECF244321}">
                    <p14:modId xmlns:p14="http://schemas.microsoft.com/office/powerpoint/2010/main" val="3959687640"/>
                  </p:ext>
                </p:extLst>
              </p:nvPr>
            </p:nvGraphicFramePr>
            <p:xfrm>
              <a:off x="475703" y="1558403"/>
              <a:ext cx="11590748" cy="5270032"/>
            </p:xfrm>
            <a:graphic>
              <a:graphicData uri="http://schemas.openxmlformats.org/drawingml/2006/table">
                <a:tbl>
                  <a:tblPr firstRow="1" firstCol="1" bandRow="1"/>
                  <a:tblGrid>
                    <a:gridCol w="2194168">
                      <a:extLst>
                        <a:ext uri="{9D8B030D-6E8A-4147-A177-3AD203B41FA5}">
                          <a16:colId xmlns:a16="http://schemas.microsoft.com/office/drawing/2014/main" val="20000"/>
                        </a:ext>
                      </a:extLst>
                    </a:gridCol>
                    <a:gridCol w="483856">
                      <a:extLst>
                        <a:ext uri="{9D8B030D-6E8A-4147-A177-3AD203B41FA5}">
                          <a16:colId xmlns:a16="http://schemas.microsoft.com/office/drawing/2014/main" val="20001"/>
                        </a:ext>
                      </a:extLst>
                    </a:gridCol>
                    <a:gridCol w="1705244">
                      <a:extLst>
                        <a:ext uri="{9D8B030D-6E8A-4147-A177-3AD203B41FA5}">
                          <a16:colId xmlns:a16="http://schemas.microsoft.com/office/drawing/2014/main" val="20002"/>
                        </a:ext>
                      </a:extLst>
                    </a:gridCol>
                    <a:gridCol w="255903">
                      <a:extLst>
                        <a:ext uri="{9D8B030D-6E8A-4147-A177-3AD203B41FA5}">
                          <a16:colId xmlns:a16="http://schemas.microsoft.com/office/drawing/2014/main" val="20003"/>
                        </a:ext>
                      </a:extLst>
                    </a:gridCol>
                    <a:gridCol w="1666318">
                      <a:extLst>
                        <a:ext uri="{9D8B030D-6E8A-4147-A177-3AD203B41FA5}">
                          <a16:colId xmlns:a16="http://schemas.microsoft.com/office/drawing/2014/main" val="20004"/>
                        </a:ext>
                      </a:extLst>
                    </a:gridCol>
                    <a:gridCol w="5285259">
                      <a:extLst>
                        <a:ext uri="{9D8B030D-6E8A-4147-A177-3AD203B41FA5}">
                          <a16:colId xmlns:a16="http://schemas.microsoft.com/office/drawing/2014/main" val="20005"/>
                        </a:ext>
                      </a:extLst>
                    </a:gridCol>
                  </a:tblGrid>
                  <a:tr h="275590">
                    <a:tc gridSpan="6">
                      <a:txBody>
                        <a:bodyPr/>
                        <a:lstStyle/>
                        <a:p>
                          <a:pPr algn="l"/>
                          <a:r>
                            <a:rPr lang="zh-CN" sz="1600" kern="100" dirty="0">
                              <a:effectLst/>
                              <a:latin typeface="等线" panose="02010600030101010101" pitchFamily="2" charset="-122"/>
                              <a:ea typeface="黑体" panose="02010609060101010101" charset="-122"/>
                              <a:cs typeface="Times New Roman" panose="02020603050405020304" pitchFamily="18" charset="0"/>
                            </a:rPr>
                            <a:t>一、商品销售包装体积</a:t>
                          </a:r>
                          <a:r>
                            <a:rPr lang="en-US" sz="1600" i="1" kern="100" dirty="0" err="1">
                              <a:effectLst/>
                              <a:latin typeface="等线" panose="02010600030101010101" pitchFamily="2" charset="-122"/>
                              <a:ea typeface="黑体" panose="02010609060101010101" charset="-122"/>
                              <a:cs typeface="Times New Roman" panose="02020603050405020304" pitchFamily="18" charset="0"/>
                            </a:rPr>
                            <a:t>V</a:t>
                          </a:r>
                          <a:r>
                            <a:rPr lang="en-US" sz="1600" i="1" kern="100" baseline="-25000" dirty="0" err="1">
                              <a:effectLst/>
                              <a:latin typeface="等线" panose="02010600030101010101" pitchFamily="2" charset="-122"/>
                              <a:ea typeface="黑体" panose="02010609060101010101" charset="-122"/>
                              <a:cs typeface="Times New Roman" panose="02020603050405020304" pitchFamily="18" charset="0"/>
                            </a:rPr>
                            <a:t>n</a:t>
                          </a:r>
                          <a:endParaRPr lang="zh-CN" sz="16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lnL w="12700" cap="flat" cmpd="sng" algn="ctr">
                          <a:solidFill>
                            <a:srgbClr val="000000"/>
                          </a:solidFill>
                          <a:prstDash val="solid"/>
                          <a:round/>
                          <a:headEnd type="none" w="med" len="med"/>
                          <a:tailEnd type="none" w="med" len="med"/>
                        </a:lnL>
                      </a:tcPr>
                    </a:tc>
                    <a:extLst>
                      <a:ext uri="{0D108BD9-81ED-4DB2-BD59-A6C34878D82A}">
                        <a16:rowId xmlns:a16="http://schemas.microsoft.com/office/drawing/2014/main" val="10000"/>
                      </a:ext>
                    </a:extLst>
                  </a:tr>
                  <a:tr h="532205">
                    <a:tc>
                      <a:txBody>
                        <a:bodyPr/>
                        <a:lstStyle/>
                        <a:p>
                          <a:pPr algn="l"/>
                          <a:r>
                            <a:rPr lang="zh-CN" sz="1600" kern="100">
                              <a:effectLst/>
                              <a:latin typeface="等线" panose="02010600030101010101" pitchFamily="2" charset="-122"/>
                              <a:ea typeface="宋体" panose="02010600030101010101" pitchFamily="2" charset="-122"/>
                              <a:cs typeface="Times New Roman" panose="02020603050405020304" pitchFamily="18" charset="0"/>
                            </a:rPr>
                            <a:t>平均长度</a:t>
                          </a:r>
                          <a:r>
                            <a:rPr lang="en-US" sz="1600" kern="100">
                              <a:effectLst/>
                              <a:latin typeface="等线" panose="02010600030101010101" pitchFamily="2" charset="-122"/>
                              <a:ea typeface="宋体" panose="02010600030101010101" pitchFamily="2" charset="-122"/>
                              <a:cs typeface="Times New Roman" panose="02020603050405020304" pitchFamily="18" charset="0"/>
                            </a:rPr>
                            <a:t>/mm</a:t>
                          </a:r>
                          <a:endParaRPr lang="zh-CN" sz="160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l"/>
                          <a:r>
                            <a:rPr lang="zh-CN" sz="1600" kern="100">
                              <a:effectLst/>
                              <a:latin typeface="等线" panose="02010600030101010101" pitchFamily="2" charset="-122"/>
                              <a:ea typeface="宋体" panose="02010600030101010101" pitchFamily="2" charset="-122"/>
                              <a:cs typeface="Times New Roman" panose="02020603050405020304" pitchFamily="18" charset="0"/>
                            </a:rPr>
                            <a:t>平均宽度</a:t>
                          </a:r>
                          <a:r>
                            <a:rPr lang="en-US" sz="1600" kern="100">
                              <a:effectLst/>
                              <a:latin typeface="等线" panose="02010600030101010101" pitchFamily="2" charset="-122"/>
                              <a:ea typeface="宋体" panose="02010600030101010101" pitchFamily="2" charset="-122"/>
                              <a:cs typeface="Times New Roman" panose="02020603050405020304" pitchFamily="18" charset="0"/>
                            </a:rPr>
                            <a:t>/mm</a:t>
                          </a:r>
                          <a:endParaRPr lang="zh-CN" sz="160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CN"/>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l"/>
                          <a:r>
                            <a:rPr lang="zh-CN" sz="1600" kern="100">
                              <a:effectLst/>
                              <a:latin typeface="等线" panose="02010600030101010101" pitchFamily="2" charset="-122"/>
                              <a:ea typeface="宋体" panose="02010600030101010101" pitchFamily="2" charset="-122"/>
                              <a:cs typeface="Times New Roman" panose="02020603050405020304" pitchFamily="18" charset="0"/>
                            </a:rPr>
                            <a:t>平均高度</a:t>
                          </a:r>
                          <a:r>
                            <a:rPr lang="en-US" sz="1600" kern="100">
                              <a:effectLst/>
                              <a:latin typeface="等线" panose="02010600030101010101" pitchFamily="2" charset="-122"/>
                              <a:ea typeface="宋体" panose="02010600030101010101" pitchFamily="2" charset="-122"/>
                              <a:cs typeface="Times New Roman" panose="02020603050405020304" pitchFamily="18" charset="0"/>
                            </a:rPr>
                            <a:t>/mm</a:t>
                          </a:r>
                          <a:endParaRPr lang="zh-CN" sz="160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CN"/>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r>
                            <a:rPr lang="zh-CN" sz="1600" kern="100">
                              <a:effectLst/>
                              <a:latin typeface="等线" panose="02010600030101010101" pitchFamily="2" charset="-122"/>
                              <a:ea typeface="宋体" panose="02010600030101010101" pitchFamily="2" charset="-122"/>
                              <a:cs typeface="Times New Roman" panose="02020603050405020304" pitchFamily="18" charset="0"/>
                            </a:rPr>
                            <a:t>商品销售包装体积（</a:t>
                          </a:r>
                          <a:r>
                            <a:rPr lang="en-US" sz="1600" i="1" kern="100">
                              <a:effectLst/>
                              <a:latin typeface="等线" panose="02010600030101010101" pitchFamily="2" charset="-122"/>
                              <a:ea typeface="宋体" panose="02010600030101010101" pitchFamily="2" charset="-122"/>
                              <a:cs typeface="Times New Roman" panose="02020603050405020304" pitchFamily="18" charset="0"/>
                            </a:rPr>
                            <a:t>V</a:t>
                          </a:r>
                          <a:r>
                            <a:rPr lang="en-US" sz="1600" i="1" kern="100" baseline="-25000">
                              <a:effectLst/>
                              <a:latin typeface="等线" panose="02010600030101010101" pitchFamily="2" charset="-122"/>
                              <a:ea typeface="宋体" panose="02010600030101010101" pitchFamily="2" charset="-122"/>
                              <a:cs typeface="Times New Roman" panose="02020603050405020304" pitchFamily="18" charset="0"/>
                            </a:rPr>
                            <a:t>n</a:t>
                          </a:r>
                          <a:r>
                            <a:rPr lang="zh-CN" sz="1600" kern="100">
                              <a:effectLst/>
                              <a:latin typeface="等线" panose="02010600030101010101" pitchFamily="2" charset="-122"/>
                              <a:ea typeface="宋体" panose="02010600030101010101" pitchFamily="2" charset="-122"/>
                              <a:cs typeface="Times New Roman" panose="02020603050405020304" pitchFamily="18" charset="0"/>
                            </a:rPr>
                            <a:t>）</a:t>
                          </a:r>
                          <a:r>
                            <a:rPr lang="en-US" sz="1600" kern="100">
                              <a:effectLst/>
                              <a:latin typeface="等线" panose="02010600030101010101" pitchFamily="2" charset="-122"/>
                              <a:ea typeface="宋体" panose="02010600030101010101" pitchFamily="2" charset="-122"/>
                              <a:cs typeface="Times New Roman" panose="02020603050405020304" pitchFamily="18" charset="0"/>
                            </a:rPr>
                            <a:t>/mm</a:t>
                          </a:r>
                          <a:r>
                            <a:rPr lang="en-US" sz="1600" kern="100" baseline="30000">
                              <a:effectLst/>
                              <a:latin typeface="等线" panose="02010600030101010101" pitchFamily="2" charset="-122"/>
                              <a:ea typeface="宋体" panose="02010600030101010101" pitchFamily="2" charset="-122"/>
                              <a:cs typeface="Times New Roman" panose="02020603050405020304" pitchFamily="18" charset="0"/>
                            </a:rPr>
                            <a:t>3</a:t>
                          </a:r>
                          <a:endParaRPr lang="zh-CN" sz="160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348643">
                    <a:tc>
                      <a:txBody>
                        <a:bodyPr/>
                        <a:lstStyle/>
                        <a:p>
                          <a:pPr algn="l"/>
                          <a:r>
                            <a:rPr lang="en-US" sz="1600" kern="100">
                              <a:effectLst/>
                              <a:latin typeface="宋体" panose="02010600030101010101" pitchFamily="2" charset="-122"/>
                              <a:ea typeface="等线" panose="02010600030101010101" pitchFamily="2" charset="-122"/>
                              <a:cs typeface="Times New Roman" panose="02020603050405020304" pitchFamily="18" charset="0"/>
                            </a:rPr>
                            <a:t> 400</a:t>
                          </a:r>
                          <a:endParaRPr lang="zh-CN" sz="160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l"/>
                          <a:r>
                            <a:rPr lang="en-US" sz="1600" kern="100">
                              <a:effectLst/>
                              <a:latin typeface="宋体" panose="02010600030101010101" pitchFamily="2" charset="-122"/>
                              <a:ea typeface="等线" panose="02010600030101010101" pitchFamily="2" charset="-122"/>
                              <a:cs typeface="Times New Roman" panose="02020603050405020304" pitchFamily="18" charset="0"/>
                            </a:rPr>
                            <a:t>300</a:t>
                          </a:r>
                          <a:endParaRPr lang="zh-CN" sz="160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CN"/>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l"/>
                          <a:r>
                            <a:rPr lang="en-US" sz="1600" kern="100" dirty="0">
                              <a:effectLst/>
                              <a:latin typeface="宋体" panose="02010600030101010101" pitchFamily="2" charset="-122"/>
                              <a:ea typeface="等线" panose="02010600030101010101" pitchFamily="2" charset="-122"/>
                              <a:cs typeface="Times New Roman" panose="02020603050405020304" pitchFamily="18" charset="0"/>
                            </a:rPr>
                            <a:t> 80</a:t>
                          </a:r>
                          <a:endParaRPr lang="zh-CN" sz="16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CN"/>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r>
                            <a:rPr lang="en-US" sz="1600" kern="100">
                              <a:effectLst/>
                              <a:latin typeface="宋体" panose="02010600030101010101" pitchFamily="2" charset="-122"/>
                              <a:ea typeface="等线" panose="02010600030101010101" pitchFamily="2" charset="-122"/>
                              <a:cs typeface="Times New Roman" panose="02020603050405020304" pitchFamily="18" charset="0"/>
                            </a:rPr>
                            <a:t> 9600000</a:t>
                          </a:r>
                          <a:endParaRPr lang="zh-CN" sz="160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75342">
                    <a:tc gridSpan="6">
                      <a:txBody>
                        <a:bodyPr/>
                        <a:lstStyle/>
                        <a:p>
                          <a:pPr algn="l"/>
                          <a:r>
                            <a:rPr lang="zh-CN" sz="1600" kern="100" dirty="0">
                              <a:effectLst/>
                              <a:latin typeface="等线" panose="02010600030101010101" pitchFamily="2" charset="-122"/>
                              <a:ea typeface="黑体" panose="02010609060101010101" charset="-122"/>
                              <a:cs typeface="Times New Roman" panose="02020603050405020304" pitchFamily="18" charset="0"/>
                            </a:rPr>
                            <a:t>二、</a:t>
                          </a:r>
                          <a:r>
                            <a:rPr lang="zh-CN" altLang="en-US" sz="1600" kern="100" dirty="0">
                              <a:effectLst/>
                              <a:latin typeface="等线" panose="02010600030101010101" pitchFamily="2" charset="-122"/>
                              <a:ea typeface="黑体" panose="02010609060101010101" charset="-122"/>
                              <a:cs typeface="Times New Roman" panose="02020603050405020304" pitchFamily="18" charset="0"/>
                            </a:rPr>
                            <a:t>内装物</a:t>
                          </a:r>
                          <a:r>
                            <a:rPr lang="zh-CN" sz="1600" kern="100" dirty="0">
                              <a:effectLst/>
                              <a:latin typeface="等线" panose="02010600030101010101" pitchFamily="2" charset="-122"/>
                              <a:ea typeface="黑体" panose="02010609060101010101" charset="-122"/>
                              <a:cs typeface="Times New Roman" panose="02020603050405020304" pitchFamily="18" charset="0"/>
                            </a:rPr>
                            <a:t>体积</a:t>
                          </a:r>
                          <a:r>
                            <a:rPr lang="en-US" sz="1600" i="1" kern="100" dirty="0">
                              <a:effectLst/>
                              <a:latin typeface="等线" panose="02010600030101010101" pitchFamily="2" charset="-122"/>
                              <a:ea typeface="黑体" panose="02010609060101010101" charset="-122"/>
                              <a:cs typeface="Times New Roman" panose="02020603050405020304" pitchFamily="18" charset="0"/>
                            </a:rPr>
                            <a:t>V</a:t>
                          </a:r>
                          <a:r>
                            <a:rPr lang="en-US" sz="1600" i="1" kern="100" baseline="-25000" dirty="0">
                              <a:effectLst/>
                              <a:latin typeface="等线" panose="02010600030101010101" pitchFamily="2" charset="-122"/>
                              <a:ea typeface="黑体" panose="02010609060101010101" charset="-122"/>
                              <a:cs typeface="Times New Roman" panose="02020603050405020304" pitchFamily="18" charset="0"/>
                            </a:rPr>
                            <a:t>0</a:t>
                          </a:r>
                          <a:endParaRPr lang="zh-CN" sz="16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extLst>
                      <a:ext uri="{0D108BD9-81ED-4DB2-BD59-A6C34878D82A}">
                        <a16:rowId xmlns:a16="http://schemas.microsoft.com/office/drawing/2014/main" val="10003"/>
                      </a:ext>
                    </a:extLst>
                  </a:tr>
                  <a:tr h="487680">
                    <a:tc gridSpan="4">
                      <a:txBody>
                        <a:bodyPr/>
                        <a:lstStyle/>
                        <a:p>
                          <a:pPr algn="l"/>
                          <a:r>
                            <a:rPr lang="zh-CN" altLang="en-US" sz="1600" kern="100" dirty="0">
                              <a:effectLst/>
                              <a:latin typeface="等线" panose="02010600030101010101" pitchFamily="2" charset="-122"/>
                              <a:ea typeface="宋体" panose="02010600030101010101" pitchFamily="2" charset="-122"/>
                              <a:cs typeface="Times New Roman" panose="02020603050405020304" pitchFamily="18" charset="0"/>
                            </a:rPr>
                            <a:t>内装物净含量</a:t>
                          </a:r>
                          <a:r>
                            <a:rPr lang="en-US" sz="1600" kern="100" dirty="0">
                              <a:effectLst/>
                              <a:latin typeface="等线" panose="02010600030101010101" pitchFamily="2" charset="-122"/>
                              <a:ea typeface="宋体" panose="02010600030101010101" pitchFamily="2" charset="-122"/>
                              <a:cs typeface="Times New Roman" panose="02020603050405020304" pitchFamily="18" charset="0"/>
                            </a:rPr>
                            <a:t>/g</a:t>
                          </a:r>
                          <a:endParaRPr lang="zh-CN" sz="16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CN"/>
                        </a:p>
                      </a:txBody>
                      <a:tcPr/>
                    </a:tc>
                    <a:tc hMerge="1">
                      <a:txBody>
                        <a:bodyPr/>
                        <a:lstStyle/>
                        <a:p>
                          <a:endParaRPr lang="zh-CN"/>
                        </a:p>
                      </a:txBody>
                      <a:tcPr/>
                    </a:tc>
                    <a:tc hMerge="1">
                      <a:txBody>
                        <a:bodyPr/>
                        <a:lstStyle/>
                        <a:p>
                          <a:endParaRPr lang="zh-CN"/>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r>
                            <a:rPr lang="zh-CN" altLang="en-US" sz="1600" kern="100" dirty="0">
                              <a:effectLst/>
                              <a:latin typeface="等线" panose="02010600030101010101" pitchFamily="2" charset="-122"/>
                              <a:ea typeface="宋体" panose="02010600030101010101" pitchFamily="2" charset="-122"/>
                              <a:cs typeface="Times New Roman" panose="02020603050405020304" pitchFamily="18" charset="0"/>
                            </a:rPr>
                            <a:t>内装物</a:t>
                          </a:r>
                          <a:r>
                            <a:rPr lang="zh-CN" sz="1600" kern="100" dirty="0">
                              <a:effectLst/>
                              <a:latin typeface="等线" panose="02010600030101010101" pitchFamily="2" charset="-122"/>
                              <a:ea typeface="宋体" panose="02010600030101010101" pitchFamily="2" charset="-122"/>
                              <a:cs typeface="Times New Roman" panose="02020603050405020304" pitchFamily="18" charset="0"/>
                            </a:rPr>
                            <a:t>体积</a:t>
                          </a:r>
                          <a:r>
                            <a:rPr lang="en-US" sz="1600" i="1" kern="100" dirty="0">
                              <a:effectLst/>
                              <a:latin typeface="等线" panose="02010600030101010101" pitchFamily="2" charset="-122"/>
                              <a:ea typeface="宋体" panose="02010600030101010101" pitchFamily="2" charset="-122"/>
                              <a:cs typeface="Times New Roman" panose="02020603050405020304" pitchFamily="18" charset="0"/>
                            </a:rPr>
                            <a:t>V</a:t>
                          </a:r>
                          <a:r>
                            <a:rPr lang="en-US" sz="1600" i="1" kern="100" baseline="-25000" dirty="0">
                              <a:effectLst/>
                              <a:latin typeface="等线" panose="02010600030101010101" pitchFamily="2" charset="-122"/>
                              <a:ea typeface="宋体" panose="02010600030101010101" pitchFamily="2" charset="-122"/>
                              <a:cs typeface="Times New Roman" panose="02020603050405020304" pitchFamily="18" charset="0"/>
                            </a:rPr>
                            <a:t>0</a:t>
                          </a:r>
                          <a:r>
                            <a:rPr lang="en-US" sz="1600" kern="100" dirty="0">
                              <a:effectLst/>
                              <a:latin typeface="等线" panose="02010600030101010101" pitchFamily="2" charset="-122"/>
                              <a:ea typeface="宋体" panose="02010600030101010101" pitchFamily="2" charset="-122"/>
                              <a:cs typeface="Times New Roman" panose="02020603050405020304" pitchFamily="18" charset="0"/>
                            </a:rPr>
                            <a:t>/mm</a:t>
                          </a:r>
                          <a:r>
                            <a:rPr lang="en-US" sz="1600" kern="100" baseline="30000" dirty="0">
                              <a:effectLst/>
                              <a:latin typeface="等线" panose="02010600030101010101" pitchFamily="2" charset="-122"/>
                              <a:ea typeface="宋体" panose="02010600030101010101" pitchFamily="2" charset="-122"/>
                              <a:cs typeface="Times New Roman" panose="02020603050405020304" pitchFamily="18" charset="0"/>
                            </a:rPr>
                            <a:t>3</a:t>
                          </a:r>
                          <a:endParaRPr lang="zh-CN" sz="16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r>
                            <a:rPr lang="zh-CN" sz="1600" kern="100" dirty="0">
                              <a:effectLst/>
                              <a:latin typeface="等线" panose="02010600030101010101" pitchFamily="2" charset="-122"/>
                              <a:ea typeface="黑体" panose="02010609060101010101" charset="-122"/>
                              <a:cs typeface="Times New Roman" panose="02020603050405020304" pitchFamily="18" charset="0"/>
                            </a:rPr>
                            <a:t>三、商品必要空间系数</a:t>
                          </a:r>
                          <a:r>
                            <a:rPr lang="en-US" sz="1600" kern="100" dirty="0">
                              <a:effectLst/>
                              <a:latin typeface="等线" panose="02010600030101010101" pitchFamily="2" charset="-122"/>
                              <a:ea typeface="黑体" panose="02010609060101010101" charset="-122"/>
                              <a:cs typeface="Times New Roman" panose="02020603050405020304" pitchFamily="18" charset="0"/>
                            </a:rPr>
                            <a:t>k</a:t>
                          </a:r>
                          <a:endParaRPr lang="zh-CN" sz="16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275342">
                    <a:tc gridSpan="4">
                      <a:txBody>
                        <a:bodyPr/>
                        <a:lstStyle/>
                        <a:p>
                          <a:pPr algn="l"/>
                          <a:r>
                            <a:rPr lang="zh-CN" sz="1600" kern="100" dirty="0">
                              <a:effectLst/>
                              <a:latin typeface="等线" panose="02010600030101010101" pitchFamily="2" charset="-122"/>
                              <a:ea typeface="宋体" panose="02010600030101010101" pitchFamily="2" charset="-122"/>
                              <a:cs typeface="Times New Roman" panose="02020603050405020304" pitchFamily="18" charset="0"/>
                            </a:rPr>
                            <a:t>粽子质量：</a:t>
                          </a:r>
                          <a:r>
                            <a:rPr lang="en-US" sz="1600" kern="100" dirty="0">
                              <a:effectLst/>
                              <a:latin typeface="等线" panose="02010600030101010101" pitchFamily="2" charset="-122"/>
                              <a:ea typeface="宋体" panose="02010600030101010101" pitchFamily="2" charset="-122"/>
                              <a:cs typeface="Times New Roman" panose="02020603050405020304" pitchFamily="18" charset="0"/>
                            </a:rPr>
                            <a:t>100</a:t>
                          </a:r>
                          <a:r>
                            <a:rPr lang="zh-CN" sz="1600" kern="100" dirty="0">
                              <a:effectLst/>
                              <a:latin typeface="等线" panose="02010600030101010101" pitchFamily="2" charset="-122"/>
                              <a:ea typeface="宋体" panose="02010600030101010101" pitchFamily="2" charset="-122"/>
                              <a:cs typeface="Times New Roman" panose="02020603050405020304" pitchFamily="18" charset="0"/>
                            </a:rPr>
                            <a:t>×</a:t>
                          </a:r>
                          <a:r>
                            <a:rPr lang="en-US" altLang="zh-CN" sz="1600" kern="100" dirty="0">
                              <a:effectLst/>
                              <a:latin typeface="等线" panose="02010600030101010101" pitchFamily="2" charset="-122"/>
                              <a:ea typeface="宋体" panose="02010600030101010101" pitchFamily="2" charset="-122"/>
                              <a:cs typeface="Times New Roman" panose="02020603050405020304" pitchFamily="18" charset="0"/>
                            </a:rPr>
                            <a:t>5</a:t>
                          </a:r>
                          <a:r>
                            <a:rPr lang="en-US" sz="1600" kern="100" dirty="0">
                              <a:effectLst/>
                              <a:latin typeface="等线" panose="02010600030101010101" pitchFamily="2" charset="-122"/>
                              <a:ea typeface="宋体" panose="02010600030101010101" pitchFamily="2" charset="-122"/>
                              <a:cs typeface="Times New Roman" panose="02020603050405020304" pitchFamily="18" charset="0"/>
                            </a:rPr>
                            <a:t>=500</a:t>
                          </a:r>
                          <a:endParaRPr lang="zh-CN" sz="16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CN"/>
                        </a:p>
                      </a:txBody>
                      <a:tcPr/>
                    </a:tc>
                    <a:tc hMerge="1">
                      <a:txBody>
                        <a:bodyPr/>
                        <a:lstStyle/>
                        <a:p>
                          <a:endParaRPr lang="zh-CN"/>
                        </a:p>
                      </a:txBody>
                      <a:tcPr/>
                    </a:tc>
                    <a:tc hMerge="1">
                      <a:txBody>
                        <a:bodyPr/>
                        <a:lstStyle/>
                        <a:p>
                          <a:endParaRPr lang="zh-CN"/>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600" kern="100" dirty="0">
                              <a:effectLst/>
                              <a:latin typeface="宋体" panose="02010600030101010101" pitchFamily="2" charset="-122"/>
                              <a:ea typeface="等线" panose="02010600030101010101" pitchFamily="2" charset="-122"/>
                              <a:cs typeface="Times New Roman" panose="02020603050405020304" pitchFamily="18" charset="0"/>
                            </a:rPr>
                            <a:t>500000</a:t>
                          </a:r>
                          <a:endParaRPr lang="zh-CN" sz="16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r>
                            <a:rPr lang="zh-CN" sz="1600" kern="100" dirty="0">
                              <a:effectLst/>
                              <a:latin typeface="等线" panose="02010600030101010101" pitchFamily="2" charset="-122"/>
                              <a:ea typeface="宋体" panose="02010600030101010101" pitchFamily="2" charset="-122"/>
                              <a:cs typeface="Times New Roman" panose="02020603050405020304" pitchFamily="18" charset="0"/>
                            </a:rPr>
                            <a:t>查表</a:t>
                          </a:r>
                          <a:r>
                            <a:rPr lang="en-US" sz="1600" kern="100" dirty="0">
                              <a:effectLst/>
                              <a:latin typeface="等线" panose="02010600030101010101" pitchFamily="2" charset="-122"/>
                              <a:ea typeface="宋体" panose="02010600030101010101" pitchFamily="2" charset="-122"/>
                              <a:cs typeface="Times New Roman" panose="02020603050405020304" pitchFamily="18" charset="0"/>
                            </a:rPr>
                            <a:t>A.1</a:t>
                          </a:r>
                          <a:r>
                            <a:rPr lang="zh-CN" sz="1600" kern="100" dirty="0">
                              <a:effectLst/>
                              <a:latin typeface="等线" panose="02010600030101010101" pitchFamily="2" charset="-122"/>
                              <a:ea typeface="宋体" panose="02010600030101010101" pitchFamily="2" charset="-122"/>
                              <a:cs typeface="Times New Roman" panose="02020603050405020304" pitchFamily="18" charset="0"/>
                            </a:rPr>
                            <a:t>，粽子的</a:t>
                          </a:r>
                          <a:r>
                            <a:rPr lang="en-US" sz="1600" kern="100" dirty="0">
                              <a:effectLst/>
                              <a:latin typeface="等线" panose="02010600030101010101" pitchFamily="2" charset="-122"/>
                              <a:ea typeface="宋体" panose="02010600030101010101" pitchFamily="2" charset="-122"/>
                              <a:cs typeface="Times New Roman" panose="02020603050405020304" pitchFamily="18" charset="0"/>
                            </a:rPr>
                            <a:t>k=5</a:t>
                          </a:r>
                          <a:endParaRPr lang="zh-CN" sz="16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392909">
                    <a:tc gridSpan="4">
                      <a:txBody>
                        <a:bodyPr/>
                        <a:lstStyle/>
                        <a:p>
                          <a:pPr algn="l"/>
                          <a:r>
                            <a:rPr lang="zh-CN" sz="1600" kern="100" dirty="0">
                              <a:effectLst/>
                              <a:latin typeface="等线" panose="02010600030101010101" pitchFamily="2" charset="-122"/>
                              <a:ea typeface="宋体" panose="02010600030101010101" pitchFamily="2" charset="-122"/>
                              <a:cs typeface="Times New Roman" panose="02020603050405020304" pitchFamily="18" charset="0"/>
                            </a:rPr>
                            <a:t>咸鸭蛋质量：</a:t>
                          </a:r>
                          <a:r>
                            <a:rPr lang="en-US" sz="1600" kern="100" dirty="0">
                              <a:effectLst/>
                              <a:latin typeface="等线" panose="02010600030101010101" pitchFamily="2" charset="-122"/>
                              <a:ea typeface="宋体" panose="02010600030101010101" pitchFamily="2" charset="-122"/>
                              <a:cs typeface="Times New Roman" panose="02020603050405020304" pitchFamily="18" charset="0"/>
                            </a:rPr>
                            <a:t>60</a:t>
                          </a:r>
                          <a:r>
                            <a:rPr lang="zh-CN" sz="1600" kern="100" dirty="0">
                              <a:effectLst/>
                              <a:latin typeface="等线" panose="02010600030101010101" pitchFamily="2" charset="-122"/>
                              <a:ea typeface="宋体" panose="02010600030101010101" pitchFamily="2" charset="-122"/>
                              <a:cs typeface="Times New Roman" panose="02020603050405020304" pitchFamily="18" charset="0"/>
                            </a:rPr>
                            <a:t>×</a:t>
                          </a:r>
                          <a:r>
                            <a:rPr lang="en-US" sz="1600" kern="100" dirty="0">
                              <a:effectLst/>
                              <a:latin typeface="等线" panose="02010600030101010101" pitchFamily="2" charset="-122"/>
                              <a:ea typeface="宋体" panose="02010600030101010101" pitchFamily="2" charset="-122"/>
                              <a:cs typeface="Times New Roman" panose="02020603050405020304" pitchFamily="18" charset="0"/>
                            </a:rPr>
                            <a:t>4=240</a:t>
                          </a:r>
                          <a:endParaRPr lang="zh-CN" sz="16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CN"/>
                        </a:p>
                      </a:txBody>
                      <a:tcPr/>
                    </a:tc>
                    <a:tc hMerge="1">
                      <a:txBody>
                        <a:bodyPr/>
                        <a:lstStyle/>
                        <a:p>
                          <a:endParaRPr lang="zh-CN"/>
                        </a:p>
                      </a:txBody>
                      <a:tcPr/>
                    </a:tc>
                    <a:tc hMerge="1">
                      <a:txBody>
                        <a:bodyPr/>
                        <a:lstStyle/>
                        <a:p>
                          <a:endParaRPr lang="zh-CN"/>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600" kern="100">
                              <a:effectLst/>
                              <a:latin typeface="宋体" panose="02010600030101010101" pitchFamily="2" charset="-122"/>
                              <a:ea typeface="等线" panose="02010600030101010101" pitchFamily="2" charset="-122"/>
                              <a:cs typeface="Times New Roman" panose="02020603050405020304" pitchFamily="18" charset="0"/>
                            </a:rPr>
                            <a:t>240000</a:t>
                          </a:r>
                          <a:endParaRPr lang="zh-CN" sz="1600" kern="100">
                            <a:effectLst/>
                            <a:latin typeface="等线" panose="02010600030101010101" pitchFamily="2" charset="-122"/>
                            <a:ea typeface="等线" panose="02010600030101010101" pitchFamily="2" charset="-122"/>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r>
                            <a:rPr lang="zh-CN" sz="1600" kern="100" dirty="0">
                              <a:effectLst/>
                              <a:latin typeface="等线" panose="02010600030101010101" pitchFamily="2" charset="-122"/>
                              <a:ea typeface="宋体" panose="02010600030101010101" pitchFamily="2" charset="-122"/>
                              <a:cs typeface="Times New Roman" panose="02020603050405020304" pitchFamily="18" charset="0"/>
                            </a:rPr>
                            <a:t>查表</a:t>
                          </a:r>
                          <a:r>
                            <a:rPr lang="en-US" sz="1600" kern="100" dirty="0">
                              <a:effectLst/>
                              <a:latin typeface="等线" panose="02010600030101010101" pitchFamily="2" charset="-122"/>
                              <a:ea typeface="宋体" panose="02010600030101010101" pitchFamily="2" charset="-122"/>
                              <a:cs typeface="Times New Roman" panose="02020603050405020304" pitchFamily="18" charset="0"/>
                            </a:rPr>
                            <a:t>A.1</a:t>
                          </a:r>
                          <a:r>
                            <a:rPr lang="zh-CN" sz="1600" kern="100" dirty="0">
                              <a:effectLst/>
                              <a:latin typeface="等线" panose="02010600030101010101" pitchFamily="2" charset="-122"/>
                              <a:ea typeface="宋体" panose="02010600030101010101" pitchFamily="2" charset="-122"/>
                              <a:cs typeface="Times New Roman" panose="02020603050405020304" pitchFamily="18" charset="0"/>
                            </a:rPr>
                            <a:t>，咸鸭蛋的</a:t>
                          </a:r>
                          <a:r>
                            <a:rPr lang="en-US" sz="1600" kern="100" dirty="0">
                              <a:effectLst/>
                              <a:latin typeface="等线" panose="02010600030101010101" pitchFamily="2" charset="-122"/>
                              <a:ea typeface="宋体" panose="02010600030101010101" pitchFamily="2" charset="-122"/>
                              <a:cs typeface="Times New Roman" panose="02020603050405020304" pitchFamily="18" charset="0"/>
                            </a:rPr>
                            <a:t>k=4.5</a:t>
                          </a:r>
                          <a:endParaRPr lang="zh-CN" sz="16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275958">
                    <a:tc gridSpan="4">
                      <a:txBody>
                        <a:bodyPr/>
                        <a:lstStyle/>
                        <a:p>
                          <a:pPr algn="l"/>
                          <a:r>
                            <a:rPr lang="zh-CN" altLang="en-US" sz="1600" kern="100" dirty="0">
                              <a:effectLst/>
                              <a:latin typeface="等线" panose="02010600030101010101" pitchFamily="2" charset="-122"/>
                              <a:ea typeface="宋体" panose="02010600030101010101" pitchFamily="2" charset="-122"/>
                              <a:cs typeface="Times New Roman" panose="02020603050405020304" pitchFamily="18" charset="0"/>
                            </a:rPr>
                            <a:t>茶叶</a:t>
                          </a:r>
                          <a:r>
                            <a:rPr lang="zh-CN" sz="1600" kern="100" dirty="0">
                              <a:effectLst/>
                              <a:latin typeface="等线" panose="02010600030101010101" pitchFamily="2" charset="-122"/>
                              <a:ea typeface="宋体" panose="02010600030101010101" pitchFamily="2" charset="-122"/>
                              <a:cs typeface="Times New Roman" panose="02020603050405020304" pitchFamily="18" charset="0"/>
                            </a:rPr>
                            <a:t>质量：</a:t>
                          </a:r>
                          <a:r>
                            <a:rPr lang="en-US" altLang="zh-CN" sz="1600" kern="100" dirty="0">
                              <a:effectLst/>
                              <a:latin typeface="等线" panose="02010600030101010101" pitchFamily="2" charset="-122"/>
                              <a:ea typeface="宋体" panose="02010600030101010101" pitchFamily="2" charset="-122"/>
                              <a:cs typeface="Times New Roman" panose="02020603050405020304" pitchFamily="18" charset="0"/>
                            </a:rPr>
                            <a:t>120</a:t>
                          </a:r>
                          <a:endParaRPr lang="zh-CN" sz="16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CN"/>
                        </a:p>
                      </a:txBody>
                      <a:tcPr/>
                    </a:tc>
                    <a:tc hMerge="1">
                      <a:txBody>
                        <a:bodyPr/>
                        <a:lstStyle/>
                        <a:p>
                          <a:endParaRPr lang="zh-CN"/>
                        </a:p>
                      </a:txBody>
                      <a:tcPr/>
                    </a:tc>
                    <a:tc hMerge="1">
                      <a:txBody>
                        <a:bodyPr/>
                        <a:lstStyle/>
                        <a:p>
                          <a:endParaRPr lang="zh-CN"/>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600" kern="100">
                              <a:effectLst/>
                              <a:latin typeface="宋体" panose="02010600030101010101" pitchFamily="2" charset="-122"/>
                              <a:ea typeface="等线" panose="02010600030101010101" pitchFamily="2" charset="-122"/>
                              <a:cs typeface="Times New Roman" panose="02020603050405020304" pitchFamily="18" charset="0"/>
                            </a:rPr>
                            <a:t>120000</a:t>
                          </a:r>
                          <a:endParaRPr lang="zh-CN" sz="1600" kern="100">
                            <a:effectLst/>
                            <a:latin typeface="等线" panose="02010600030101010101" pitchFamily="2" charset="-122"/>
                            <a:ea typeface="等线" panose="02010600030101010101" pitchFamily="2" charset="-122"/>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r>
                            <a:rPr lang="zh-CN" sz="1600" kern="100" dirty="0">
                              <a:effectLst/>
                              <a:latin typeface="等线" panose="02010600030101010101" pitchFamily="2" charset="-122"/>
                              <a:ea typeface="宋体" panose="02010600030101010101" pitchFamily="2" charset="-122"/>
                              <a:cs typeface="Times New Roman" panose="02020603050405020304" pitchFamily="18" charset="0"/>
                            </a:rPr>
                            <a:t>查表</a:t>
                          </a:r>
                          <a:r>
                            <a:rPr lang="en-US" sz="1600" kern="100" dirty="0">
                              <a:effectLst/>
                              <a:latin typeface="等线" panose="02010600030101010101" pitchFamily="2" charset="-122"/>
                              <a:ea typeface="宋体" panose="02010600030101010101" pitchFamily="2" charset="-122"/>
                              <a:cs typeface="Times New Roman" panose="02020603050405020304" pitchFamily="18" charset="0"/>
                            </a:rPr>
                            <a:t>A.1</a:t>
                          </a:r>
                          <a:r>
                            <a:rPr lang="zh-CN" sz="1600" kern="100" dirty="0">
                              <a:effectLst/>
                              <a:latin typeface="等线" panose="02010600030101010101" pitchFamily="2" charset="-122"/>
                              <a:ea typeface="宋体" panose="02010600030101010101" pitchFamily="2" charset="-122"/>
                              <a:cs typeface="Times New Roman" panose="02020603050405020304" pitchFamily="18" charset="0"/>
                            </a:rPr>
                            <a:t>，</a:t>
                          </a:r>
                          <a:r>
                            <a:rPr lang="zh-CN" altLang="en-US" sz="1600" kern="100" dirty="0">
                              <a:effectLst/>
                              <a:latin typeface="等线" panose="02010600030101010101" pitchFamily="2" charset="-122"/>
                              <a:ea typeface="宋体" panose="02010600030101010101" pitchFamily="2" charset="-122"/>
                              <a:cs typeface="Times New Roman" panose="02020603050405020304" pitchFamily="18" charset="0"/>
                            </a:rPr>
                            <a:t>茶叶</a:t>
                          </a:r>
                          <a:r>
                            <a:rPr lang="zh-CN" sz="1600" kern="100" dirty="0">
                              <a:effectLst/>
                              <a:latin typeface="等线" panose="02010600030101010101" pitchFamily="2" charset="-122"/>
                              <a:ea typeface="宋体" panose="02010600030101010101" pitchFamily="2" charset="-122"/>
                              <a:cs typeface="Times New Roman" panose="02020603050405020304" pitchFamily="18" charset="0"/>
                            </a:rPr>
                            <a:t>的</a:t>
                          </a:r>
                          <a:r>
                            <a:rPr lang="en-US" sz="1600" kern="100" dirty="0">
                              <a:effectLst/>
                              <a:latin typeface="等线" panose="02010600030101010101" pitchFamily="2" charset="-122"/>
                              <a:ea typeface="宋体" panose="02010600030101010101" pitchFamily="2" charset="-122"/>
                              <a:cs typeface="Times New Roman" panose="02020603050405020304" pitchFamily="18" charset="0"/>
                            </a:rPr>
                            <a:t>k=13</a:t>
                          </a:r>
                          <a:endParaRPr lang="zh-CN" sz="16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1409973">
                    <a:tc gridSpan="6">
                      <a:txBody>
                        <a:bodyPr/>
                        <a:lstStyle/>
                        <a:p>
                          <a:endParaRPr lang="zh-CN"/>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7"/>
                          <a:stretch>
                            <a:fillRect l="-105" t="-207359" r="-105" b="-79654"/>
                          </a:stretch>
                        </a:blipFill>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extLst>
                      <a:ext uri="{0D108BD9-81ED-4DB2-BD59-A6C34878D82A}">
                        <a16:rowId xmlns:a16="http://schemas.microsoft.com/office/drawing/2014/main" val="10008"/>
                      </a:ext>
                    </a:extLst>
                  </a:tr>
                  <a:tr h="731520">
                    <a:tc gridSpan="2">
                      <a:txBody>
                        <a:bodyPr/>
                        <a:lstStyle/>
                        <a:p>
                          <a:pPr algn="l"/>
                          <a:r>
                            <a:rPr lang="zh-CN" sz="1600" kern="100">
                              <a:effectLst/>
                              <a:latin typeface="等线" panose="02010600030101010101" pitchFamily="2" charset="-122"/>
                              <a:ea typeface="黑体" panose="02010609060101010101" charset="-122"/>
                              <a:cs typeface="Times New Roman" panose="02020603050405020304" pitchFamily="18" charset="0"/>
                            </a:rPr>
                            <a:t>五、判定</a:t>
                          </a:r>
                          <a:endParaRPr lang="zh-CN" sz="160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CN"/>
                        </a:p>
                      </a:txBody>
                      <a:tcPr/>
                    </a:tc>
                    <a:tc gridSpan="4">
                      <a:txBody>
                        <a:bodyPr/>
                        <a:lstStyle/>
                        <a:p>
                          <a:pPr algn="l"/>
                          <a:r>
                            <a:rPr lang="zh-CN" sz="1600" kern="100" dirty="0">
                              <a:effectLst/>
                              <a:latin typeface="等线" panose="02010600030101010101" pitchFamily="2" charset="-122"/>
                              <a:ea typeface="宋体" panose="02010600030101010101" pitchFamily="2" charset="-122"/>
                              <a:cs typeface="Times New Roman" panose="02020603050405020304" pitchFamily="18" charset="0"/>
                            </a:rPr>
                            <a:t>最小包装净含量标注明确，有</a:t>
                          </a:r>
                          <a:r>
                            <a:rPr lang="en-US" altLang="zh-CN" sz="1600" kern="100" dirty="0">
                              <a:effectLst/>
                              <a:latin typeface="等线" panose="02010600030101010101" pitchFamily="2" charset="-122"/>
                              <a:ea typeface="宋体" panose="02010600030101010101" pitchFamily="2" charset="-122"/>
                              <a:cs typeface="Times New Roman" panose="02020603050405020304" pitchFamily="18" charset="0"/>
                            </a:rPr>
                            <a:t>100g</a:t>
                          </a:r>
                          <a:r>
                            <a:rPr lang="zh-CN" altLang="en-US" sz="1600" kern="100" dirty="0">
                              <a:effectLst/>
                              <a:latin typeface="等线" panose="02010600030101010101" pitchFamily="2" charset="-122"/>
                              <a:ea typeface="宋体" panose="02010600030101010101" pitchFamily="2" charset="-122"/>
                              <a:cs typeface="Times New Roman" panose="02020603050405020304" pitchFamily="18" charset="0"/>
                            </a:rPr>
                            <a:t>粽子</a:t>
                          </a:r>
                          <a:r>
                            <a:rPr lang="en-US" altLang="zh-CN" sz="1600" kern="100" dirty="0">
                              <a:effectLst/>
                              <a:latin typeface="等线" panose="02010600030101010101" pitchFamily="2" charset="-122"/>
                              <a:ea typeface="宋体" panose="02010600030101010101" pitchFamily="2" charset="-122"/>
                              <a:cs typeface="Times New Roman" panose="02020603050405020304" pitchFamily="18" charset="0"/>
                            </a:rPr>
                            <a:t>8</a:t>
                          </a:r>
                          <a:r>
                            <a:rPr lang="zh-CN" altLang="en-US" sz="1600" kern="100" dirty="0">
                              <a:effectLst/>
                              <a:latin typeface="等线" panose="02010600030101010101" pitchFamily="2" charset="-122"/>
                              <a:ea typeface="宋体" panose="02010600030101010101" pitchFamily="2" charset="-122"/>
                              <a:cs typeface="Times New Roman" panose="02020603050405020304" pitchFamily="18" charset="0"/>
                            </a:rPr>
                            <a:t>个、</a:t>
                          </a:r>
                          <a:r>
                            <a:rPr lang="en-US" altLang="zh-CN" sz="1600" kern="100" dirty="0">
                              <a:effectLst/>
                              <a:latin typeface="等线" panose="02010600030101010101" pitchFamily="2" charset="-122"/>
                              <a:ea typeface="宋体" panose="02010600030101010101" pitchFamily="2" charset="-122"/>
                              <a:cs typeface="Times New Roman" panose="02020603050405020304" pitchFamily="18" charset="0"/>
                            </a:rPr>
                            <a:t>60</a:t>
                          </a:r>
                          <a:r>
                            <a:rPr lang="zh-CN" altLang="en-US" sz="1600" kern="100" dirty="0">
                              <a:effectLst/>
                              <a:latin typeface="等线" panose="02010600030101010101" pitchFamily="2" charset="-122"/>
                              <a:ea typeface="宋体" panose="02010600030101010101" pitchFamily="2" charset="-122"/>
                              <a:cs typeface="Times New Roman" panose="02020603050405020304" pitchFamily="18" charset="0"/>
                            </a:rPr>
                            <a:t>克鸭蛋</a:t>
                          </a:r>
                          <a:r>
                            <a:rPr lang="en-US" altLang="zh-CN" sz="1600" kern="100" dirty="0">
                              <a:effectLst/>
                              <a:latin typeface="等线" panose="02010600030101010101" pitchFamily="2" charset="-122"/>
                              <a:ea typeface="宋体" panose="02010600030101010101" pitchFamily="2" charset="-122"/>
                              <a:cs typeface="Times New Roman" panose="02020603050405020304" pitchFamily="18" charset="0"/>
                            </a:rPr>
                            <a:t>4</a:t>
                          </a:r>
                          <a:r>
                            <a:rPr lang="zh-CN" altLang="en-US" sz="1600" kern="100" dirty="0">
                              <a:effectLst/>
                              <a:latin typeface="等线" panose="02010600030101010101" pitchFamily="2" charset="-122"/>
                              <a:ea typeface="宋体" panose="02010600030101010101" pitchFamily="2" charset="-122"/>
                              <a:cs typeface="Times New Roman" panose="02020603050405020304" pitchFamily="18" charset="0"/>
                            </a:rPr>
                            <a:t>个、</a:t>
                          </a:r>
                          <a:r>
                            <a:rPr lang="en-US" altLang="zh-CN" sz="1600" kern="100" dirty="0">
                              <a:effectLst/>
                              <a:latin typeface="等线" panose="02010600030101010101" pitchFamily="2" charset="-122"/>
                              <a:ea typeface="宋体" panose="02010600030101010101" pitchFamily="2" charset="-122"/>
                              <a:cs typeface="Times New Roman" panose="02020603050405020304" pitchFamily="18" charset="0"/>
                            </a:rPr>
                            <a:t>120g</a:t>
                          </a:r>
                          <a:r>
                            <a:rPr lang="zh-CN" altLang="en-US" sz="1600" kern="100" dirty="0">
                              <a:effectLst/>
                              <a:latin typeface="等线" panose="02010600030101010101" pitchFamily="2" charset="-122"/>
                              <a:ea typeface="宋体" panose="02010600030101010101" pitchFamily="2" charset="-122"/>
                              <a:cs typeface="Times New Roman" panose="02020603050405020304" pitchFamily="18" charset="0"/>
                            </a:rPr>
                            <a:t>茶叶，其中最大单件为</a:t>
                          </a:r>
                          <a:r>
                            <a:rPr lang="en-US" altLang="zh-CN" sz="1600" kern="100" dirty="0">
                              <a:effectLst/>
                              <a:latin typeface="等线" panose="02010600030101010101" pitchFamily="2" charset="-122"/>
                              <a:ea typeface="宋体" panose="02010600030101010101" pitchFamily="2" charset="-122"/>
                              <a:cs typeface="Times New Roman" panose="02020603050405020304" pitchFamily="18" charset="0"/>
                            </a:rPr>
                            <a:t>120g</a:t>
                          </a:r>
                          <a:r>
                            <a:rPr lang="zh-CN" altLang="en-US" sz="1600" kern="100" dirty="0">
                              <a:effectLst/>
                              <a:latin typeface="等线" panose="02010600030101010101" pitchFamily="2" charset="-122"/>
                              <a:ea typeface="宋体" panose="02010600030101010101" pitchFamily="2" charset="-122"/>
                              <a:cs typeface="Times New Roman" panose="02020603050405020304" pitchFamily="18" charset="0"/>
                            </a:rPr>
                            <a:t>的茶叶，</a:t>
                          </a:r>
                          <a:r>
                            <a:rPr lang="zh-CN" sz="1600" kern="100" dirty="0">
                              <a:effectLst/>
                              <a:latin typeface="等线" panose="02010600030101010101" pitchFamily="2" charset="-122"/>
                              <a:ea typeface="宋体" panose="02010600030101010101" pitchFamily="2" charset="-122"/>
                              <a:cs typeface="Times New Roman" panose="02020603050405020304" pitchFamily="18" charset="0"/>
                            </a:rPr>
                            <a:t>该包装中单件取</a:t>
                          </a:r>
                          <a:r>
                            <a:rPr lang="en-US" sz="1600" kern="100" dirty="0">
                              <a:effectLst/>
                              <a:latin typeface="等线" panose="02010600030101010101" pitchFamily="2" charset="-122"/>
                              <a:ea typeface="宋体" panose="02010600030101010101" pitchFamily="2" charset="-122"/>
                              <a:cs typeface="Times New Roman" panose="02020603050405020304" pitchFamily="18" charset="0"/>
                            </a:rPr>
                            <a:t>120g</a:t>
                          </a:r>
                          <a:r>
                            <a:rPr lang="zh-CN" altLang="en-US" sz="1600" kern="100" dirty="0">
                              <a:effectLst/>
                              <a:latin typeface="等线" panose="02010600030101010101" pitchFamily="2" charset="-122"/>
                              <a:ea typeface="宋体" panose="02010600030101010101" pitchFamily="2" charset="-122"/>
                              <a:cs typeface="Times New Roman" panose="02020603050405020304" pitchFamily="18" charset="0"/>
                            </a:rPr>
                            <a:t>。</a:t>
                          </a:r>
                          <a:endParaRPr lang="zh-CN" sz="1600" kern="100" dirty="0">
                            <a:effectLst/>
                            <a:latin typeface="等线" panose="02010600030101010101" pitchFamily="2" charset="-122"/>
                            <a:ea typeface="等线" panose="02010600030101010101" pitchFamily="2" charset="-122"/>
                            <a:cs typeface="Times New Roman" panose="02020603050405020304" pitchFamily="18" charset="0"/>
                          </a:endParaRPr>
                        </a:p>
                        <a:p>
                          <a:pPr algn="l"/>
                          <a:r>
                            <a:rPr lang="zh-CN" sz="1600" kern="100" dirty="0">
                              <a:effectLst/>
                              <a:latin typeface="等线" panose="02010600030101010101" pitchFamily="2" charset="-122"/>
                              <a:ea typeface="宋体" panose="02010600030101010101" pitchFamily="2" charset="-122"/>
                              <a:cs typeface="Times New Roman" panose="02020603050405020304" pitchFamily="18" charset="0"/>
                            </a:rPr>
                            <a:t>查表</a:t>
                          </a:r>
                          <a:r>
                            <a:rPr lang="en-US" sz="1600" kern="100" dirty="0">
                              <a:effectLst/>
                              <a:latin typeface="等线" panose="02010600030101010101" pitchFamily="2" charset="-122"/>
                              <a:ea typeface="宋体" panose="02010600030101010101" pitchFamily="2" charset="-122"/>
                              <a:cs typeface="Times New Roman" panose="02020603050405020304" pitchFamily="18" charset="0"/>
                            </a:rPr>
                            <a:t>1</a:t>
                          </a:r>
                          <a:r>
                            <a:rPr lang="zh-CN" sz="1600" kern="100" dirty="0">
                              <a:effectLst/>
                              <a:latin typeface="等线" panose="02010600030101010101" pitchFamily="2" charset="-122"/>
                              <a:ea typeface="宋体" panose="02010600030101010101" pitchFamily="2" charset="-122"/>
                              <a:cs typeface="Times New Roman" panose="02020603050405020304" pitchFamily="18" charset="0"/>
                            </a:rPr>
                            <a:t>，该包装空隙率应≤</a:t>
                          </a:r>
                          <a:r>
                            <a:rPr lang="en-US" sz="1600" kern="100" dirty="0">
                              <a:effectLst/>
                              <a:latin typeface="等线" panose="02010600030101010101" pitchFamily="2" charset="-122"/>
                              <a:ea typeface="宋体" panose="02010600030101010101" pitchFamily="2" charset="-122"/>
                              <a:cs typeface="Times New Roman" panose="02020603050405020304" pitchFamily="18" charset="0"/>
                            </a:rPr>
                            <a:t>30%</a:t>
                          </a:r>
                          <a:endParaRPr lang="zh-CN" altLang="en-US" dirty="0"/>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CN"/>
                        </a:p>
                      </a:txBody>
                      <a:tcPr/>
                    </a:tc>
                    <a:tc hMerge="1">
                      <a:txBody>
                        <a:bodyPr/>
                        <a:lstStyle/>
                        <a:p>
                          <a:endParaRPr lang="zh-CN"/>
                        </a:p>
                      </a:txBody>
                      <a:tcPr/>
                    </a:tc>
                    <a:tc hMerge="1">
                      <a:txBody>
                        <a:bodyPr/>
                        <a:lstStyle/>
                        <a:p>
                          <a:endParaRPr lang="zh-CN"/>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264870">
                    <a:tc gridSpan="6">
                      <a:txBody>
                        <a:bodyPr/>
                        <a:lstStyle/>
                        <a:p>
                          <a:pPr algn="l"/>
                          <a:r>
                            <a:rPr lang="zh-CN" sz="1600" kern="100" dirty="0">
                              <a:effectLst/>
                              <a:latin typeface="等线" panose="02010600030101010101" pitchFamily="2" charset="-122"/>
                              <a:ea typeface="宋体" panose="02010600030101010101" pitchFamily="2" charset="-122"/>
                              <a:cs typeface="Times New Roman" panose="02020603050405020304" pitchFamily="18" charset="0"/>
                            </a:rPr>
                            <a:t>该商品包装空隙率</a:t>
                          </a:r>
                          <a:r>
                            <a:rPr lang="en-US" altLang="zh-CN" sz="1600" kern="100" dirty="0">
                              <a:effectLst/>
                              <a:latin typeface="等线" panose="02010600030101010101" pitchFamily="2" charset="-122"/>
                              <a:ea typeface="宋体" panose="02010600030101010101" pitchFamily="2" charset="-122"/>
                              <a:cs typeface="Times New Roman" panose="02020603050405020304" pitchFamily="18" charset="0"/>
                            </a:rPr>
                            <a:t>42.46</a:t>
                          </a:r>
                          <a:r>
                            <a:rPr lang="en-US" sz="1600" kern="100" dirty="0">
                              <a:effectLst/>
                              <a:latin typeface="等线" panose="02010600030101010101" pitchFamily="2" charset="-122"/>
                              <a:ea typeface="宋体" panose="02010600030101010101" pitchFamily="2" charset="-122"/>
                              <a:cs typeface="Times New Roman" panose="02020603050405020304" pitchFamily="18" charset="0"/>
                            </a:rPr>
                            <a:t>%</a:t>
                          </a:r>
                          <a:r>
                            <a:rPr lang="zh-CN" sz="1600" kern="100" dirty="0">
                              <a:effectLst/>
                              <a:latin typeface="等线" panose="02010600030101010101" pitchFamily="2" charset="-122"/>
                              <a:ea typeface="宋体" panose="02010600030101010101" pitchFamily="2" charset="-122"/>
                              <a:cs typeface="Times New Roman" panose="02020603050405020304" pitchFamily="18" charset="0"/>
                            </a:rPr>
                            <a:t>＞</a:t>
                          </a:r>
                          <a:r>
                            <a:rPr lang="en-US" sz="1600" kern="100" dirty="0">
                              <a:effectLst/>
                              <a:latin typeface="等线" panose="02010600030101010101" pitchFamily="2" charset="-122"/>
                              <a:ea typeface="宋体" panose="02010600030101010101" pitchFamily="2" charset="-122"/>
                              <a:cs typeface="Times New Roman" panose="02020603050405020304" pitchFamily="18" charset="0"/>
                            </a:rPr>
                            <a:t>30%</a:t>
                          </a:r>
                          <a:r>
                            <a:rPr lang="zh-CN" sz="1600" kern="100" dirty="0">
                              <a:effectLst/>
                              <a:latin typeface="等线" panose="02010600030101010101" pitchFamily="2" charset="-122"/>
                              <a:ea typeface="宋体" panose="02010600030101010101" pitchFamily="2" charset="-122"/>
                              <a:cs typeface="Times New Roman" panose="02020603050405020304" pitchFamily="18" charset="0"/>
                            </a:rPr>
                            <a:t>，包装空隙率不合格。</a:t>
                          </a:r>
                          <a:endParaRPr lang="zh-CN" sz="16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extLst>
                      <a:ext uri="{0D108BD9-81ED-4DB2-BD59-A6C34878D82A}">
                        <a16:rowId xmlns:a16="http://schemas.microsoft.com/office/drawing/2014/main" val="10010"/>
                      </a:ext>
                    </a:extLst>
                  </a:tr>
                </a:tbl>
              </a:graphicData>
            </a:graphic>
          </p:graphicFrame>
        </mc:Fallback>
      </mc:AlternateContent>
      <p:pic>
        <p:nvPicPr>
          <p:cNvPr id="9" name="矩形 3"/>
          <p:cNvPicPr>
            <a:picLocks noChangeArrowheads="1"/>
          </p:cNvPicPr>
          <p:nvPr/>
        </p:nvPicPr>
        <p:blipFill>
          <a:blip r:embed="rId8" cstate="print"/>
          <a:srcRect/>
          <a:stretch>
            <a:fillRect/>
          </a:stretch>
        </p:blipFill>
        <p:spPr bwMode="auto">
          <a:xfrm>
            <a:off x="0" y="0"/>
            <a:ext cx="12192000" cy="1058779"/>
          </a:xfrm>
          <a:prstGeom prst="rect">
            <a:avLst/>
          </a:prstGeom>
          <a:noFill/>
          <a:ln w="9525">
            <a:noFill/>
            <a:miter lim="800000"/>
            <a:headEnd/>
            <a:tailEnd/>
          </a:ln>
        </p:spPr>
      </p:pic>
      <p:sp>
        <p:nvSpPr>
          <p:cNvPr id="10" name="标题 1"/>
          <p:cNvSpPr>
            <a:spLocks noGrp="1"/>
          </p:cNvSpPr>
          <p:nvPr>
            <p:ph type="title"/>
          </p:nvPr>
        </p:nvSpPr>
        <p:spPr>
          <a:xfrm>
            <a:off x="688138" y="153759"/>
            <a:ext cx="10354417" cy="712759"/>
          </a:xfrm>
        </p:spPr>
        <p:txBody>
          <a:bodyPr>
            <a:noAutofit/>
          </a:bodyPr>
          <a:lstStyle/>
          <a:p>
            <a:br>
              <a:rPr lang="zh-CN" altLang="en-US" sz="3200" dirty="0">
                <a:solidFill>
                  <a:schemeClr val="bg1"/>
                </a:solidFill>
                <a:latin typeface="黑体" panose="02010609060101010101" charset="-122"/>
                <a:ea typeface="黑体" panose="02010609060101010101" charset="-122"/>
              </a:rPr>
            </a:br>
            <a:r>
              <a:rPr lang="zh-CN" altLang="en-US" sz="3200" dirty="0">
                <a:solidFill>
                  <a:schemeClr val="bg1"/>
                </a:solidFill>
                <a:latin typeface="黑体" panose="02010609060101010101" charset="-122"/>
                <a:ea typeface="黑体" panose="02010609060101010101" charset="-122"/>
                <a:sym typeface="+mn-ea"/>
              </a:rPr>
              <a:t>（三）要求</a:t>
            </a:r>
            <a:endParaRPr lang="zh-CN" altLang="en-US" sz="3200" dirty="0">
              <a:solidFill>
                <a:schemeClr val="bg1"/>
              </a:solidFill>
              <a:latin typeface="黑体" panose="02010609060101010101" charset="-122"/>
              <a:ea typeface="黑体" panose="02010609060101010101" charset="-122"/>
            </a:endParaRPr>
          </a:p>
        </p:txBody>
      </p:sp>
      <p:pic>
        <p:nvPicPr>
          <p:cNvPr id="2" name="页码33">
            <a:hlinkClick r:id="" action="ppaction://media"/>
            <a:extLst>
              <a:ext uri="{FF2B5EF4-FFF2-40B4-BE49-F238E27FC236}">
                <a16:creationId xmlns:a16="http://schemas.microsoft.com/office/drawing/2014/main" id="{13856F55-DFF4-9B24-E34A-265886C768AF}"/>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0" y="6276595"/>
            <a:ext cx="487363" cy="487363"/>
          </a:xfrm>
          <a:prstGeom prst="rect">
            <a:avLst/>
          </a:prstGeom>
        </p:spPr>
      </p:pic>
    </p:spTree>
  </p:cSld>
  <p:clrMapOvr>
    <a:masterClrMapping/>
  </p:clrMapOvr>
  <p:transition advTm="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126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494949" y="1256446"/>
            <a:ext cx="11165747" cy="1660525"/>
          </a:xfrm>
          <a:prstGeom prst="rect">
            <a:avLst/>
          </a:prstGeom>
          <a:noFill/>
        </p:spPr>
        <p:txBody>
          <a:bodyPr wrap="square" rtlCol="0">
            <a:spAutoFit/>
          </a:bodyPr>
          <a:lstStyle/>
          <a:p>
            <a:pPr>
              <a:lnSpc>
                <a:spcPct val="150000"/>
              </a:lnSpc>
            </a:pPr>
            <a:r>
              <a:rPr lang="en-US" altLang="zh-CN" sz="2400" dirty="0">
                <a:solidFill>
                  <a:srgbClr val="013471"/>
                </a:solidFill>
                <a:latin typeface="思源黑体 CN Bold" panose="020B0800000000000000" pitchFamily="34" charset="-122"/>
                <a:ea typeface="思源黑体 CN Bold" panose="020B0800000000000000" pitchFamily="34" charset="-122"/>
              </a:rPr>
              <a:t>2</a:t>
            </a:r>
            <a:r>
              <a:rPr lang="zh-CN" altLang="en-US" sz="2400" dirty="0">
                <a:solidFill>
                  <a:srgbClr val="013471"/>
                </a:solidFill>
                <a:latin typeface="思源黑体 CN Bold" panose="020B0800000000000000" pitchFamily="34" charset="-122"/>
                <a:ea typeface="思源黑体 CN Bold" panose="020B0800000000000000" pitchFamily="34" charset="-122"/>
              </a:rPr>
              <a:t>　包装层数 （见</a:t>
            </a:r>
            <a:r>
              <a:rPr lang="en-US" altLang="zh-CN" sz="2400" dirty="0">
                <a:solidFill>
                  <a:srgbClr val="013471"/>
                </a:solidFill>
                <a:latin typeface="思源黑体 CN Bold" panose="020B0800000000000000" pitchFamily="34" charset="-122"/>
                <a:ea typeface="思源黑体 CN Bold" panose="020B0800000000000000" pitchFamily="34" charset="-122"/>
              </a:rPr>
              <a:t>3.7</a:t>
            </a:r>
            <a:r>
              <a:rPr lang="zh-CN" altLang="en-US" sz="2400" dirty="0">
                <a:solidFill>
                  <a:srgbClr val="013471"/>
                </a:solidFill>
                <a:latin typeface="思源黑体 CN Bold" panose="020B0800000000000000" pitchFamily="34" charset="-122"/>
                <a:ea typeface="思源黑体 CN Bold" panose="020B0800000000000000" pitchFamily="34" charset="-122"/>
              </a:rPr>
              <a:t>） </a:t>
            </a:r>
            <a:endParaRPr lang="en-US" altLang="zh-CN" sz="2400" dirty="0">
              <a:solidFill>
                <a:srgbClr val="013471"/>
              </a:solidFill>
              <a:latin typeface="思源黑体 CN Bold" panose="020B0800000000000000" pitchFamily="34" charset="-122"/>
              <a:ea typeface="思源黑体 CN Bold" panose="020B0800000000000000" pitchFamily="34" charset="-122"/>
            </a:endParaRPr>
          </a:p>
          <a:p>
            <a:pPr indent="457200">
              <a:lnSpc>
                <a:spcPct val="150000"/>
              </a:lnSpc>
            </a:pPr>
            <a:r>
              <a:rPr lang="zh-CN" altLang="en-US" sz="2400" u="sng" dirty="0">
                <a:solidFill>
                  <a:srgbClr val="C00000"/>
                </a:solidFill>
                <a:latin typeface="思源黑体 CN Bold" panose="020B0800000000000000" pitchFamily="34" charset="-122"/>
                <a:ea typeface="思源黑体 CN Bold" panose="020B0800000000000000" pitchFamily="34" charset="-122"/>
              </a:rPr>
              <a:t>完全包裹</a:t>
            </a:r>
            <a:r>
              <a:rPr lang="zh-CN" altLang="en-US" sz="2400" dirty="0">
                <a:solidFill>
                  <a:srgbClr val="013471"/>
                </a:solidFill>
                <a:latin typeface="思源黑体 CN Bold" panose="020B0800000000000000" pitchFamily="34" charset="-122"/>
                <a:ea typeface="思源黑体 CN Bold" panose="020B0800000000000000" pitchFamily="34" charset="-122"/>
              </a:rPr>
              <a:t>内装物的可物理拆分的包装的层数。</a:t>
            </a:r>
          </a:p>
          <a:p>
            <a:pPr indent="457200">
              <a:lnSpc>
                <a:spcPct val="150000"/>
              </a:lnSpc>
            </a:pPr>
            <a:r>
              <a:rPr lang="zh-CN" altLang="en-US" sz="2000" dirty="0">
                <a:solidFill>
                  <a:srgbClr val="013471"/>
                </a:solidFill>
                <a:latin typeface="思源黑体 CN Bold" panose="020B0800000000000000" pitchFamily="34" charset="-122"/>
                <a:ea typeface="思源黑体 CN Bold" panose="020B0800000000000000" pitchFamily="34" charset="-122"/>
              </a:rPr>
              <a:t>注：完全包裹指使包装物不致散出的包装方式。</a:t>
            </a:r>
          </a:p>
        </p:txBody>
      </p:sp>
      <p:pic>
        <p:nvPicPr>
          <p:cNvPr id="8" name="图片 7"/>
          <p:cNvPicPr>
            <a:picLocks noChangeAspect="1"/>
          </p:cNvPicPr>
          <p:nvPr/>
        </p:nvPicPr>
        <p:blipFill rotWithShape="1">
          <a:blip r:embed="rId5">
            <a:extLst>
              <a:ext uri="{28A0092B-C50C-407E-A947-70E740481C1C}">
                <a14:useLocalDpi xmlns:a14="http://schemas.microsoft.com/office/drawing/2010/main" val="0"/>
              </a:ext>
            </a:extLst>
          </a:blip>
          <a:srcRect t="6427" r="1923" b="2553"/>
          <a:stretch>
            <a:fillRect/>
          </a:stretch>
        </p:blipFill>
        <p:spPr>
          <a:xfrm>
            <a:off x="4487287" y="2975458"/>
            <a:ext cx="4291596" cy="2776915"/>
          </a:xfrm>
          <a:prstGeom prst="rect">
            <a:avLst/>
          </a:prstGeom>
        </p:spPr>
      </p:pic>
      <p:pic>
        <p:nvPicPr>
          <p:cNvPr id="11" name="图片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24102" y="2958627"/>
            <a:ext cx="2720441" cy="2793746"/>
          </a:xfrm>
          <a:prstGeom prst="rect">
            <a:avLst/>
          </a:prstGeom>
        </p:spPr>
      </p:pic>
      <p:sp>
        <p:nvSpPr>
          <p:cNvPr id="14" name="文本框 13"/>
          <p:cNvSpPr txBox="1"/>
          <p:nvPr/>
        </p:nvSpPr>
        <p:spPr>
          <a:xfrm>
            <a:off x="3822411" y="6051490"/>
            <a:ext cx="2557244" cy="400110"/>
          </a:xfrm>
          <a:prstGeom prst="rect">
            <a:avLst/>
          </a:prstGeom>
          <a:noFill/>
        </p:spPr>
        <p:txBody>
          <a:bodyPr wrap="square">
            <a:spAutoFit/>
          </a:bodyPr>
          <a:lstStyle/>
          <a:p>
            <a:pPr algn="ctr"/>
            <a:r>
              <a:rPr lang="en-US" altLang="zh-CN" sz="2000" b="1" dirty="0">
                <a:latin typeface="宋体" panose="02010600030101010101" pitchFamily="2" charset="-122"/>
                <a:ea typeface="宋体" panose="02010600030101010101" pitchFamily="2" charset="-122"/>
              </a:rPr>
              <a:t>3</a:t>
            </a:r>
            <a:r>
              <a:rPr lang="zh-CN" altLang="en-US" sz="2000" b="1" dirty="0">
                <a:latin typeface="宋体" panose="02010600030101010101" pitchFamily="2" charset="-122"/>
                <a:ea typeface="宋体" panose="02010600030101010101" pitchFamily="2" charset="-122"/>
              </a:rPr>
              <a:t>个均算包装层数</a:t>
            </a:r>
          </a:p>
        </p:txBody>
      </p:sp>
      <p:sp>
        <p:nvSpPr>
          <p:cNvPr id="15" name="文本框 14"/>
          <p:cNvSpPr txBox="1"/>
          <p:nvPr/>
        </p:nvSpPr>
        <p:spPr>
          <a:xfrm>
            <a:off x="9397654" y="5977060"/>
            <a:ext cx="2639723" cy="400110"/>
          </a:xfrm>
          <a:prstGeom prst="rect">
            <a:avLst/>
          </a:prstGeom>
          <a:noFill/>
        </p:spPr>
        <p:txBody>
          <a:bodyPr wrap="square">
            <a:spAutoFit/>
          </a:bodyPr>
          <a:lstStyle/>
          <a:p>
            <a:pPr algn="ctr"/>
            <a:r>
              <a:rPr lang="zh-CN" altLang="en-US" sz="2000" b="1" dirty="0">
                <a:latin typeface="宋体" panose="02010600030101010101" pitchFamily="2" charset="-122"/>
                <a:ea typeface="宋体" panose="02010600030101010101" pitchFamily="2" charset="-122"/>
              </a:rPr>
              <a:t>完全包裹≠完全密封</a:t>
            </a:r>
          </a:p>
        </p:txBody>
      </p:sp>
      <p:pic>
        <p:nvPicPr>
          <p:cNvPr id="16" name="矩形 3"/>
          <p:cNvPicPr>
            <a:picLocks noChangeArrowheads="1"/>
          </p:cNvPicPr>
          <p:nvPr/>
        </p:nvPicPr>
        <p:blipFill>
          <a:blip r:embed="rId7" cstate="print"/>
          <a:srcRect/>
          <a:stretch>
            <a:fillRect/>
          </a:stretch>
        </p:blipFill>
        <p:spPr bwMode="auto">
          <a:xfrm>
            <a:off x="0" y="0"/>
            <a:ext cx="12192000" cy="1058779"/>
          </a:xfrm>
          <a:prstGeom prst="rect">
            <a:avLst/>
          </a:prstGeom>
          <a:noFill/>
          <a:ln w="9525">
            <a:noFill/>
            <a:miter lim="800000"/>
            <a:headEnd/>
            <a:tailEnd/>
          </a:ln>
        </p:spPr>
      </p:pic>
      <p:sp>
        <p:nvSpPr>
          <p:cNvPr id="17" name="标题 1"/>
          <p:cNvSpPr>
            <a:spLocks noGrp="1"/>
          </p:cNvSpPr>
          <p:nvPr>
            <p:ph type="title"/>
          </p:nvPr>
        </p:nvSpPr>
        <p:spPr>
          <a:xfrm>
            <a:off x="688138" y="153759"/>
            <a:ext cx="10354417" cy="712759"/>
          </a:xfrm>
        </p:spPr>
        <p:txBody>
          <a:bodyPr>
            <a:noAutofit/>
          </a:bodyPr>
          <a:lstStyle/>
          <a:p>
            <a:br>
              <a:rPr lang="zh-CN" altLang="en-US" sz="3200" dirty="0">
                <a:solidFill>
                  <a:schemeClr val="bg1"/>
                </a:solidFill>
                <a:latin typeface="黑体" panose="02010609060101010101" charset="-122"/>
                <a:ea typeface="黑体" panose="02010609060101010101" charset="-122"/>
              </a:rPr>
            </a:br>
            <a:r>
              <a:rPr lang="zh-CN" altLang="en-US" sz="3200" dirty="0">
                <a:solidFill>
                  <a:schemeClr val="bg1"/>
                </a:solidFill>
                <a:latin typeface="黑体" panose="02010609060101010101" charset="-122"/>
                <a:ea typeface="黑体" panose="02010609060101010101" charset="-122"/>
                <a:sym typeface="+mn-ea"/>
              </a:rPr>
              <a:t>（三）要求</a:t>
            </a:r>
            <a:endParaRPr lang="zh-CN" altLang="en-US" sz="3200" dirty="0">
              <a:solidFill>
                <a:schemeClr val="bg1"/>
              </a:solidFill>
              <a:latin typeface="黑体" panose="02010609060101010101" charset="-122"/>
              <a:ea typeface="黑体" panose="02010609060101010101" charset="-122"/>
            </a:endParaRPr>
          </a:p>
        </p:txBody>
      </p:sp>
      <p:pic>
        <p:nvPicPr>
          <p:cNvPr id="3" name="图片 2"/>
          <p:cNvPicPr>
            <a:picLocks noChangeAspect="1"/>
          </p:cNvPicPr>
          <p:nvPr/>
        </p:nvPicPr>
        <p:blipFill>
          <a:blip r:embed="rId8"/>
          <a:stretch>
            <a:fillRect/>
          </a:stretch>
        </p:blipFill>
        <p:spPr>
          <a:xfrm>
            <a:off x="787400" y="3117215"/>
            <a:ext cx="3035300" cy="2792095"/>
          </a:xfrm>
          <a:prstGeom prst="rect">
            <a:avLst/>
          </a:prstGeom>
        </p:spPr>
      </p:pic>
      <p:pic>
        <p:nvPicPr>
          <p:cNvPr id="2" name="页码34">
            <a:hlinkClick r:id="" action="ppaction://media"/>
            <a:extLst>
              <a:ext uri="{FF2B5EF4-FFF2-40B4-BE49-F238E27FC236}">
                <a16:creationId xmlns:a16="http://schemas.microsoft.com/office/drawing/2014/main" id="{5E50E4FD-337C-5CC4-25D1-88F1A5E54135}"/>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363941" y="6109554"/>
            <a:ext cx="487363" cy="487363"/>
          </a:xfrm>
          <a:prstGeom prst="rect">
            <a:avLst/>
          </a:prstGeom>
        </p:spPr>
      </p:pic>
    </p:spTree>
  </p:cSld>
  <p:clrMapOvr>
    <a:masterClrMapping/>
  </p:clrMapOvr>
  <p:transition advTm="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43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503338" y="1122222"/>
            <a:ext cx="11503132" cy="1614805"/>
          </a:xfrm>
          <a:prstGeom prst="rect">
            <a:avLst/>
          </a:prstGeom>
          <a:noFill/>
        </p:spPr>
        <p:txBody>
          <a:bodyPr wrap="square" rtlCol="0">
            <a:spAutoFit/>
          </a:bodyPr>
          <a:lstStyle/>
          <a:p>
            <a:pPr>
              <a:lnSpc>
                <a:spcPct val="150000"/>
              </a:lnSpc>
              <a:spcBef>
                <a:spcPts val="0"/>
              </a:spcBef>
              <a:buClrTx/>
              <a:buSzTx/>
              <a:buFontTx/>
            </a:pPr>
            <a:r>
              <a:rPr lang="en-US" altLang="zh-CN" sz="2200" dirty="0">
                <a:solidFill>
                  <a:srgbClr val="013471"/>
                </a:solidFill>
                <a:latin typeface="思源黑体 CN Bold" panose="020B0800000000000000" pitchFamily="34" charset="-122"/>
                <a:ea typeface="思源黑体 CN Bold" panose="020B0800000000000000" pitchFamily="34" charset="-122"/>
              </a:rPr>
              <a:t>2 </a:t>
            </a:r>
            <a:r>
              <a:rPr lang="zh-CN" altLang="en-US" sz="2200" dirty="0">
                <a:solidFill>
                  <a:srgbClr val="013471"/>
                </a:solidFill>
                <a:latin typeface="思源黑体 CN Bold" panose="020B0800000000000000" pitchFamily="34" charset="-122"/>
                <a:ea typeface="思源黑体 CN Bold" panose="020B0800000000000000" pitchFamily="34" charset="-122"/>
                <a:sym typeface="+mn-ea"/>
              </a:rPr>
              <a:t>包装层数要求</a:t>
            </a:r>
            <a:endParaRPr lang="en-US" altLang="zh-CN" sz="2200" dirty="0">
              <a:solidFill>
                <a:srgbClr val="013471"/>
              </a:solidFill>
              <a:latin typeface="思源黑体 CN Bold" panose="020B0800000000000000" pitchFamily="34" charset="-122"/>
              <a:ea typeface="思源黑体 CN Bold" panose="020B0800000000000000" pitchFamily="34" charset="-122"/>
            </a:endParaRPr>
          </a:p>
          <a:p>
            <a:pPr indent="457200">
              <a:lnSpc>
                <a:spcPct val="150000"/>
              </a:lnSpc>
            </a:pPr>
            <a:r>
              <a:rPr lang="zh-CN" altLang="en-US" sz="2200" dirty="0">
                <a:solidFill>
                  <a:srgbClr val="013471"/>
                </a:solidFill>
                <a:latin typeface="思源黑体 CN Bold" panose="020B0800000000000000" pitchFamily="34" charset="-122"/>
                <a:ea typeface="思源黑体 CN Bold" panose="020B0800000000000000" pitchFamily="34" charset="-122"/>
                <a:sym typeface="+mn-ea"/>
              </a:rPr>
              <a:t>粮食及其加工品、</a:t>
            </a:r>
            <a:r>
              <a:rPr lang="zh-CN" altLang="en-US" sz="2200" dirty="0">
                <a:solidFill>
                  <a:schemeClr val="accent1"/>
                </a:solidFill>
                <a:latin typeface="思源黑体 CN Bold" panose="020B0800000000000000" pitchFamily="34" charset="-122"/>
                <a:ea typeface="思源黑体 CN Bold" panose="020B0800000000000000" pitchFamily="34" charset="-122"/>
                <a:sym typeface="+mn-ea"/>
              </a:rPr>
              <a:t>月饼及粽子不应超过三层</a:t>
            </a:r>
            <a:r>
              <a:rPr lang="zh-CN" altLang="en-US" sz="2200" dirty="0">
                <a:solidFill>
                  <a:srgbClr val="013471"/>
                </a:solidFill>
                <a:latin typeface="思源黑体 CN Bold" panose="020B0800000000000000" pitchFamily="34" charset="-122"/>
                <a:ea typeface="思源黑体 CN Bold" panose="020B0800000000000000" pitchFamily="34" charset="-122"/>
                <a:sym typeface="+mn-ea"/>
              </a:rPr>
              <a:t>，其他商品（含茶叶及其制品）不应超过四层。</a:t>
            </a:r>
            <a:endParaRPr lang="en-US" altLang="zh-CN" sz="2200" dirty="0">
              <a:solidFill>
                <a:srgbClr val="013471"/>
              </a:solidFill>
              <a:latin typeface="思源黑体 CN Bold" panose="020B0800000000000000" pitchFamily="34" charset="-122"/>
              <a:ea typeface="思源黑体 CN Bold" panose="020B0800000000000000" pitchFamily="34" charset="-122"/>
              <a:sym typeface="+mn-ea"/>
            </a:endParaRPr>
          </a:p>
        </p:txBody>
      </p:sp>
      <p:pic>
        <p:nvPicPr>
          <p:cNvPr id="3" name="图片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45977" y="2390612"/>
            <a:ext cx="4329435" cy="4499041"/>
          </a:xfrm>
          <a:prstGeom prst="rect">
            <a:avLst/>
          </a:prstGeom>
        </p:spPr>
      </p:pic>
      <p:pic>
        <p:nvPicPr>
          <p:cNvPr id="5" name="图片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82827" y="2390612"/>
            <a:ext cx="4772691" cy="4335577"/>
          </a:xfrm>
          <a:prstGeom prst="rect">
            <a:avLst/>
          </a:prstGeom>
        </p:spPr>
      </p:pic>
      <p:pic>
        <p:nvPicPr>
          <p:cNvPr id="8" name="矩形 3"/>
          <p:cNvPicPr>
            <a:picLocks noChangeArrowheads="1"/>
          </p:cNvPicPr>
          <p:nvPr/>
        </p:nvPicPr>
        <p:blipFill>
          <a:blip r:embed="rId7" cstate="print"/>
          <a:srcRect/>
          <a:stretch>
            <a:fillRect/>
          </a:stretch>
        </p:blipFill>
        <p:spPr bwMode="auto">
          <a:xfrm>
            <a:off x="0" y="0"/>
            <a:ext cx="12192000" cy="1058779"/>
          </a:xfrm>
          <a:prstGeom prst="rect">
            <a:avLst/>
          </a:prstGeom>
          <a:noFill/>
          <a:ln w="9525">
            <a:noFill/>
            <a:miter lim="800000"/>
            <a:headEnd/>
            <a:tailEnd/>
          </a:ln>
        </p:spPr>
      </p:pic>
      <p:sp>
        <p:nvSpPr>
          <p:cNvPr id="9" name="标题 1"/>
          <p:cNvSpPr>
            <a:spLocks noGrp="1"/>
          </p:cNvSpPr>
          <p:nvPr>
            <p:ph type="title"/>
          </p:nvPr>
        </p:nvSpPr>
        <p:spPr>
          <a:xfrm>
            <a:off x="688138" y="153759"/>
            <a:ext cx="10354417" cy="712759"/>
          </a:xfrm>
        </p:spPr>
        <p:txBody>
          <a:bodyPr>
            <a:noAutofit/>
          </a:bodyPr>
          <a:lstStyle/>
          <a:p>
            <a:br>
              <a:rPr lang="zh-CN" altLang="en-US" sz="3200" dirty="0">
                <a:solidFill>
                  <a:schemeClr val="bg1"/>
                </a:solidFill>
                <a:latin typeface="黑体" panose="02010609060101010101" charset="-122"/>
                <a:ea typeface="黑体" panose="02010609060101010101" charset="-122"/>
              </a:rPr>
            </a:br>
            <a:r>
              <a:rPr lang="zh-CN" altLang="en-US" sz="3200" dirty="0">
                <a:solidFill>
                  <a:schemeClr val="bg1"/>
                </a:solidFill>
                <a:latin typeface="黑体" panose="02010609060101010101" charset="-122"/>
                <a:ea typeface="黑体" panose="02010609060101010101" charset="-122"/>
                <a:sym typeface="+mn-ea"/>
              </a:rPr>
              <a:t>（三）</a:t>
            </a:r>
            <a:r>
              <a:rPr lang="zh-CN" altLang="en-US" sz="3200" dirty="0">
                <a:solidFill>
                  <a:schemeClr val="bg1"/>
                </a:solidFill>
                <a:latin typeface="黑体" panose="02010609060101010101" charset="-122"/>
                <a:ea typeface="黑体" panose="02010609060101010101" charset="-122"/>
              </a:rPr>
              <a:t>要求</a:t>
            </a:r>
          </a:p>
        </p:txBody>
      </p:sp>
      <p:sp>
        <p:nvSpPr>
          <p:cNvPr id="2" name="对话气泡: 圆角矩形 1"/>
          <p:cNvSpPr/>
          <p:nvPr/>
        </p:nvSpPr>
        <p:spPr>
          <a:xfrm>
            <a:off x="2259106" y="3805518"/>
            <a:ext cx="2702859" cy="443753"/>
          </a:xfrm>
          <a:prstGeom prst="wedgeRoundRectCallout">
            <a:avLst>
              <a:gd name="adj1" fmla="val -25988"/>
              <a:gd name="adj2" fmla="val 126441"/>
              <a:gd name="adj3" fmla="val 16667"/>
            </a:avLst>
          </a:prstGeom>
          <a:solidFill>
            <a:srgbClr val="FFD70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solidFill>
                  <a:schemeClr val="accent2">
                    <a:lumMod val="50000"/>
                  </a:schemeClr>
                </a:solidFill>
                <a:latin typeface="+mn-ea"/>
                <a:sym typeface="+mn-ea"/>
              </a:rPr>
              <a:t>粮食及其加工品、月饼及粽子不应超过三层</a:t>
            </a:r>
            <a:endParaRPr lang="zh-CN" altLang="en-US" sz="1600" b="1" dirty="0">
              <a:solidFill>
                <a:schemeClr val="accent2">
                  <a:lumMod val="50000"/>
                </a:schemeClr>
              </a:solidFill>
              <a:latin typeface="+mn-ea"/>
            </a:endParaRPr>
          </a:p>
        </p:txBody>
      </p:sp>
      <p:pic>
        <p:nvPicPr>
          <p:cNvPr id="4" name="页码35">
            <a:hlinkClick r:id="" action="ppaction://media"/>
            <a:extLst>
              <a:ext uri="{FF2B5EF4-FFF2-40B4-BE49-F238E27FC236}">
                <a16:creationId xmlns:a16="http://schemas.microsoft.com/office/drawing/2014/main" id="{E510396F-220F-4C40-83E0-3C224CB48A7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59656" y="6238826"/>
            <a:ext cx="487363" cy="487363"/>
          </a:xfrm>
          <a:prstGeom prst="rect">
            <a:avLst/>
          </a:prstGeom>
        </p:spPr>
      </p:pic>
    </p:spTree>
  </p:cSld>
  <p:clrMapOvr>
    <a:masterClrMapping/>
  </p:clrMapOvr>
  <p:transition advTm="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32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176652" y="1081596"/>
            <a:ext cx="11377387" cy="1054263"/>
          </a:xfrm>
          <a:prstGeom prst="rect">
            <a:avLst/>
          </a:prstGeom>
          <a:noFill/>
        </p:spPr>
        <p:txBody>
          <a:bodyPr wrap="square" rtlCol="0">
            <a:spAutoFit/>
          </a:bodyPr>
          <a:lstStyle/>
          <a:p>
            <a:pPr marL="342900" indent="-342900">
              <a:lnSpc>
                <a:spcPct val="150000"/>
              </a:lnSpc>
              <a:spcBef>
                <a:spcPts val="0"/>
              </a:spcBef>
              <a:buClr>
                <a:srgbClr val="C00000"/>
              </a:buClr>
              <a:buSzTx/>
              <a:buFont typeface="Wingdings" panose="05000000000000000000" pitchFamily="2" charset="2"/>
              <a:buChar char="Ø"/>
            </a:pPr>
            <a:r>
              <a:rPr lang="zh-CN" altLang="en-US" sz="2200" dirty="0">
                <a:solidFill>
                  <a:schemeClr val="accent1"/>
                </a:solidFill>
                <a:latin typeface="思源黑体 CN Bold" panose="020B0800000000000000" pitchFamily="34" charset="-122"/>
                <a:ea typeface="思源黑体 CN Bold" panose="020B0800000000000000" pitchFamily="34" charset="-122"/>
              </a:rPr>
              <a:t>包装层数计算方法（见</a:t>
            </a:r>
            <a:r>
              <a:rPr lang="en-US" altLang="zh-CN" sz="2200" dirty="0">
                <a:solidFill>
                  <a:schemeClr val="accent1"/>
                </a:solidFill>
                <a:latin typeface="思源黑体 CN Bold" panose="020B0800000000000000" pitchFamily="34" charset="-122"/>
                <a:ea typeface="思源黑体 CN Bold" panose="020B0800000000000000" pitchFamily="34" charset="-122"/>
              </a:rPr>
              <a:t>5.5</a:t>
            </a:r>
            <a:r>
              <a:rPr lang="zh-CN" altLang="en-US" sz="2200" dirty="0">
                <a:solidFill>
                  <a:srgbClr val="013471"/>
                </a:solidFill>
                <a:latin typeface="思源黑体 CN Bold" panose="020B0800000000000000" pitchFamily="34" charset="-122"/>
                <a:ea typeface="思源黑体 CN Bold" panose="020B0800000000000000" pitchFamily="34" charset="-122"/>
              </a:rPr>
              <a:t>）</a:t>
            </a:r>
            <a:endParaRPr lang="en-US" altLang="zh-CN" sz="2200" dirty="0">
              <a:solidFill>
                <a:srgbClr val="013471"/>
              </a:solidFill>
              <a:latin typeface="思源黑体 CN Bold" panose="020B0800000000000000" pitchFamily="34" charset="-122"/>
              <a:ea typeface="思源黑体 CN Bold" panose="020B0800000000000000" pitchFamily="34" charset="-122"/>
            </a:endParaRPr>
          </a:p>
          <a:p>
            <a:pPr marL="342900" indent="-342900">
              <a:lnSpc>
                <a:spcPct val="150000"/>
              </a:lnSpc>
              <a:buClr>
                <a:srgbClr val="C00000"/>
              </a:buClr>
              <a:buFont typeface="Arial" panose="020B0604020202020204" pitchFamily="34" charset="0"/>
              <a:buChar char="•"/>
            </a:pPr>
            <a:r>
              <a:rPr lang="zh-CN" altLang="en-US" sz="2200" dirty="0">
                <a:solidFill>
                  <a:srgbClr val="013471"/>
                </a:solidFill>
                <a:latin typeface="思源黑体 CN Bold" panose="020B0800000000000000" pitchFamily="34" charset="-122"/>
                <a:ea typeface="思源黑体 CN Bold" panose="020B0800000000000000" pitchFamily="34" charset="-122"/>
                <a:sym typeface="+mn-ea"/>
              </a:rPr>
              <a:t>直接接触内装物的包装为第一层，依次类推，最外层包装为第</a:t>
            </a:r>
            <a:r>
              <a:rPr lang="en-US" altLang="zh-CN" sz="2200" dirty="0">
                <a:solidFill>
                  <a:srgbClr val="013471"/>
                </a:solidFill>
                <a:latin typeface="思源黑体 CN Bold" panose="020B0800000000000000" pitchFamily="34" charset="-122"/>
                <a:ea typeface="思源黑体 CN Bold" panose="020B0800000000000000" pitchFamily="34" charset="-122"/>
                <a:sym typeface="+mn-ea"/>
              </a:rPr>
              <a:t>N</a:t>
            </a:r>
            <a:r>
              <a:rPr lang="zh-CN" altLang="en-US" sz="2200" dirty="0">
                <a:solidFill>
                  <a:srgbClr val="013471"/>
                </a:solidFill>
                <a:latin typeface="思源黑体 CN Bold" panose="020B0800000000000000" pitchFamily="34" charset="-122"/>
                <a:ea typeface="思源黑体 CN Bold" panose="020B0800000000000000" pitchFamily="34" charset="-122"/>
                <a:sym typeface="+mn-ea"/>
              </a:rPr>
              <a:t>层，</a:t>
            </a:r>
            <a:r>
              <a:rPr lang="en-US" altLang="zh-CN" sz="2200" dirty="0">
                <a:solidFill>
                  <a:srgbClr val="013471"/>
                </a:solidFill>
                <a:latin typeface="思源黑体 CN Bold" panose="020B0800000000000000" pitchFamily="34" charset="-122"/>
                <a:ea typeface="思源黑体 CN Bold" panose="020B0800000000000000" pitchFamily="34" charset="-122"/>
                <a:sym typeface="+mn-ea"/>
              </a:rPr>
              <a:t>N</a:t>
            </a:r>
            <a:r>
              <a:rPr lang="zh-CN" altLang="en-US" sz="2200" dirty="0">
                <a:solidFill>
                  <a:srgbClr val="013471"/>
                </a:solidFill>
                <a:latin typeface="思源黑体 CN Bold" panose="020B0800000000000000" pitchFamily="34" charset="-122"/>
                <a:ea typeface="思源黑体 CN Bold" panose="020B0800000000000000" pitchFamily="34" charset="-122"/>
                <a:sym typeface="+mn-ea"/>
              </a:rPr>
              <a:t>即为包装的层数。</a:t>
            </a:r>
            <a:endParaRPr lang="en-US" altLang="zh-CN" sz="2200" dirty="0">
              <a:solidFill>
                <a:srgbClr val="013471"/>
              </a:solidFill>
              <a:latin typeface="思源黑体 CN Bold" panose="020B0800000000000000" pitchFamily="34" charset="-122"/>
              <a:ea typeface="思源黑体 CN Bold" panose="020B0800000000000000" pitchFamily="34" charset="-122"/>
              <a:sym typeface="+mn-ea"/>
            </a:endParaRPr>
          </a:p>
        </p:txBody>
      </p:sp>
      <p:sp>
        <p:nvSpPr>
          <p:cNvPr id="18" name="文本框 17"/>
          <p:cNvSpPr txBox="1"/>
          <p:nvPr/>
        </p:nvSpPr>
        <p:spPr>
          <a:xfrm>
            <a:off x="7301033" y="5735778"/>
            <a:ext cx="3957516" cy="398780"/>
          </a:xfrm>
          <a:prstGeom prst="rect">
            <a:avLst/>
          </a:prstGeom>
          <a:noFill/>
        </p:spPr>
        <p:txBody>
          <a:bodyPr wrap="square">
            <a:spAutoFit/>
          </a:bodyPr>
          <a:lstStyle/>
          <a:p>
            <a:pPr algn="ctr"/>
            <a:r>
              <a:rPr lang="zh-CN" altLang="en-US" sz="2000" b="1" dirty="0">
                <a:latin typeface="宋体" panose="02010600030101010101" pitchFamily="2" charset="-122"/>
                <a:ea typeface="宋体" panose="02010600030101010101" pitchFamily="2" charset="-122"/>
              </a:rPr>
              <a:t>包装层数为</a:t>
            </a:r>
            <a:r>
              <a:rPr lang="en-US" altLang="zh-CN" sz="2000" b="1" dirty="0">
                <a:latin typeface="宋体" panose="02010600030101010101" pitchFamily="2" charset="-122"/>
                <a:ea typeface="宋体" panose="02010600030101010101" pitchFamily="2" charset="-122"/>
              </a:rPr>
              <a:t>3</a:t>
            </a:r>
            <a:r>
              <a:rPr lang="zh-CN" altLang="en-US" sz="2000" b="1" dirty="0">
                <a:latin typeface="宋体" panose="02010600030101010101" pitchFamily="2" charset="-122"/>
                <a:ea typeface="宋体" panose="02010600030101010101" pitchFamily="2" charset="-122"/>
              </a:rPr>
              <a:t>层</a:t>
            </a:r>
          </a:p>
        </p:txBody>
      </p:sp>
      <p:pic>
        <p:nvPicPr>
          <p:cNvPr id="14" name="矩形 3"/>
          <p:cNvPicPr>
            <a:picLocks noChangeArrowheads="1"/>
          </p:cNvPicPr>
          <p:nvPr/>
        </p:nvPicPr>
        <p:blipFill>
          <a:blip r:embed="rId5" cstate="print"/>
          <a:srcRect/>
          <a:stretch>
            <a:fillRect/>
          </a:stretch>
        </p:blipFill>
        <p:spPr bwMode="auto">
          <a:xfrm>
            <a:off x="0" y="0"/>
            <a:ext cx="12192000" cy="1058779"/>
          </a:xfrm>
          <a:prstGeom prst="rect">
            <a:avLst/>
          </a:prstGeom>
          <a:noFill/>
          <a:ln w="9525">
            <a:noFill/>
            <a:miter lim="800000"/>
            <a:headEnd/>
            <a:tailEnd/>
          </a:ln>
        </p:spPr>
      </p:pic>
      <p:sp>
        <p:nvSpPr>
          <p:cNvPr id="19" name="标题 1"/>
          <p:cNvSpPr>
            <a:spLocks noGrp="1"/>
          </p:cNvSpPr>
          <p:nvPr>
            <p:ph type="title"/>
          </p:nvPr>
        </p:nvSpPr>
        <p:spPr>
          <a:xfrm>
            <a:off x="688138" y="153759"/>
            <a:ext cx="10354417" cy="712759"/>
          </a:xfrm>
        </p:spPr>
        <p:txBody>
          <a:bodyPr>
            <a:noAutofit/>
          </a:bodyPr>
          <a:lstStyle/>
          <a:p>
            <a:br>
              <a:rPr lang="zh-CN" altLang="en-US" sz="3200" dirty="0">
                <a:solidFill>
                  <a:schemeClr val="bg1"/>
                </a:solidFill>
                <a:latin typeface="黑体" panose="02010609060101010101" charset="-122"/>
                <a:ea typeface="黑体" panose="02010609060101010101" charset="-122"/>
              </a:rPr>
            </a:br>
            <a:r>
              <a:rPr lang="zh-CN" altLang="en-US" sz="3200" dirty="0">
                <a:solidFill>
                  <a:schemeClr val="bg1"/>
                </a:solidFill>
                <a:latin typeface="黑体" panose="02010609060101010101" charset="-122"/>
                <a:ea typeface="黑体" panose="02010609060101010101" charset="-122"/>
                <a:sym typeface="+mn-ea"/>
              </a:rPr>
              <a:t>（三）</a:t>
            </a:r>
            <a:r>
              <a:rPr lang="zh-CN" altLang="en-US" sz="3200" dirty="0">
                <a:solidFill>
                  <a:schemeClr val="bg1"/>
                </a:solidFill>
                <a:latin typeface="黑体" panose="02010609060101010101" charset="-122"/>
                <a:ea typeface="黑体" panose="02010609060101010101" charset="-122"/>
              </a:rPr>
              <a:t>要求</a:t>
            </a:r>
          </a:p>
        </p:txBody>
      </p:sp>
      <p:pic>
        <p:nvPicPr>
          <p:cNvPr id="3" name="图片 2" descr="977200984"/>
          <p:cNvPicPr>
            <a:picLocks noChangeAspect="1"/>
          </p:cNvPicPr>
          <p:nvPr/>
        </p:nvPicPr>
        <p:blipFill>
          <a:blip r:embed="rId6"/>
          <a:stretch>
            <a:fillRect/>
          </a:stretch>
        </p:blipFill>
        <p:spPr>
          <a:xfrm>
            <a:off x="1351280" y="2268855"/>
            <a:ext cx="4059555" cy="3956685"/>
          </a:xfrm>
          <a:prstGeom prst="rect">
            <a:avLst/>
          </a:prstGeom>
        </p:spPr>
      </p:pic>
      <p:pic>
        <p:nvPicPr>
          <p:cNvPr id="4" name="图片 3" descr="197816901"/>
          <p:cNvPicPr>
            <a:picLocks noChangeAspect="1"/>
          </p:cNvPicPr>
          <p:nvPr/>
        </p:nvPicPr>
        <p:blipFill>
          <a:blip r:embed="rId7"/>
          <a:stretch>
            <a:fillRect/>
          </a:stretch>
        </p:blipFill>
        <p:spPr>
          <a:xfrm>
            <a:off x="6844030" y="2854960"/>
            <a:ext cx="4198620" cy="2037080"/>
          </a:xfrm>
          <a:prstGeom prst="rect">
            <a:avLst/>
          </a:prstGeom>
        </p:spPr>
      </p:pic>
      <p:pic>
        <p:nvPicPr>
          <p:cNvPr id="2" name="页码36">
            <a:hlinkClick r:id="" action="ppaction://media"/>
            <a:extLst>
              <a:ext uri="{FF2B5EF4-FFF2-40B4-BE49-F238E27FC236}">
                <a16:creationId xmlns:a16="http://schemas.microsoft.com/office/drawing/2014/main" id="{FE40A38A-5908-EF36-C611-65D551BB904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306510" y="5981858"/>
            <a:ext cx="487363" cy="487363"/>
          </a:xfrm>
          <a:prstGeom prst="rect">
            <a:avLst/>
          </a:prstGeom>
        </p:spPr>
      </p:pic>
    </p:spTree>
  </p:cSld>
  <p:clrMapOvr>
    <a:masterClrMapping/>
  </p:clrMapOvr>
  <p:transition advTm="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95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12"/>
          <p:cNvSpPr txBox="1"/>
          <p:nvPr/>
        </p:nvSpPr>
        <p:spPr>
          <a:xfrm>
            <a:off x="5059162" y="5387979"/>
            <a:ext cx="2557244" cy="400110"/>
          </a:xfrm>
          <a:prstGeom prst="rect">
            <a:avLst/>
          </a:prstGeom>
          <a:noFill/>
        </p:spPr>
        <p:txBody>
          <a:bodyPr wrap="square">
            <a:spAutoFit/>
          </a:bodyPr>
          <a:lstStyle/>
          <a:p>
            <a:pPr algn="ctr"/>
            <a:r>
              <a:rPr lang="en-US" altLang="zh-CN" sz="2000" b="1" dirty="0">
                <a:latin typeface="宋体" panose="02010600030101010101" pitchFamily="2" charset="-122"/>
                <a:ea typeface="宋体" panose="02010600030101010101" pitchFamily="2" charset="-122"/>
              </a:rPr>
              <a:t>3</a:t>
            </a:r>
            <a:r>
              <a:rPr lang="zh-CN" altLang="en-US" sz="2000" b="1" dirty="0">
                <a:latin typeface="宋体" panose="02010600030101010101" pitchFamily="2" charset="-122"/>
                <a:ea typeface="宋体" panose="02010600030101010101" pitchFamily="2" charset="-122"/>
              </a:rPr>
              <a:t>个均不算包装层数</a:t>
            </a:r>
          </a:p>
        </p:txBody>
      </p:sp>
      <p:pic>
        <p:nvPicPr>
          <p:cNvPr id="8" name="图片 7"/>
          <p:cNvPicPr>
            <a:picLocks noChangeAspect="1"/>
          </p:cNvPicPr>
          <p:nvPr/>
        </p:nvPicPr>
        <p:blipFill rotWithShape="1">
          <a:blip r:embed="rId5">
            <a:extLst>
              <a:ext uri="{28A0092B-C50C-407E-A947-70E740481C1C}">
                <a14:useLocalDpi xmlns:a14="http://schemas.microsoft.com/office/drawing/2010/main" val="0"/>
              </a:ext>
            </a:extLst>
          </a:blip>
          <a:srcRect l="2090" r="2428"/>
          <a:stretch>
            <a:fillRect/>
          </a:stretch>
        </p:blipFill>
        <p:spPr>
          <a:xfrm>
            <a:off x="213566" y="1589789"/>
            <a:ext cx="4737335" cy="2917141"/>
          </a:xfrm>
          <a:prstGeom prst="rect">
            <a:avLst/>
          </a:prstGeom>
        </p:spPr>
      </p:pic>
      <p:pic>
        <p:nvPicPr>
          <p:cNvPr id="9" name="图片 8"/>
          <p:cNvPicPr>
            <a:picLocks noChangeAspect="1"/>
          </p:cNvPicPr>
          <p:nvPr/>
        </p:nvPicPr>
        <p:blipFill rotWithShape="1">
          <a:blip r:embed="rId6">
            <a:extLst>
              <a:ext uri="{28A0092B-C50C-407E-A947-70E740481C1C}">
                <a14:useLocalDpi xmlns:a14="http://schemas.microsoft.com/office/drawing/2010/main" val="0"/>
              </a:ext>
            </a:extLst>
          </a:blip>
          <a:srcRect l="69516"/>
          <a:stretch>
            <a:fillRect/>
          </a:stretch>
        </p:blipFill>
        <p:spPr>
          <a:xfrm>
            <a:off x="5250687" y="1576483"/>
            <a:ext cx="3252074" cy="2947475"/>
          </a:xfrm>
          <a:prstGeom prst="rect">
            <a:avLst/>
          </a:prstGeom>
        </p:spPr>
      </p:pic>
      <p:pic>
        <p:nvPicPr>
          <p:cNvPr id="11" name="图片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802547" y="1589789"/>
            <a:ext cx="3072296" cy="2943087"/>
          </a:xfrm>
          <a:prstGeom prst="rect">
            <a:avLst/>
          </a:prstGeom>
        </p:spPr>
      </p:pic>
      <p:pic>
        <p:nvPicPr>
          <p:cNvPr id="10" name="矩形 3"/>
          <p:cNvPicPr>
            <a:picLocks noChangeArrowheads="1"/>
          </p:cNvPicPr>
          <p:nvPr/>
        </p:nvPicPr>
        <p:blipFill>
          <a:blip r:embed="rId8" cstate="print"/>
          <a:srcRect/>
          <a:stretch>
            <a:fillRect/>
          </a:stretch>
        </p:blipFill>
        <p:spPr bwMode="auto">
          <a:xfrm>
            <a:off x="0" y="0"/>
            <a:ext cx="12192000" cy="1058779"/>
          </a:xfrm>
          <a:prstGeom prst="rect">
            <a:avLst/>
          </a:prstGeom>
          <a:noFill/>
          <a:ln w="9525">
            <a:noFill/>
            <a:miter lim="800000"/>
            <a:headEnd/>
            <a:tailEnd/>
          </a:ln>
        </p:spPr>
      </p:pic>
      <p:sp>
        <p:nvSpPr>
          <p:cNvPr id="12" name="标题 1"/>
          <p:cNvSpPr>
            <a:spLocks noGrp="1"/>
          </p:cNvSpPr>
          <p:nvPr>
            <p:ph type="title"/>
          </p:nvPr>
        </p:nvSpPr>
        <p:spPr>
          <a:xfrm>
            <a:off x="688138" y="153759"/>
            <a:ext cx="10354417" cy="712759"/>
          </a:xfrm>
        </p:spPr>
        <p:txBody>
          <a:bodyPr>
            <a:noAutofit/>
          </a:bodyPr>
          <a:lstStyle/>
          <a:p>
            <a:br>
              <a:rPr lang="zh-CN" altLang="en-US" sz="3200" dirty="0">
                <a:solidFill>
                  <a:schemeClr val="bg1"/>
                </a:solidFill>
                <a:latin typeface="黑体" panose="02010609060101010101" charset="-122"/>
                <a:ea typeface="黑体" panose="02010609060101010101" charset="-122"/>
              </a:rPr>
            </a:br>
            <a:r>
              <a:rPr lang="zh-CN" altLang="en-US" sz="3200" dirty="0">
                <a:solidFill>
                  <a:schemeClr val="bg1"/>
                </a:solidFill>
                <a:latin typeface="黑体" panose="02010609060101010101" charset="-122"/>
                <a:ea typeface="黑体" panose="02010609060101010101" charset="-122"/>
                <a:sym typeface="+mn-ea"/>
              </a:rPr>
              <a:t>（三）要求</a:t>
            </a:r>
            <a:endParaRPr lang="zh-CN" altLang="en-US" sz="3200" dirty="0">
              <a:solidFill>
                <a:schemeClr val="bg1"/>
              </a:solidFill>
              <a:latin typeface="黑体" panose="02010609060101010101" charset="-122"/>
              <a:ea typeface="黑体" panose="02010609060101010101" charset="-122"/>
            </a:endParaRPr>
          </a:p>
        </p:txBody>
      </p:sp>
      <p:pic>
        <p:nvPicPr>
          <p:cNvPr id="3" name="页码37">
            <a:hlinkClick r:id="" action="ppaction://media"/>
            <a:extLst>
              <a:ext uri="{FF2B5EF4-FFF2-40B4-BE49-F238E27FC236}">
                <a16:creationId xmlns:a16="http://schemas.microsoft.com/office/drawing/2014/main" id="{289355C6-BDA5-5B93-EC3C-8A63CFE8A601}"/>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237012" y="6199293"/>
            <a:ext cx="487363" cy="487363"/>
          </a:xfrm>
          <a:prstGeom prst="rect">
            <a:avLst/>
          </a:prstGeom>
        </p:spPr>
      </p:pic>
    </p:spTree>
  </p:cSld>
  <p:clrMapOvr>
    <a:masterClrMapping/>
  </p:clrMapOvr>
  <p:transition advTm="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4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202488" y="1122222"/>
            <a:ext cx="11617335" cy="1054263"/>
          </a:xfrm>
          <a:prstGeom prst="rect">
            <a:avLst/>
          </a:prstGeom>
          <a:noFill/>
        </p:spPr>
        <p:txBody>
          <a:bodyPr wrap="square" rtlCol="0">
            <a:spAutoFit/>
          </a:bodyPr>
          <a:lstStyle/>
          <a:p>
            <a:pPr marL="342900" indent="-342900">
              <a:lnSpc>
                <a:spcPct val="150000"/>
              </a:lnSpc>
              <a:buClr>
                <a:srgbClr val="C00000"/>
              </a:buClr>
              <a:buFont typeface="Arial" panose="020B0604020202020204" pitchFamily="34" charset="0"/>
              <a:buChar char="•"/>
            </a:pPr>
            <a:r>
              <a:rPr lang="zh-CN" altLang="en-US" sz="2200" dirty="0">
                <a:solidFill>
                  <a:srgbClr val="013471"/>
                </a:solidFill>
                <a:latin typeface="思源黑体 CN Bold" panose="020B0800000000000000" pitchFamily="34" charset="-122"/>
                <a:ea typeface="思源黑体 CN Bold" panose="020B0800000000000000" pitchFamily="34" charset="-122"/>
                <a:sym typeface="+mn-ea"/>
              </a:rPr>
              <a:t>直接接触内装物的属于产品固有属性的材料层（如粽叶、竹筒、天然或胶原蛋白肠衣、空心胶囊等），以及紧贴销售包装外且厚度低于</a:t>
            </a:r>
            <a:r>
              <a:rPr lang="en-US" altLang="zh-CN" sz="2200" dirty="0">
                <a:solidFill>
                  <a:srgbClr val="013471"/>
                </a:solidFill>
                <a:latin typeface="思源黑体 CN Bold" panose="020B0800000000000000" pitchFamily="34" charset="-122"/>
                <a:ea typeface="思源黑体 CN Bold" panose="020B0800000000000000" pitchFamily="34" charset="-122"/>
                <a:sym typeface="+mn-ea"/>
              </a:rPr>
              <a:t>0.03 mm</a:t>
            </a:r>
            <a:r>
              <a:rPr lang="zh-CN" altLang="en-US" sz="2200" dirty="0">
                <a:solidFill>
                  <a:srgbClr val="013471"/>
                </a:solidFill>
                <a:latin typeface="思源黑体 CN Bold" panose="020B0800000000000000" pitchFamily="34" charset="-122"/>
                <a:ea typeface="思源黑体 CN Bold" panose="020B0800000000000000" pitchFamily="34" charset="-122"/>
                <a:sym typeface="+mn-ea"/>
              </a:rPr>
              <a:t>的薄膜不计算在内。</a:t>
            </a:r>
            <a:endParaRPr lang="en-US" altLang="zh-CN" sz="2200" dirty="0">
              <a:solidFill>
                <a:srgbClr val="013471"/>
              </a:solidFill>
              <a:latin typeface="思源黑体 CN Bold" panose="020B0800000000000000" pitchFamily="34" charset="-122"/>
              <a:ea typeface="思源黑体 CN Bold" panose="020B0800000000000000" pitchFamily="34" charset="-122"/>
              <a:sym typeface="+mn-ea"/>
            </a:endParaRPr>
          </a:p>
        </p:txBody>
      </p:sp>
      <p:pic>
        <p:nvPicPr>
          <p:cNvPr id="19" name="图片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8855" y="2990283"/>
            <a:ext cx="2160428" cy="2006112"/>
          </a:xfrm>
          <a:prstGeom prst="rect">
            <a:avLst/>
          </a:prstGeom>
        </p:spPr>
      </p:pic>
      <p:sp>
        <p:nvSpPr>
          <p:cNvPr id="24" name="文本框 23"/>
          <p:cNvSpPr txBox="1"/>
          <p:nvPr/>
        </p:nvSpPr>
        <p:spPr>
          <a:xfrm>
            <a:off x="3636944" y="5600276"/>
            <a:ext cx="1727078" cy="400110"/>
          </a:xfrm>
          <a:prstGeom prst="rect">
            <a:avLst/>
          </a:prstGeom>
          <a:noFill/>
        </p:spPr>
        <p:txBody>
          <a:bodyPr wrap="square">
            <a:spAutoFit/>
          </a:bodyPr>
          <a:lstStyle/>
          <a:p>
            <a:pPr algn="ctr"/>
            <a:r>
              <a:rPr lang="zh-CN" altLang="en-US" sz="2000" dirty="0"/>
              <a:t>不算包装层数</a:t>
            </a:r>
          </a:p>
        </p:txBody>
      </p:sp>
      <p:pic>
        <p:nvPicPr>
          <p:cNvPr id="12" name="矩形 3"/>
          <p:cNvPicPr>
            <a:picLocks noChangeArrowheads="1"/>
          </p:cNvPicPr>
          <p:nvPr/>
        </p:nvPicPr>
        <p:blipFill>
          <a:blip r:embed="rId9" cstate="print"/>
          <a:srcRect/>
          <a:stretch>
            <a:fillRect/>
          </a:stretch>
        </p:blipFill>
        <p:spPr bwMode="auto">
          <a:xfrm>
            <a:off x="0" y="0"/>
            <a:ext cx="12192000" cy="1058779"/>
          </a:xfrm>
          <a:prstGeom prst="rect">
            <a:avLst/>
          </a:prstGeom>
          <a:noFill/>
          <a:ln w="9525">
            <a:noFill/>
            <a:miter lim="800000"/>
            <a:headEnd/>
            <a:tailEnd/>
          </a:ln>
        </p:spPr>
      </p:pic>
      <p:sp>
        <p:nvSpPr>
          <p:cNvPr id="13" name="标题 1"/>
          <p:cNvSpPr>
            <a:spLocks noGrp="1"/>
          </p:cNvSpPr>
          <p:nvPr>
            <p:ph type="title"/>
          </p:nvPr>
        </p:nvSpPr>
        <p:spPr>
          <a:xfrm>
            <a:off x="688138" y="153759"/>
            <a:ext cx="10354417" cy="712759"/>
          </a:xfrm>
        </p:spPr>
        <p:txBody>
          <a:bodyPr>
            <a:noAutofit/>
          </a:bodyPr>
          <a:lstStyle/>
          <a:p>
            <a:br>
              <a:rPr lang="zh-CN" altLang="en-US" sz="3200" dirty="0">
                <a:solidFill>
                  <a:schemeClr val="bg1"/>
                </a:solidFill>
                <a:latin typeface="黑体" panose="02010609060101010101" charset="-122"/>
                <a:ea typeface="黑体" panose="02010609060101010101" charset="-122"/>
              </a:rPr>
            </a:br>
            <a:r>
              <a:rPr lang="zh-CN" altLang="en-US" sz="3200" dirty="0">
                <a:solidFill>
                  <a:schemeClr val="bg1"/>
                </a:solidFill>
                <a:latin typeface="黑体" panose="02010609060101010101" charset="-122"/>
                <a:ea typeface="黑体" panose="02010609060101010101" charset="-122"/>
                <a:sym typeface="+mn-ea"/>
              </a:rPr>
              <a:t>（三）</a:t>
            </a:r>
            <a:r>
              <a:rPr lang="zh-CN" altLang="en-US" sz="3200" dirty="0">
                <a:solidFill>
                  <a:schemeClr val="bg1"/>
                </a:solidFill>
                <a:latin typeface="黑体" panose="02010609060101010101" charset="-122"/>
                <a:ea typeface="黑体" panose="02010609060101010101" charset="-122"/>
              </a:rPr>
              <a:t>要求</a:t>
            </a:r>
          </a:p>
        </p:txBody>
      </p:sp>
      <p:pic>
        <p:nvPicPr>
          <p:cNvPr id="37" name="图片 36"/>
          <p:cNvPicPr/>
          <p:nvPr/>
        </p:nvPicPr>
        <p:blipFill>
          <a:blip r:embed="rId10">
            <a:extLst>
              <a:ext uri="{28A0092B-C50C-407E-A947-70E740481C1C}">
                <a14:useLocalDpi xmlns:a14="http://schemas.microsoft.com/office/drawing/2010/main" val="0"/>
              </a:ext>
            </a:extLst>
          </a:blip>
          <a:srcRect/>
          <a:stretch>
            <a:fillRect/>
          </a:stretch>
        </p:blipFill>
        <p:spPr bwMode="auto">
          <a:xfrm>
            <a:off x="3420483" y="2990283"/>
            <a:ext cx="2160000" cy="1980000"/>
          </a:xfrm>
          <a:prstGeom prst="rect">
            <a:avLst/>
          </a:prstGeom>
          <a:noFill/>
          <a:ln>
            <a:noFill/>
          </a:ln>
        </p:spPr>
      </p:pic>
      <p:pic>
        <p:nvPicPr>
          <p:cNvPr id="38" name="图片 37">
            <a:hlinkClick r:id="rId11" tgtFrame="&quot;_blank&quot;"/>
          </p:cNvPr>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281484" y="2990283"/>
            <a:ext cx="2160000" cy="1980000"/>
          </a:xfrm>
          <a:prstGeom prst="rect">
            <a:avLst/>
          </a:prstGeom>
          <a:noFill/>
          <a:ln>
            <a:noFill/>
          </a:ln>
        </p:spPr>
      </p:pic>
      <p:pic>
        <p:nvPicPr>
          <p:cNvPr id="10" name="图片 9" descr="图片包含 游戏机, 男人, 冰箱, 站&#10;&#10;描述已自动生成"/>
          <p:cNvPicPr>
            <a:picLocks noChangeAspect="1"/>
          </p:cNvPicPr>
          <p:nvPr>
            <p:custDataLst>
              <p:tags r:id="rId1"/>
            </p:custDataLst>
          </p:nvPr>
        </p:nvPicPr>
        <p:blipFill rotWithShape="1">
          <a:blip r:embed="rId13" cstate="print">
            <a:extLst>
              <a:ext uri="{28A0092B-C50C-407E-A947-70E740481C1C}">
                <a14:useLocalDpi xmlns:a14="http://schemas.microsoft.com/office/drawing/2010/main" val="0"/>
              </a:ext>
            </a:extLst>
          </a:blip>
          <a:srcRect r="28714"/>
          <a:stretch>
            <a:fillRect/>
          </a:stretch>
        </p:blipFill>
        <p:spPr>
          <a:xfrm>
            <a:off x="9153103" y="2990283"/>
            <a:ext cx="2160000" cy="1942600"/>
          </a:xfrm>
          <a:prstGeom prst="rect">
            <a:avLst/>
          </a:prstGeom>
        </p:spPr>
      </p:pic>
      <p:sp>
        <p:nvSpPr>
          <p:cNvPr id="11" name="文本框 10"/>
          <p:cNvSpPr txBox="1"/>
          <p:nvPr>
            <p:custDataLst>
              <p:tags r:id="rId2"/>
            </p:custDataLst>
          </p:nvPr>
        </p:nvSpPr>
        <p:spPr>
          <a:xfrm>
            <a:off x="9466616" y="5477165"/>
            <a:ext cx="2171601" cy="646331"/>
          </a:xfrm>
          <a:prstGeom prst="rect">
            <a:avLst/>
          </a:prstGeom>
          <a:noFill/>
        </p:spPr>
        <p:txBody>
          <a:bodyPr wrap="square">
            <a:spAutoFit/>
          </a:bodyPr>
          <a:lstStyle/>
          <a:p>
            <a:pPr algn="ctr"/>
            <a:r>
              <a:rPr lang="zh-CN" altLang="en-US" dirty="0"/>
              <a:t>厚度低于</a:t>
            </a:r>
            <a:r>
              <a:rPr lang="en-US" altLang="zh-CN" dirty="0"/>
              <a:t>0.03 mm,</a:t>
            </a:r>
            <a:r>
              <a:rPr lang="zh-CN" altLang="en-US" dirty="0"/>
              <a:t>不算一层包装</a:t>
            </a:r>
          </a:p>
        </p:txBody>
      </p:sp>
      <p:sp>
        <p:nvSpPr>
          <p:cNvPr id="17" name="对话气泡: 圆角矩形 16"/>
          <p:cNvSpPr/>
          <p:nvPr>
            <p:custDataLst>
              <p:tags r:id="rId3"/>
            </p:custDataLst>
          </p:nvPr>
        </p:nvSpPr>
        <p:spPr>
          <a:xfrm>
            <a:off x="9256425" y="5285413"/>
            <a:ext cx="2591985" cy="1029836"/>
          </a:xfrm>
          <a:prstGeom prst="wedgeRoundRectCallout">
            <a:avLst>
              <a:gd name="adj1" fmla="val -733"/>
              <a:gd name="adj2" fmla="val -108100"/>
              <a:gd name="adj3" fmla="val 1666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pic>
        <p:nvPicPr>
          <p:cNvPr id="2" name="页码38">
            <a:hlinkClick r:id="" action="ppaction://media"/>
            <a:extLst>
              <a:ext uri="{FF2B5EF4-FFF2-40B4-BE49-F238E27FC236}">
                <a16:creationId xmlns:a16="http://schemas.microsoft.com/office/drawing/2014/main" id="{7191D72C-0D01-EDE1-5427-C486271256A3}"/>
              </a:ext>
            </a:extLst>
          </p:cNvPr>
          <p:cNvPicPr>
            <a:picLocks noChangeAspect="1"/>
          </p:cNvPicPr>
          <p:nvPr>
            <a:audioFile r:link="rId5"/>
            <p:extLst>
              <p:ext uri="{DAA4B4D4-6D71-4841-9C94-3DE7FCFB9230}">
                <p14:media xmlns:p14="http://schemas.microsoft.com/office/powerpoint/2010/main" r:embed="rId4"/>
              </p:ext>
            </p:extLst>
          </p:nvPr>
        </p:nvPicPr>
        <p:blipFill>
          <a:blip r:embed="rId14"/>
          <a:stretch>
            <a:fillRect/>
          </a:stretch>
        </p:blipFill>
        <p:spPr>
          <a:xfrm>
            <a:off x="310101" y="6071567"/>
            <a:ext cx="487363" cy="487363"/>
          </a:xfrm>
          <a:prstGeom prst="rect">
            <a:avLst/>
          </a:prstGeom>
        </p:spPr>
      </p:pic>
    </p:spTree>
  </p:cSld>
  <p:clrMapOvr>
    <a:masterClrMapping/>
  </p:clrMapOvr>
  <p:transition advTm="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6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5427651" y="1297184"/>
            <a:ext cx="6499642" cy="2630170"/>
          </a:xfrm>
          <a:prstGeom prst="rect">
            <a:avLst/>
          </a:prstGeom>
          <a:noFill/>
        </p:spPr>
        <p:txBody>
          <a:bodyPr wrap="square" rtlCol="0">
            <a:spAutoFit/>
          </a:bodyPr>
          <a:lstStyle/>
          <a:p>
            <a:pPr>
              <a:lnSpc>
                <a:spcPct val="150000"/>
              </a:lnSpc>
              <a:spcBef>
                <a:spcPts val="0"/>
              </a:spcBef>
              <a:buClrTx/>
              <a:buSzTx/>
              <a:buFontTx/>
            </a:pPr>
            <a:r>
              <a:rPr lang="en-US" altLang="zh-CN" sz="2200" dirty="0">
                <a:solidFill>
                  <a:srgbClr val="013471"/>
                </a:solidFill>
                <a:latin typeface="思源黑体 CN Bold" panose="020B0800000000000000" pitchFamily="34" charset="-122"/>
                <a:ea typeface="思源黑体 CN Bold" panose="020B0800000000000000" pitchFamily="34" charset="-122"/>
              </a:rPr>
              <a:t>3 </a:t>
            </a:r>
            <a:r>
              <a:rPr lang="zh-CN" altLang="en-US" sz="2200" dirty="0">
                <a:solidFill>
                  <a:srgbClr val="013471"/>
                </a:solidFill>
                <a:latin typeface="思源黑体 CN Bold" panose="020B0800000000000000" pitchFamily="34" charset="-122"/>
                <a:ea typeface="思源黑体 CN Bold" panose="020B0800000000000000" pitchFamily="34" charset="-122"/>
                <a:sym typeface="+mn-ea"/>
              </a:rPr>
              <a:t>包装成本（见</a:t>
            </a:r>
            <a:r>
              <a:rPr lang="en-US" altLang="zh-CN" sz="2200" dirty="0">
                <a:solidFill>
                  <a:srgbClr val="013471"/>
                </a:solidFill>
                <a:latin typeface="思源黑体 CN Bold" panose="020B0800000000000000" pitchFamily="34" charset="-122"/>
                <a:ea typeface="思源黑体 CN Bold" panose="020B0800000000000000" pitchFamily="34" charset="-122"/>
                <a:sym typeface="+mn-ea"/>
              </a:rPr>
              <a:t>4.3</a:t>
            </a:r>
            <a:r>
              <a:rPr lang="zh-CN" altLang="en-US" sz="2200" dirty="0">
                <a:solidFill>
                  <a:srgbClr val="013471"/>
                </a:solidFill>
                <a:latin typeface="思源黑体 CN Bold" panose="020B0800000000000000" pitchFamily="34" charset="-122"/>
                <a:ea typeface="思源黑体 CN Bold" panose="020B0800000000000000" pitchFamily="34" charset="-122"/>
                <a:sym typeface="+mn-ea"/>
              </a:rPr>
              <a:t>）</a:t>
            </a:r>
            <a:endParaRPr lang="en-US" altLang="zh-CN" sz="2200" dirty="0">
              <a:solidFill>
                <a:srgbClr val="013471"/>
              </a:solidFill>
              <a:latin typeface="思源黑体 CN Bold" panose="020B0800000000000000" pitchFamily="34" charset="-122"/>
              <a:ea typeface="思源黑体 CN Bold" panose="020B0800000000000000" pitchFamily="34" charset="-122"/>
            </a:endParaRPr>
          </a:p>
          <a:p>
            <a:pPr indent="457200">
              <a:lnSpc>
                <a:spcPct val="150000"/>
              </a:lnSpc>
            </a:pPr>
            <a:r>
              <a:rPr lang="zh-CN" altLang="en-US" sz="2200" dirty="0">
                <a:solidFill>
                  <a:srgbClr val="013471"/>
                </a:solidFill>
                <a:latin typeface="思源黑体 CN Bold" panose="020B0800000000000000" pitchFamily="34" charset="-122"/>
                <a:ea typeface="思源黑体 CN Bold" panose="020B0800000000000000" pitchFamily="34" charset="-122"/>
                <a:sym typeface="+mn-ea"/>
              </a:rPr>
              <a:t>生产组织应采取措施，控制除直接与内装物接触的包装之外所有包装的成本不超过产品销售价格的</a:t>
            </a:r>
            <a:r>
              <a:rPr lang="en-US" altLang="zh-CN" sz="2200" dirty="0">
                <a:solidFill>
                  <a:srgbClr val="013471"/>
                </a:solidFill>
                <a:latin typeface="思源黑体 CN Bold" panose="020B0800000000000000" pitchFamily="34" charset="-122"/>
                <a:ea typeface="思源黑体 CN Bold" panose="020B0800000000000000" pitchFamily="34" charset="-122"/>
                <a:sym typeface="+mn-ea"/>
              </a:rPr>
              <a:t>20%</a:t>
            </a:r>
            <a:r>
              <a:rPr lang="zh-CN" altLang="en-US" sz="2200" dirty="0">
                <a:solidFill>
                  <a:srgbClr val="013471"/>
                </a:solidFill>
                <a:latin typeface="思源黑体 CN Bold" panose="020B0800000000000000" pitchFamily="34" charset="-122"/>
                <a:ea typeface="思源黑体 CN Bold" panose="020B0800000000000000" pitchFamily="34" charset="-122"/>
                <a:sym typeface="+mn-ea"/>
              </a:rPr>
              <a:t>。</a:t>
            </a:r>
          </a:p>
          <a:p>
            <a:pPr indent="457200">
              <a:lnSpc>
                <a:spcPct val="150000"/>
              </a:lnSpc>
            </a:pPr>
            <a:endParaRPr lang="en-US" altLang="zh-CN" sz="2200" dirty="0">
              <a:solidFill>
                <a:srgbClr val="013471"/>
              </a:solidFill>
              <a:latin typeface="思源黑体 CN Bold" panose="020B0800000000000000" pitchFamily="34" charset="-122"/>
              <a:ea typeface="思源黑体 CN Bold" panose="020B0800000000000000" pitchFamily="34" charset="-122"/>
              <a:sym typeface="+mn-ea"/>
            </a:endParaRPr>
          </a:p>
        </p:txBody>
      </p:sp>
      <p:pic>
        <p:nvPicPr>
          <p:cNvPr id="3" name="图片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8988" y="1197976"/>
            <a:ext cx="4560361" cy="5528533"/>
          </a:xfrm>
          <a:prstGeom prst="rect">
            <a:avLst/>
          </a:prstGeom>
        </p:spPr>
      </p:pic>
      <p:pic>
        <p:nvPicPr>
          <p:cNvPr id="7" name="矩形 3"/>
          <p:cNvPicPr>
            <a:picLocks noChangeArrowheads="1"/>
          </p:cNvPicPr>
          <p:nvPr/>
        </p:nvPicPr>
        <p:blipFill>
          <a:blip r:embed="rId6" cstate="print"/>
          <a:srcRect/>
          <a:stretch>
            <a:fillRect/>
          </a:stretch>
        </p:blipFill>
        <p:spPr bwMode="auto">
          <a:xfrm>
            <a:off x="0" y="0"/>
            <a:ext cx="12192000" cy="1058779"/>
          </a:xfrm>
          <a:prstGeom prst="rect">
            <a:avLst/>
          </a:prstGeom>
          <a:noFill/>
          <a:ln w="9525">
            <a:noFill/>
            <a:miter lim="800000"/>
            <a:headEnd/>
            <a:tailEnd/>
          </a:ln>
        </p:spPr>
      </p:pic>
      <p:sp>
        <p:nvSpPr>
          <p:cNvPr id="8" name="标题 1"/>
          <p:cNvSpPr>
            <a:spLocks noGrp="1"/>
          </p:cNvSpPr>
          <p:nvPr>
            <p:ph type="title"/>
          </p:nvPr>
        </p:nvSpPr>
        <p:spPr>
          <a:xfrm>
            <a:off x="688138" y="153759"/>
            <a:ext cx="10354417" cy="712759"/>
          </a:xfrm>
        </p:spPr>
        <p:txBody>
          <a:bodyPr>
            <a:noAutofit/>
          </a:bodyPr>
          <a:lstStyle/>
          <a:p>
            <a:br>
              <a:rPr lang="zh-CN" altLang="en-US" sz="3200" dirty="0">
                <a:solidFill>
                  <a:schemeClr val="bg1"/>
                </a:solidFill>
                <a:latin typeface="黑体" panose="02010609060101010101" charset="-122"/>
                <a:ea typeface="黑体" panose="02010609060101010101" charset="-122"/>
              </a:rPr>
            </a:br>
            <a:r>
              <a:rPr lang="zh-CN" altLang="en-US" sz="3200" dirty="0">
                <a:solidFill>
                  <a:schemeClr val="bg1"/>
                </a:solidFill>
                <a:latin typeface="黑体" panose="02010609060101010101" charset="-122"/>
                <a:ea typeface="黑体" panose="02010609060101010101" charset="-122"/>
                <a:sym typeface="+mn-ea"/>
              </a:rPr>
              <a:t>（三）</a:t>
            </a:r>
            <a:r>
              <a:rPr lang="zh-CN" altLang="en-US" sz="3200" dirty="0">
                <a:solidFill>
                  <a:schemeClr val="bg1"/>
                </a:solidFill>
                <a:latin typeface="黑体" panose="02010609060101010101" charset="-122"/>
                <a:ea typeface="黑体" panose="02010609060101010101" charset="-122"/>
              </a:rPr>
              <a:t>要求</a:t>
            </a:r>
          </a:p>
        </p:txBody>
      </p:sp>
      <p:pic>
        <p:nvPicPr>
          <p:cNvPr id="2" name="页码39">
            <a:hlinkClick r:id="" action="ppaction://media"/>
            <a:extLst>
              <a:ext uri="{FF2B5EF4-FFF2-40B4-BE49-F238E27FC236}">
                <a16:creationId xmlns:a16="http://schemas.microsoft.com/office/drawing/2014/main" id="{584C75E0-0F89-E827-8485-2E9DD196488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625" y="6127018"/>
            <a:ext cx="487363" cy="487363"/>
          </a:xfrm>
          <a:prstGeom prst="rect">
            <a:avLst/>
          </a:prstGeom>
        </p:spPr>
      </p:pic>
    </p:spTree>
  </p:cSld>
  <p:clrMapOvr>
    <a:masterClrMapping/>
  </p:clrMapOvr>
  <p:transition advTm="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39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5DD3DB80-B894-403A-B48E-6FDC1A72010E}" type="slidenum">
              <a:rPr lang="zh-CN" altLang="en-US" smtClean="0"/>
              <a:t>4</a:t>
            </a:fld>
            <a:endParaRPr lang="zh-CN" altLang="en-US"/>
          </a:p>
        </p:txBody>
      </p:sp>
      <p:pic>
        <p:nvPicPr>
          <p:cNvPr id="5" name="矩形 3"/>
          <p:cNvPicPr>
            <a:picLocks noChangeArrowheads="1"/>
          </p:cNvPicPr>
          <p:nvPr/>
        </p:nvPicPr>
        <p:blipFill>
          <a:blip r:embed="rId7" cstate="print"/>
          <a:srcRect/>
          <a:stretch>
            <a:fillRect/>
          </a:stretch>
        </p:blipFill>
        <p:spPr bwMode="auto">
          <a:xfrm>
            <a:off x="0" y="1"/>
            <a:ext cx="12192000" cy="1068403"/>
          </a:xfrm>
          <a:prstGeom prst="rect">
            <a:avLst/>
          </a:prstGeom>
          <a:noFill/>
          <a:ln w="9525">
            <a:noFill/>
            <a:miter lim="800000"/>
            <a:headEnd/>
            <a:tailEnd/>
          </a:ln>
        </p:spPr>
      </p:pic>
      <p:sp>
        <p:nvSpPr>
          <p:cNvPr id="8" name="标题 1"/>
          <p:cNvSpPr>
            <a:spLocks noGrp="1"/>
          </p:cNvSpPr>
          <p:nvPr>
            <p:ph type="title"/>
          </p:nvPr>
        </p:nvSpPr>
        <p:spPr>
          <a:xfrm>
            <a:off x="688138" y="153759"/>
            <a:ext cx="10354417" cy="712759"/>
          </a:xfrm>
        </p:spPr>
        <p:txBody>
          <a:bodyPr>
            <a:noAutofit/>
          </a:bodyPr>
          <a:lstStyle/>
          <a:p>
            <a:br>
              <a:rPr lang="zh-CN" altLang="en-US" sz="3200" dirty="0">
                <a:solidFill>
                  <a:schemeClr val="bg1"/>
                </a:solidFill>
                <a:latin typeface="黑体" panose="02010609060101010101" charset="-122"/>
                <a:ea typeface="黑体" panose="02010609060101010101" charset="-122"/>
              </a:rPr>
            </a:br>
            <a:r>
              <a:rPr lang="zh-CN" altLang="en-US" sz="3200" dirty="0">
                <a:solidFill>
                  <a:schemeClr val="bg1"/>
                </a:solidFill>
                <a:latin typeface="黑体" panose="02010609060101010101" charset="-122"/>
                <a:ea typeface="黑体" panose="02010609060101010101" charset="-122"/>
              </a:rPr>
              <a:t> 一、工作背景</a:t>
            </a:r>
          </a:p>
        </p:txBody>
      </p:sp>
      <p:sp>
        <p:nvSpPr>
          <p:cNvPr id="11" name="文本框 10"/>
          <p:cNvSpPr txBox="1"/>
          <p:nvPr/>
        </p:nvSpPr>
        <p:spPr>
          <a:xfrm>
            <a:off x="397457" y="1068404"/>
            <a:ext cx="6967855" cy="2676525"/>
          </a:xfrm>
          <a:prstGeom prst="rect">
            <a:avLst/>
          </a:prstGeom>
          <a:noFill/>
        </p:spPr>
        <p:txBody>
          <a:bodyPr wrap="square" rtlCol="0">
            <a:spAutoFit/>
          </a:bodyPr>
          <a:lstStyle/>
          <a:p>
            <a:pPr fontAlgn="auto">
              <a:lnSpc>
                <a:spcPct val="150000"/>
              </a:lnSpc>
            </a:pPr>
            <a:endParaRPr sz="2800" b="1" dirty="0">
              <a:solidFill>
                <a:schemeClr val="tx1"/>
              </a:solidFill>
              <a:latin typeface="微软雅黑" panose="020B0503020204020204" pitchFamily="34" charset="-122"/>
              <a:ea typeface="微软雅黑" panose="020B0503020204020204" pitchFamily="34" charset="-122"/>
            </a:endParaRPr>
          </a:p>
          <a:p>
            <a:pPr fontAlgn="auto">
              <a:lnSpc>
                <a:spcPct val="150000"/>
              </a:lnSpc>
            </a:pPr>
            <a:r>
              <a:rPr lang="en-US" altLang="zh-CN" sz="2800" b="1" dirty="0">
                <a:latin typeface="微软雅黑" panose="020B0503020204020204" pitchFamily="34" charset="-122"/>
                <a:ea typeface="微软雅黑" panose="020B0503020204020204" pitchFamily="34" charset="-122"/>
              </a:rPr>
              <a:t>——</a:t>
            </a:r>
            <a:r>
              <a:rPr lang="zh-CN" altLang="en-US" sz="2800" b="1" dirty="0">
                <a:latin typeface="微软雅黑" panose="020B0503020204020204" pitchFamily="34" charset="-122"/>
                <a:ea typeface="微软雅黑" panose="020B0503020204020204" pitchFamily="34" charset="-122"/>
              </a:rPr>
              <a:t>发布了</a:t>
            </a:r>
            <a:r>
              <a:rPr lang="en-US" altLang="zh-CN" sz="2800" b="1" dirty="0">
                <a:latin typeface="微软雅黑" panose="020B0503020204020204" pitchFamily="34" charset="-122"/>
                <a:ea typeface="微软雅黑" panose="020B0503020204020204" pitchFamily="34" charset="-122"/>
              </a:rPr>
              <a:t>《</a:t>
            </a:r>
            <a:r>
              <a:rPr lang="zh-CN" altLang="en-US" sz="2800" b="1" dirty="0">
                <a:latin typeface="微软雅黑" panose="020B0503020204020204" pitchFamily="34" charset="-122"/>
                <a:ea typeface="微软雅黑" panose="020B0503020204020204" pitchFamily="34" charset="-122"/>
              </a:rPr>
              <a:t>中华人民共和国固体废物污染环境防治法</a:t>
            </a:r>
            <a:r>
              <a:rPr lang="en-US" altLang="zh-CN" sz="2800" b="1" dirty="0">
                <a:latin typeface="微软雅黑" panose="020B0503020204020204" pitchFamily="34" charset="-122"/>
                <a:ea typeface="微软雅黑" panose="020B0503020204020204" pitchFamily="34" charset="-122"/>
              </a:rPr>
              <a:t>》</a:t>
            </a:r>
            <a:r>
              <a:rPr lang="zh-CN" altLang="en-US" sz="2800" b="1" dirty="0">
                <a:latin typeface="微软雅黑" panose="020B0503020204020204" pitchFamily="34" charset="-122"/>
                <a:ea typeface="微软雅黑" panose="020B0503020204020204" pitchFamily="34" charset="-122"/>
              </a:rPr>
              <a:t>等法律法规等。</a:t>
            </a:r>
          </a:p>
          <a:p>
            <a:pPr fontAlgn="auto">
              <a:lnSpc>
                <a:spcPct val="150000"/>
              </a:lnSpc>
            </a:pPr>
            <a:endParaRPr lang="zh-CN" altLang="en-US" sz="2800" b="1" dirty="0">
              <a:latin typeface="微软雅黑" panose="020B0503020204020204" pitchFamily="34" charset="-122"/>
              <a:ea typeface="微软雅黑" panose="020B0503020204020204" pitchFamily="34" charset="-122"/>
            </a:endParaRPr>
          </a:p>
        </p:txBody>
      </p:sp>
      <p:pic>
        <p:nvPicPr>
          <p:cNvPr id="7" name="图片 6"/>
          <p:cNvPicPr>
            <a:picLocks noChangeAspect="1"/>
          </p:cNvPicPr>
          <p:nvPr/>
        </p:nvPicPr>
        <p:blipFill>
          <a:blip r:embed="rId8"/>
          <a:stretch>
            <a:fillRect/>
          </a:stretch>
        </p:blipFill>
        <p:spPr>
          <a:xfrm>
            <a:off x="7604760" y="1456055"/>
            <a:ext cx="3131820" cy="4588510"/>
          </a:xfrm>
          <a:prstGeom prst="rect">
            <a:avLst/>
          </a:prstGeom>
        </p:spPr>
      </p:pic>
      <p:pic>
        <p:nvPicPr>
          <p:cNvPr id="2" name="图片 1"/>
          <p:cNvPicPr>
            <a:picLocks noChangeAspect="1"/>
          </p:cNvPicPr>
          <p:nvPr>
            <p:custDataLst>
              <p:tags r:id="rId2"/>
            </p:custDataLst>
          </p:nvPr>
        </p:nvPicPr>
        <p:blipFill>
          <a:blip r:embed="rId9"/>
          <a:stretch>
            <a:fillRect/>
          </a:stretch>
        </p:blipFill>
        <p:spPr>
          <a:xfrm>
            <a:off x="4060132" y="4255731"/>
            <a:ext cx="2462963" cy="1679614"/>
          </a:xfrm>
          <a:prstGeom prst="rect">
            <a:avLst/>
          </a:prstGeom>
        </p:spPr>
      </p:pic>
      <p:pic>
        <p:nvPicPr>
          <p:cNvPr id="3" name="页码4">
            <a:hlinkClick r:id="" action="ppaction://media"/>
            <a:extLst>
              <a:ext uri="{FF2B5EF4-FFF2-40B4-BE49-F238E27FC236}">
                <a16:creationId xmlns:a16="http://schemas.microsoft.com/office/drawing/2014/main" id="{52D71892-25AA-8E92-E8FB-B39FB21CB03B}"/>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444456" y="6199293"/>
            <a:ext cx="487363" cy="487363"/>
          </a:xfrm>
          <a:prstGeom prst="rect">
            <a:avLst/>
          </a:prstGeom>
        </p:spPr>
      </p:pic>
    </p:spTree>
    <p:custDataLst>
      <p:tags r:id="rId1"/>
    </p:custDataLst>
  </p:cSld>
  <p:clrMapOvr>
    <a:masterClrMapping/>
  </p:clrMapOvr>
  <p:transition advTm="734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62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287" objId="3"/>
        <p14:stopEvt time="6938" objId="3"/>
      </p14:showEvtLst>
    </p:ext>
  </p:extLs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503337" y="1122222"/>
            <a:ext cx="4716785" cy="1054263"/>
          </a:xfrm>
          <a:prstGeom prst="rect">
            <a:avLst/>
          </a:prstGeom>
          <a:noFill/>
        </p:spPr>
        <p:txBody>
          <a:bodyPr wrap="square" rtlCol="0">
            <a:spAutoFit/>
          </a:bodyPr>
          <a:lstStyle/>
          <a:p>
            <a:pPr marL="342900" indent="-342900">
              <a:lnSpc>
                <a:spcPct val="150000"/>
              </a:lnSpc>
              <a:buClr>
                <a:srgbClr val="C00000"/>
              </a:buClr>
              <a:buFont typeface="Wingdings" panose="05000000000000000000" pitchFamily="2" charset="2"/>
              <a:buChar char="Ø"/>
            </a:pPr>
            <a:r>
              <a:rPr lang="zh-CN" altLang="en-US" sz="2200" dirty="0">
                <a:latin typeface="思源黑体 CN Bold" panose="020B0800000000000000" pitchFamily="34" charset="-122"/>
                <a:ea typeface="思源黑体 CN Bold" panose="020B0800000000000000" pitchFamily="34" charset="-122"/>
                <a:sym typeface="+mn-ea"/>
              </a:rPr>
              <a:t>包装</a:t>
            </a:r>
            <a:r>
              <a:rPr lang="zh-CN" altLang="en-US" sz="2200">
                <a:latin typeface="思源黑体 CN Bold" panose="020B0800000000000000" pitchFamily="34" charset="-122"/>
                <a:ea typeface="思源黑体 CN Bold" panose="020B0800000000000000" pitchFamily="34" charset="-122"/>
                <a:sym typeface="+mn-ea"/>
              </a:rPr>
              <a:t>成本计算方法（见</a:t>
            </a:r>
            <a:r>
              <a:rPr lang="en-US" altLang="zh-CN" sz="2200">
                <a:latin typeface="思源黑体 CN Bold" panose="020B0800000000000000" pitchFamily="34" charset="-122"/>
                <a:ea typeface="思源黑体 CN Bold" panose="020B0800000000000000" pitchFamily="34" charset="-122"/>
                <a:sym typeface="+mn-ea"/>
              </a:rPr>
              <a:t>5.6</a:t>
            </a:r>
            <a:r>
              <a:rPr lang="zh-CN" altLang="en-US" sz="2200">
                <a:latin typeface="思源黑体 CN Bold" panose="020B0800000000000000" pitchFamily="34" charset="-122"/>
                <a:ea typeface="思源黑体 CN Bold" panose="020B0800000000000000" pitchFamily="34" charset="-122"/>
                <a:sym typeface="+mn-ea"/>
              </a:rPr>
              <a:t>）</a:t>
            </a:r>
            <a:endParaRPr lang="en-US" altLang="zh-CN" sz="2200">
              <a:latin typeface="思源黑体 CN Bold" panose="020B0800000000000000" pitchFamily="34" charset="-122"/>
              <a:ea typeface="思源黑体 CN Bold" panose="020B0800000000000000" pitchFamily="34" charset="-122"/>
              <a:sym typeface="+mn-ea"/>
            </a:endParaRPr>
          </a:p>
          <a:p>
            <a:pPr indent="457200">
              <a:lnSpc>
                <a:spcPct val="150000"/>
              </a:lnSpc>
              <a:buClr>
                <a:srgbClr val="C00000"/>
              </a:buClr>
            </a:pPr>
            <a:r>
              <a:rPr lang="zh-CN" altLang="en-US" sz="2200">
                <a:latin typeface="思源黑体 CN Bold" panose="020B0800000000000000" pitchFamily="34" charset="-122"/>
                <a:ea typeface="思源黑体 CN Bold" panose="020B0800000000000000" pitchFamily="34" charset="-122"/>
                <a:sym typeface="+mn-ea"/>
              </a:rPr>
              <a:t>按照</a:t>
            </a:r>
            <a:r>
              <a:rPr lang="zh-CN" altLang="en-US" sz="2200" dirty="0">
                <a:latin typeface="思源黑体 CN Bold" panose="020B0800000000000000" pitchFamily="34" charset="-122"/>
                <a:ea typeface="思源黑体 CN Bold" panose="020B0800000000000000" pitchFamily="34" charset="-122"/>
                <a:sym typeface="+mn-ea"/>
              </a:rPr>
              <a:t>公式（</a:t>
            </a:r>
            <a:r>
              <a:rPr lang="en-US" altLang="zh-CN" sz="2200" dirty="0">
                <a:latin typeface="思源黑体 CN Bold" panose="020B0800000000000000" pitchFamily="34" charset="-122"/>
                <a:ea typeface="思源黑体 CN Bold" panose="020B0800000000000000" pitchFamily="34" charset="-122"/>
                <a:sym typeface="+mn-ea"/>
              </a:rPr>
              <a:t>2</a:t>
            </a:r>
            <a:r>
              <a:rPr lang="zh-CN" altLang="en-US" sz="2200" dirty="0">
                <a:latin typeface="思源黑体 CN Bold" panose="020B0800000000000000" pitchFamily="34" charset="-122"/>
                <a:ea typeface="思源黑体 CN Bold" panose="020B0800000000000000" pitchFamily="34" charset="-122"/>
                <a:sym typeface="+mn-ea"/>
              </a:rPr>
              <a:t>）计算：</a:t>
            </a:r>
            <a:endParaRPr lang="en-US" altLang="zh-CN" sz="2200" dirty="0">
              <a:latin typeface="思源黑体 CN Bold" panose="020B0800000000000000" pitchFamily="34" charset="-122"/>
              <a:ea typeface="思源黑体 CN Bold" panose="020B0800000000000000" pitchFamily="34" charset="-122"/>
              <a:sym typeface="+mn-ea"/>
            </a:endParaRPr>
          </a:p>
        </p:txBody>
      </p:sp>
      <p:sp>
        <p:nvSpPr>
          <p:cNvPr id="12" name="文本框 11"/>
          <p:cNvSpPr txBox="1"/>
          <p:nvPr/>
        </p:nvSpPr>
        <p:spPr>
          <a:xfrm>
            <a:off x="4897234" y="2564784"/>
            <a:ext cx="4149289" cy="461665"/>
          </a:xfrm>
          <a:prstGeom prst="rect">
            <a:avLst/>
          </a:prstGeom>
          <a:noFill/>
        </p:spPr>
        <p:txBody>
          <a:bodyPr wrap="square">
            <a:spAutoFit/>
          </a:bodyPr>
          <a:lstStyle/>
          <a:p>
            <a:r>
              <a:rPr lang="en-US" altLang="zh-CN" sz="2400" kern="100" dirty="0">
                <a:effectLst/>
                <a:latin typeface="Times New Roman" panose="02020603050405020304" pitchFamily="18" charset="0"/>
                <a:ea typeface="宋体" panose="02010600030101010101" pitchFamily="2" charset="-122"/>
              </a:rPr>
              <a:t>…………………………</a:t>
            </a:r>
            <a:r>
              <a:rPr lang="zh-CN" altLang="zh-CN" sz="2400" kern="100" dirty="0">
                <a:effectLst/>
                <a:latin typeface="Times New Roman" panose="02020603050405020304" pitchFamily="18" charset="0"/>
                <a:ea typeface="宋体" panose="02010600030101010101" pitchFamily="2" charset="-122"/>
                <a:cs typeface="Times New Roman" panose="02020603050405020304" pitchFamily="18" charset="0"/>
              </a:rPr>
              <a:t>（</a:t>
            </a:r>
            <a:r>
              <a:rPr lang="en-US" altLang="zh-CN" sz="2400" kern="100" dirty="0">
                <a:effectLst/>
                <a:latin typeface="Times New Roman" panose="02020603050405020304" pitchFamily="18" charset="0"/>
                <a:ea typeface="宋体" panose="02010600030101010101" pitchFamily="2" charset="-122"/>
              </a:rPr>
              <a:t>2</a:t>
            </a:r>
            <a:r>
              <a:rPr lang="zh-CN" altLang="zh-CN" sz="2400" kern="100" dirty="0">
                <a:effectLst/>
                <a:latin typeface="Times New Roman" panose="02020603050405020304" pitchFamily="18" charset="0"/>
                <a:ea typeface="宋体" panose="02010600030101010101" pitchFamily="2" charset="-122"/>
                <a:cs typeface="Times New Roman" panose="02020603050405020304" pitchFamily="18" charset="0"/>
              </a:rPr>
              <a:t>）</a:t>
            </a:r>
            <a:endParaRPr lang="zh-CN" altLang="en-US" sz="2400" dirty="0"/>
          </a:p>
        </p:txBody>
      </p:sp>
      <mc:AlternateContent xmlns:mc="http://schemas.openxmlformats.org/markup-compatibility/2006" xmlns:a14="http://schemas.microsoft.com/office/drawing/2010/main">
        <mc:Choice Requires="a14">
          <p:sp>
            <p:nvSpPr>
              <p:cNvPr id="9" name="文本框 8"/>
              <p:cNvSpPr txBox="1"/>
              <p:nvPr/>
            </p:nvSpPr>
            <p:spPr>
              <a:xfrm>
                <a:off x="2353938" y="2430600"/>
                <a:ext cx="2866185" cy="78380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zh-CN" altLang="en-US" sz="2400" i="1" smtClean="0">
                          <a:latin typeface="Cambria Math" panose="02040503050406030204" pitchFamily="18" charset="0"/>
                        </a:rPr>
                        <m:t>𝑌</m:t>
                      </m:r>
                      <m:r>
                        <a:rPr lang="zh-CN" altLang="en-US" sz="2400" i="0">
                          <a:latin typeface="Cambria Math" panose="02040503050406030204" pitchFamily="18" charset="0"/>
                        </a:rPr>
                        <m:t>=</m:t>
                      </m:r>
                      <m:f>
                        <m:fPr>
                          <m:ctrlPr>
                            <a:rPr lang="zh-CN" altLang="en-US" sz="2400" i="1">
                              <a:solidFill>
                                <a:srgbClr val="836967"/>
                              </a:solidFill>
                              <a:latin typeface="Cambria Math" panose="02040503050406030204" pitchFamily="18" charset="0"/>
                            </a:rPr>
                          </m:ctrlPr>
                        </m:fPr>
                        <m:num>
                          <m:r>
                            <a:rPr lang="zh-CN" altLang="en-US" sz="2400" i="1">
                              <a:latin typeface="Cambria Math" panose="02040503050406030204" pitchFamily="18" charset="0"/>
                            </a:rPr>
                            <m:t>𝐶</m:t>
                          </m:r>
                        </m:num>
                        <m:den>
                          <m:r>
                            <a:rPr lang="zh-CN" altLang="en-US" sz="2400" i="1">
                              <a:latin typeface="Cambria Math" panose="02040503050406030204" pitchFamily="18" charset="0"/>
                            </a:rPr>
                            <m:t>𝑃</m:t>
                          </m:r>
                        </m:den>
                      </m:f>
                      <m:r>
                        <a:rPr lang="zh-CN" altLang="en-US" sz="2400" i="0">
                          <a:latin typeface="Cambria Math" panose="02040503050406030204" pitchFamily="18" charset="0"/>
                        </a:rPr>
                        <m:t>×100%</m:t>
                      </m:r>
                    </m:oMath>
                  </m:oMathPara>
                </a14:m>
                <a:endParaRPr lang="zh-CN" altLang="en-US" sz="2000" dirty="0"/>
              </a:p>
            </p:txBody>
          </p:sp>
        </mc:Choice>
        <mc:Fallback xmlns="">
          <p:sp>
            <p:nvSpPr>
              <p:cNvPr id="9" name="文本框 8"/>
              <p:cNvSpPr txBox="1">
                <a:spLocks noRot="1" noChangeAspect="1" noMove="1" noResize="1" noEditPoints="1" noAdjustHandles="1" noChangeArrowheads="1" noChangeShapeType="1" noTextEdit="1"/>
              </p:cNvSpPr>
              <p:nvPr/>
            </p:nvSpPr>
            <p:spPr>
              <a:xfrm>
                <a:off x="2353938" y="2430600"/>
                <a:ext cx="2866185" cy="783804"/>
              </a:xfrm>
              <a:prstGeom prst="rect">
                <a:avLst/>
              </a:prstGeom>
              <a:blipFill rotWithShape="1">
                <a:blip r:embed="rId5"/>
                <a:stretch>
                  <a:fillRect l="-22" t="-58" r="15" b="4"/>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3" name="文本框 12"/>
              <p:cNvSpPr txBox="1"/>
              <p:nvPr/>
            </p:nvSpPr>
            <p:spPr>
              <a:xfrm>
                <a:off x="968381" y="3321141"/>
                <a:ext cx="6950901" cy="75738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zh-CN" altLang="en-US" sz="2000" smtClean="0">
                          <a:latin typeface="Cambria Math" panose="02040503050406030204" pitchFamily="18" charset="0"/>
                        </a:rPr>
                        <m:t>包</m:t>
                      </m:r>
                      <m:r>
                        <a:rPr lang="zh-CN" altLang="en-US" sz="2000" i="0">
                          <a:latin typeface="Cambria Math" panose="02040503050406030204" pitchFamily="18" charset="0"/>
                        </a:rPr>
                        <m:t>装成本与产品销售价格比率</m:t>
                      </m:r>
                      <m:r>
                        <a:rPr lang="zh-CN" altLang="en-US" sz="2000" i="0">
                          <a:latin typeface="Cambria Math" panose="02040503050406030204" pitchFamily="18" charset="0"/>
                        </a:rPr>
                        <m:t>=</m:t>
                      </m:r>
                      <m:f>
                        <m:fPr>
                          <m:ctrlPr>
                            <a:rPr lang="zh-CN" altLang="en-US" sz="2000" i="1">
                              <a:solidFill>
                                <a:srgbClr val="836967"/>
                              </a:solidFill>
                              <a:latin typeface="Cambria Math" panose="02040503050406030204" pitchFamily="18" charset="0"/>
                            </a:rPr>
                          </m:ctrlPr>
                        </m:fPr>
                        <m:num>
                          <m:r>
                            <a:rPr lang="zh-CN" altLang="en-US" sz="2000" i="0">
                              <a:latin typeface="Cambria Math" panose="02040503050406030204" pitchFamily="18" charset="0"/>
                            </a:rPr>
                            <m:t>包装成本</m:t>
                          </m:r>
                        </m:num>
                        <m:den>
                          <m:r>
                            <a:rPr lang="zh-CN" altLang="en-US" sz="2000" i="0">
                              <a:latin typeface="Cambria Math" panose="02040503050406030204" pitchFamily="18" charset="0"/>
                            </a:rPr>
                            <m:t>产品销售价格</m:t>
                          </m:r>
                        </m:den>
                      </m:f>
                      <m:r>
                        <a:rPr lang="zh-CN" altLang="en-US" sz="2000" i="0">
                          <a:latin typeface="Cambria Math" panose="02040503050406030204" pitchFamily="18" charset="0"/>
                        </a:rPr>
                        <m:t>×100%</m:t>
                      </m:r>
                    </m:oMath>
                  </m:oMathPara>
                </a14:m>
                <a:endParaRPr lang="zh-CN" altLang="en-US" sz="2000" dirty="0">
                  <a:latin typeface="宋体" panose="02010600030101010101" pitchFamily="2" charset="-122"/>
                  <a:ea typeface="宋体" panose="02010600030101010101" pitchFamily="2" charset="-122"/>
                </a:endParaRPr>
              </a:p>
            </p:txBody>
          </p:sp>
        </mc:Choice>
        <mc:Fallback xmlns="">
          <p:sp>
            <p:nvSpPr>
              <p:cNvPr id="13" name="文本框 12"/>
              <p:cNvSpPr txBox="1">
                <a:spLocks noRot="1" noChangeAspect="1" noMove="1" noResize="1" noEditPoints="1" noAdjustHandles="1" noChangeArrowheads="1" noChangeShapeType="1" noTextEdit="1"/>
              </p:cNvSpPr>
              <p:nvPr/>
            </p:nvSpPr>
            <p:spPr>
              <a:xfrm>
                <a:off x="968381" y="3321141"/>
                <a:ext cx="6950901" cy="757387"/>
              </a:xfrm>
              <a:prstGeom prst="rect">
                <a:avLst/>
              </a:prstGeom>
              <a:blipFill rotWithShape="1">
                <a:blip r:embed="rId6"/>
                <a:stretch>
                  <a:fillRect t="-12" r="3" b="74"/>
                </a:stretch>
              </a:blipFill>
            </p:spPr>
            <p:txBody>
              <a:bodyPr/>
              <a:lstStyle/>
              <a:p>
                <a:r>
                  <a:rPr lang="zh-CN" altLang="en-US">
                    <a:noFill/>
                  </a:rPr>
                  <a:t> </a:t>
                </a:r>
              </a:p>
            </p:txBody>
          </p:sp>
        </mc:Fallback>
      </mc:AlternateContent>
      <p:sp>
        <p:nvSpPr>
          <p:cNvPr id="10" name="文本框 9"/>
          <p:cNvSpPr txBox="1"/>
          <p:nvPr/>
        </p:nvSpPr>
        <p:spPr>
          <a:xfrm>
            <a:off x="782572" y="4469900"/>
            <a:ext cx="10425359" cy="1880579"/>
          </a:xfrm>
          <a:prstGeom prst="rect">
            <a:avLst/>
          </a:prstGeom>
          <a:noFill/>
        </p:spPr>
        <p:txBody>
          <a:bodyPr wrap="square">
            <a:spAutoFit/>
          </a:bodyPr>
          <a:lstStyle/>
          <a:p>
            <a:pPr indent="291465" algn="l">
              <a:lnSpc>
                <a:spcPct val="150000"/>
              </a:lnSpc>
            </a:pPr>
            <a:r>
              <a:rPr lang="zh-CN" altLang="zh-CN" sz="2000" b="1" dirty="0">
                <a:effectLst/>
                <a:latin typeface="Times New Roman" panose="02020603050405020304" pitchFamily="18" charset="0"/>
                <a:ea typeface="宋体" panose="02010600030101010101" pitchFamily="2" charset="-122"/>
                <a:cs typeface="Times New Roman" panose="02020603050405020304" pitchFamily="18" charset="0"/>
              </a:rPr>
              <a:t>式中：</a:t>
            </a:r>
            <a:endParaRPr lang="zh-CN" altLang="zh-CN" sz="2000" b="1" dirty="0">
              <a:effectLst/>
              <a:latin typeface="黑体" panose="02010609060101010101" charset="-122"/>
              <a:ea typeface="黑体" panose="02010609060101010101" charset="-122"/>
              <a:cs typeface="Times New Roman" panose="02020603050405020304" pitchFamily="18" charset="0"/>
            </a:endParaRPr>
          </a:p>
          <a:p>
            <a:pPr indent="266700" algn="l">
              <a:lnSpc>
                <a:spcPct val="150000"/>
              </a:lnSpc>
            </a:pPr>
            <a:r>
              <a:rPr lang="en-US" altLang="zh-CN" sz="2000" b="1" i="1" kern="100" dirty="0">
                <a:effectLst/>
                <a:latin typeface="Times New Roman" panose="02020603050405020304" pitchFamily="18" charset="0"/>
                <a:ea typeface="宋体" panose="02010600030101010101" pitchFamily="2" charset="-122"/>
                <a:cs typeface="Times New Roman" panose="02020603050405020304" pitchFamily="18" charset="0"/>
              </a:rPr>
              <a:t>Y</a:t>
            </a:r>
            <a:r>
              <a:rPr lang="en-US" altLang="zh-CN" sz="2000" b="1" kern="100" dirty="0">
                <a:effectLst/>
                <a:latin typeface="Times New Roman" panose="02020603050405020304" pitchFamily="18" charset="0"/>
                <a:ea typeface="宋体" panose="02010600030101010101" pitchFamily="2" charset="-122"/>
                <a:cs typeface="Times New Roman" panose="02020603050405020304" pitchFamily="18" charset="0"/>
              </a:rPr>
              <a:t>——</a:t>
            </a:r>
            <a:r>
              <a:rPr lang="zh-CN" altLang="zh-CN" sz="2000" b="1" kern="100" dirty="0">
                <a:effectLst/>
                <a:latin typeface="Times New Roman" panose="02020603050405020304" pitchFamily="18" charset="0"/>
                <a:ea typeface="宋体" panose="02010600030101010101" pitchFamily="2" charset="-122"/>
                <a:cs typeface="Times New Roman" panose="02020603050405020304" pitchFamily="18" charset="0"/>
              </a:rPr>
              <a:t>包装成本与产品销售价格比率，以百分比（</a:t>
            </a:r>
            <a:r>
              <a:rPr lang="en-US" altLang="zh-CN" sz="2000" b="1" kern="100" dirty="0">
                <a:effectLst/>
                <a:latin typeface="Times New Roman" panose="02020603050405020304" pitchFamily="18" charset="0"/>
                <a:ea typeface="宋体" panose="02010600030101010101" pitchFamily="2" charset="-122"/>
                <a:cs typeface="Times New Roman" panose="02020603050405020304" pitchFamily="18" charset="0"/>
              </a:rPr>
              <a:t>%</a:t>
            </a:r>
            <a:r>
              <a:rPr lang="zh-CN" altLang="zh-CN" sz="2000" b="1" kern="100" dirty="0">
                <a:effectLst/>
                <a:latin typeface="Times New Roman" panose="02020603050405020304" pitchFamily="18" charset="0"/>
                <a:ea typeface="宋体" panose="02010600030101010101" pitchFamily="2" charset="-122"/>
                <a:cs typeface="Times New Roman" panose="02020603050405020304" pitchFamily="18" charset="0"/>
              </a:rPr>
              <a:t>）表示；</a:t>
            </a:r>
            <a:endParaRPr lang="zh-CN" altLang="zh-CN" sz="2000" b="1" dirty="0">
              <a:effectLst/>
              <a:latin typeface="黑体" panose="02010609060101010101" charset="-122"/>
              <a:ea typeface="黑体" panose="02010609060101010101" charset="-122"/>
              <a:cs typeface="Times New Roman" panose="02020603050405020304" pitchFamily="18" charset="0"/>
            </a:endParaRPr>
          </a:p>
          <a:p>
            <a:pPr indent="266700" algn="l">
              <a:lnSpc>
                <a:spcPct val="150000"/>
              </a:lnSpc>
            </a:pPr>
            <a:r>
              <a:rPr lang="en-US" altLang="zh-CN" sz="2000" b="1" i="1" kern="100" dirty="0">
                <a:effectLst/>
                <a:latin typeface="Times New Roman" panose="02020603050405020304" pitchFamily="18" charset="0"/>
                <a:ea typeface="宋体" panose="02010600030101010101" pitchFamily="2" charset="-122"/>
                <a:cs typeface="Times New Roman" panose="02020603050405020304" pitchFamily="18" charset="0"/>
              </a:rPr>
              <a:t>C</a:t>
            </a:r>
            <a:r>
              <a:rPr lang="en-US" altLang="zh-CN" sz="2000" b="1" kern="100" dirty="0">
                <a:effectLst/>
                <a:latin typeface="Times New Roman" panose="02020603050405020304" pitchFamily="18" charset="0"/>
                <a:ea typeface="宋体" panose="02010600030101010101" pitchFamily="2" charset="-122"/>
                <a:cs typeface="Times New Roman" panose="02020603050405020304" pitchFamily="18" charset="0"/>
              </a:rPr>
              <a:t>——</a:t>
            </a:r>
            <a:r>
              <a:rPr lang="zh-CN" altLang="zh-CN" sz="2000" b="1" kern="100" dirty="0">
                <a:effectLst/>
                <a:latin typeface="Times New Roman" panose="02020603050405020304" pitchFamily="18" charset="0"/>
                <a:ea typeface="宋体" panose="02010600030101010101" pitchFamily="2" charset="-122"/>
                <a:cs typeface="Times New Roman" panose="02020603050405020304" pitchFamily="18" charset="0"/>
              </a:rPr>
              <a:t>第二层到第</a:t>
            </a:r>
            <a:r>
              <a:rPr lang="en-US" altLang="zh-CN" sz="2000" b="1" kern="100" dirty="0">
                <a:effectLst/>
                <a:latin typeface="Times New Roman" panose="02020603050405020304" pitchFamily="18" charset="0"/>
                <a:ea typeface="宋体" panose="02010600030101010101" pitchFamily="2" charset="-122"/>
                <a:cs typeface="Times New Roman" panose="02020603050405020304" pitchFamily="18" charset="0"/>
              </a:rPr>
              <a:t>N</a:t>
            </a:r>
            <a:r>
              <a:rPr lang="zh-CN" altLang="zh-CN" sz="2000" b="1" kern="100" dirty="0">
                <a:effectLst/>
                <a:latin typeface="Times New Roman" panose="02020603050405020304" pitchFamily="18" charset="0"/>
                <a:ea typeface="宋体" panose="02010600030101010101" pitchFamily="2" charset="-122"/>
                <a:cs typeface="Times New Roman" panose="02020603050405020304" pitchFamily="18" charset="0"/>
              </a:rPr>
              <a:t>层所有包装物成本的总和，单位为元；</a:t>
            </a:r>
            <a:endParaRPr lang="zh-CN" altLang="zh-CN" sz="2000" b="1" dirty="0">
              <a:effectLst/>
              <a:latin typeface="黑体" panose="02010609060101010101" charset="-122"/>
              <a:ea typeface="黑体" panose="02010609060101010101" charset="-122"/>
              <a:cs typeface="Times New Roman" panose="02020603050405020304" pitchFamily="18" charset="0"/>
            </a:endParaRPr>
          </a:p>
          <a:p>
            <a:pPr indent="291465" algn="l">
              <a:lnSpc>
                <a:spcPct val="150000"/>
              </a:lnSpc>
            </a:pPr>
            <a:r>
              <a:rPr lang="en-US" altLang="zh-CN" sz="2000" b="1" i="1" dirty="0">
                <a:effectLst/>
                <a:latin typeface="Times New Roman" panose="02020603050405020304" pitchFamily="18" charset="0"/>
                <a:ea typeface="宋体" panose="02010600030101010101" pitchFamily="2" charset="-122"/>
                <a:cs typeface="Times New Roman" panose="02020603050405020304" pitchFamily="18" charset="0"/>
              </a:rPr>
              <a:t>P</a:t>
            </a:r>
            <a:r>
              <a:rPr lang="en-US" altLang="zh-CN" sz="2000" b="1" kern="100" dirty="0">
                <a:effectLst/>
                <a:latin typeface="Times New Roman" panose="02020603050405020304" pitchFamily="18" charset="0"/>
                <a:ea typeface="宋体" panose="02010600030101010101" pitchFamily="2" charset="-122"/>
                <a:cs typeface="Times New Roman" panose="02020603050405020304" pitchFamily="18" charset="0"/>
              </a:rPr>
              <a:t>——</a:t>
            </a:r>
            <a:r>
              <a:rPr lang="zh-CN" altLang="zh-CN" sz="2000" b="1" kern="100" dirty="0">
                <a:effectLst/>
                <a:latin typeface="Times New Roman" panose="02020603050405020304" pitchFamily="18" charset="0"/>
                <a:ea typeface="宋体" panose="02010600030101010101" pitchFamily="2" charset="-122"/>
                <a:cs typeface="Times New Roman" panose="02020603050405020304" pitchFamily="18" charset="0"/>
              </a:rPr>
              <a:t>商品制造商与销售商签订的</a:t>
            </a:r>
            <a:r>
              <a:rPr lang="zh-CN" altLang="zh-CN" sz="2000" b="1" kern="100" dirty="0">
                <a:solidFill>
                  <a:srgbClr val="C00000"/>
                </a:solidFill>
                <a:effectLst/>
                <a:latin typeface="Times New Roman" panose="02020603050405020304" pitchFamily="18" charset="0"/>
                <a:ea typeface="宋体" panose="02010600030101010101" pitchFamily="2" charset="-122"/>
                <a:cs typeface="Times New Roman" panose="02020603050405020304" pitchFamily="18" charset="0"/>
              </a:rPr>
              <a:t>合同销售价格</a:t>
            </a:r>
            <a:r>
              <a:rPr lang="zh-CN" altLang="zh-CN" sz="2000" b="1" kern="100" dirty="0">
                <a:effectLst/>
                <a:latin typeface="Times New Roman" panose="02020603050405020304" pitchFamily="18" charset="0"/>
                <a:ea typeface="宋体" panose="02010600030101010101" pitchFamily="2" charset="-122"/>
                <a:cs typeface="Times New Roman" panose="02020603050405020304" pitchFamily="18" charset="0"/>
              </a:rPr>
              <a:t>或该商品的</a:t>
            </a:r>
            <a:r>
              <a:rPr lang="zh-CN" altLang="zh-CN" sz="2000" b="1" kern="100" dirty="0">
                <a:solidFill>
                  <a:srgbClr val="C00000"/>
                </a:solidFill>
                <a:effectLst/>
                <a:latin typeface="Times New Roman" panose="02020603050405020304" pitchFamily="18" charset="0"/>
                <a:ea typeface="宋体" panose="02010600030101010101" pitchFamily="2" charset="-122"/>
                <a:cs typeface="Times New Roman" panose="02020603050405020304" pitchFamily="18" charset="0"/>
              </a:rPr>
              <a:t>市场正常销售价格</a:t>
            </a:r>
            <a:r>
              <a:rPr lang="zh-CN" altLang="zh-CN" sz="2000" b="1" kern="100" dirty="0">
                <a:effectLst/>
                <a:latin typeface="Times New Roman" panose="02020603050405020304" pitchFamily="18" charset="0"/>
                <a:ea typeface="宋体" panose="02010600030101010101" pitchFamily="2" charset="-122"/>
                <a:cs typeface="Times New Roman" panose="02020603050405020304" pitchFamily="18" charset="0"/>
              </a:rPr>
              <a:t>，单位为元。</a:t>
            </a:r>
            <a:endParaRPr lang="zh-CN" altLang="zh-CN" sz="2000" b="1" dirty="0">
              <a:effectLst/>
              <a:latin typeface="黑体" panose="02010609060101010101" charset="-122"/>
              <a:ea typeface="黑体" panose="02010609060101010101" charset="-122"/>
              <a:cs typeface="Times New Roman" panose="02020603050405020304" pitchFamily="18" charset="0"/>
            </a:endParaRPr>
          </a:p>
        </p:txBody>
      </p:sp>
      <p:pic>
        <p:nvPicPr>
          <p:cNvPr id="14" name="矩形 3"/>
          <p:cNvPicPr>
            <a:picLocks noChangeArrowheads="1"/>
          </p:cNvPicPr>
          <p:nvPr/>
        </p:nvPicPr>
        <p:blipFill>
          <a:blip r:embed="rId7" cstate="print"/>
          <a:srcRect/>
          <a:stretch>
            <a:fillRect/>
          </a:stretch>
        </p:blipFill>
        <p:spPr bwMode="auto">
          <a:xfrm>
            <a:off x="0" y="0"/>
            <a:ext cx="12192000" cy="1058779"/>
          </a:xfrm>
          <a:prstGeom prst="rect">
            <a:avLst/>
          </a:prstGeom>
          <a:noFill/>
          <a:ln w="9525">
            <a:noFill/>
            <a:miter lim="800000"/>
            <a:headEnd/>
            <a:tailEnd/>
          </a:ln>
        </p:spPr>
      </p:pic>
      <p:sp>
        <p:nvSpPr>
          <p:cNvPr id="16" name="标题 1"/>
          <p:cNvSpPr>
            <a:spLocks noGrp="1"/>
          </p:cNvSpPr>
          <p:nvPr>
            <p:ph type="title"/>
          </p:nvPr>
        </p:nvSpPr>
        <p:spPr>
          <a:xfrm>
            <a:off x="688138" y="153759"/>
            <a:ext cx="10354417" cy="712759"/>
          </a:xfrm>
        </p:spPr>
        <p:txBody>
          <a:bodyPr>
            <a:noAutofit/>
          </a:bodyPr>
          <a:lstStyle/>
          <a:p>
            <a:br>
              <a:rPr lang="zh-CN" altLang="en-US" sz="3200" dirty="0">
                <a:solidFill>
                  <a:schemeClr val="bg1"/>
                </a:solidFill>
                <a:latin typeface="黑体" panose="02010609060101010101" charset="-122"/>
                <a:ea typeface="黑体" panose="02010609060101010101" charset="-122"/>
              </a:rPr>
            </a:br>
            <a:r>
              <a:rPr lang="zh-CN" altLang="en-US" sz="3200" dirty="0">
                <a:solidFill>
                  <a:schemeClr val="bg1"/>
                </a:solidFill>
                <a:latin typeface="黑体" panose="02010609060101010101" charset="-122"/>
                <a:ea typeface="黑体" panose="02010609060101010101" charset="-122"/>
                <a:sym typeface="+mn-ea"/>
              </a:rPr>
              <a:t>（三）</a:t>
            </a:r>
            <a:r>
              <a:rPr lang="zh-CN" altLang="en-US" sz="3200" dirty="0">
                <a:solidFill>
                  <a:schemeClr val="bg1"/>
                </a:solidFill>
                <a:latin typeface="黑体" panose="02010609060101010101" charset="-122"/>
                <a:ea typeface="黑体" panose="02010609060101010101" charset="-122"/>
              </a:rPr>
              <a:t>要求</a:t>
            </a:r>
          </a:p>
        </p:txBody>
      </p:sp>
      <p:pic>
        <p:nvPicPr>
          <p:cNvPr id="2" name="页码40">
            <a:hlinkClick r:id="" action="ppaction://media"/>
            <a:extLst>
              <a:ext uri="{FF2B5EF4-FFF2-40B4-BE49-F238E27FC236}">
                <a16:creationId xmlns:a16="http://schemas.microsoft.com/office/drawing/2014/main" id="{93EA0585-F94F-DC21-9A74-4E24F12B389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95209" y="6106797"/>
            <a:ext cx="487363" cy="487363"/>
          </a:xfrm>
          <a:prstGeom prst="rect">
            <a:avLst/>
          </a:prstGeom>
        </p:spPr>
      </p:pic>
    </p:spTree>
  </p:cSld>
  <p:clrMapOvr>
    <a:masterClrMapping/>
  </p:clrMapOvr>
  <p:transition advTm="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48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文本框 14"/>
          <p:cNvSpPr txBox="1"/>
          <p:nvPr/>
        </p:nvSpPr>
        <p:spPr>
          <a:xfrm>
            <a:off x="378996" y="1609659"/>
            <a:ext cx="11141491" cy="2530949"/>
          </a:xfrm>
          <a:prstGeom prst="rect">
            <a:avLst/>
          </a:prstGeom>
          <a:noFill/>
        </p:spPr>
        <p:txBody>
          <a:bodyPr wrap="square">
            <a:spAutoFit/>
          </a:bodyPr>
          <a:lstStyle/>
          <a:p>
            <a:pPr>
              <a:lnSpc>
                <a:spcPct val="150000"/>
              </a:lnSpc>
              <a:buFont typeface="思源黑体 CN Bold" panose="020B0800000000000000" pitchFamily="34" charset="-122"/>
              <a:buChar char="★"/>
            </a:pPr>
            <a:r>
              <a:rPr lang="zh-CN" altLang="en-US" sz="2400" b="1" dirty="0">
                <a:solidFill>
                  <a:srgbClr val="000792"/>
                </a:solidFill>
                <a:latin typeface="宋体" panose="02010600030101010101" pitchFamily="2" charset="-122"/>
                <a:ea typeface="宋体" panose="02010600030101010101" pitchFamily="2" charset="-122"/>
              </a:rPr>
              <a:t>包装成本可以查看食品和化妆品企业与包装企业签订的包装采购价格。</a:t>
            </a:r>
            <a:endParaRPr lang="en-US" altLang="zh-CN" sz="2200" dirty="0">
              <a:latin typeface="思源黑体 CN Bold" panose="020B0800000000000000" pitchFamily="34" charset="-122"/>
              <a:ea typeface="思源黑体 CN Bold" panose="020B0800000000000000" pitchFamily="34" charset="-122"/>
              <a:sym typeface="+mn-ea"/>
            </a:endParaRPr>
          </a:p>
          <a:p>
            <a:pPr>
              <a:lnSpc>
                <a:spcPct val="150000"/>
              </a:lnSpc>
              <a:buFont typeface="思源黑体 CN Bold" panose="020B0800000000000000" pitchFamily="34" charset="-122"/>
              <a:buChar char="★"/>
            </a:pPr>
            <a:r>
              <a:rPr lang="zh-CN" altLang="en-US" sz="2400" b="1" dirty="0">
                <a:solidFill>
                  <a:srgbClr val="000792"/>
                </a:solidFill>
                <a:latin typeface="宋体" panose="02010600030101010101" pitchFamily="2" charset="-122"/>
                <a:ea typeface="宋体" panose="02010600030101010101" pitchFamily="2" charset="-122"/>
                <a:sym typeface="+mn-ea"/>
              </a:rPr>
              <a:t>产品销售价格可以查看合同销售价格或市场正常销售价格。</a:t>
            </a:r>
            <a:endParaRPr lang="en-US" altLang="zh-CN" sz="2400" b="1" dirty="0">
              <a:solidFill>
                <a:srgbClr val="000792"/>
              </a:solidFill>
              <a:latin typeface="宋体" panose="02010600030101010101" pitchFamily="2" charset="-122"/>
              <a:ea typeface="宋体" panose="02010600030101010101" pitchFamily="2" charset="-122"/>
              <a:sym typeface="+mn-ea"/>
            </a:endParaRPr>
          </a:p>
          <a:p>
            <a:pPr>
              <a:lnSpc>
                <a:spcPct val="150000"/>
              </a:lnSpc>
            </a:pPr>
            <a:r>
              <a:rPr lang="en-US" altLang="zh-CN" sz="2000" dirty="0">
                <a:latin typeface="思源黑体 CN Bold" panose="020B0800000000000000" pitchFamily="34" charset="-122"/>
                <a:ea typeface="思源黑体 CN Bold" panose="020B0800000000000000" pitchFamily="34" charset="-122"/>
                <a:sym typeface="+mn-ea"/>
              </a:rPr>
              <a:t>——</a:t>
            </a:r>
            <a:r>
              <a:rPr lang="zh-CN" altLang="en-US" sz="2000" dirty="0">
                <a:latin typeface="思源黑体 CN Bold" panose="020B0800000000000000" pitchFamily="34" charset="-122"/>
                <a:ea typeface="思源黑体 CN Bold" panose="020B0800000000000000" pitchFamily="34" charset="-122"/>
                <a:sym typeface="+mn-ea"/>
              </a:rPr>
              <a:t>合同销售价格一般指食品和化妆品企业与销售企业签订的合同销售价格；</a:t>
            </a:r>
            <a:endParaRPr lang="en-US" altLang="zh-CN" sz="2000" dirty="0">
              <a:latin typeface="思源黑体 CN Bold" panose="020B0800000000000000" pitchFamily="34" charset="-122"/>
              <a:ea typeface="思源黑体 CN Bold" panose="020B0800000000000000" pitchFamily="34" charset="-122"/>
              <a:sym typeface="+mn-ea"/>
            </a:endParaRPr>
          </a:p>
          <a:p>
            <a:pPr>
              <a:lnSpc>
                <a:spcPct val="150000"/>
              </a:lnSpc>
            </a:pPr>
            <a:r>
              <a:rPr lang="en-US" altLang="zh-CN" sz="2000" dirty="0">
                <a:latin typeface="思源黑体 CN Bold" panose="020B0800000000000000" pitchFamily="34" charset="-122"/>
                <a:ea typeface="思源黑体 CN Bold" panose="020B0800000000000000" pitchFamily="34" charset="-122"/>
                <a:sym typeface="+mn-ea"/>
              </a:rPr>
              <a:t>——</a:t>
            </a:r>
            <a:r>
              <a:rPr lang="zh-CN" altLang="en-US" sz="2000" dirty="0">
                <a:latin typeface="思源黑体 CN Bold" panose="020B0800000000000000" pitchFamily="34" charset="-122"/>
                <a:ea typeface="思源黑体 CN Bold" panose="020B0800000000000000" pitchFamily="34" charset="-122"/>
                <a:sym typeface="+mn-ea"/>
              </a:rPr>
              <a:t>市场正常销售价格是将“非正常”的销售价格部分去除，如商品的短期促销活动以及因各种原因的低价销售等。</a:t>
            </a:r>
          </a:p>
        </p:txBody>
      </p:sp>
      <p:pic>
        <p:nvPicPr>
          <p:cNvPr id="11" name="矩形 3"/>
          <p:cNvPicPr>
            <a:picLocks noChangeArrowheads="1"/>
          </p:cNvPicPr>
          <p:nvPr/>
        </p:nvPicPr>
        <p:blipFill>
          <a:blip r:embed="rId5" cstate="print"/>
          <a:srcRect/>
          <a:stretch>
            <a:fillRect/>
          </a:stretch>
        </p:blipFill>
        <p:spPr bwMode="auto">
          <a:xfrm>
            <a:off x="0" y="0"/>
            <a:ext cx="12192000" cy="1058779"/>
          </a:xfrm>
          <a:prstGeom prst="rect">
            <a:avLst/>
          </a:prstGeom>
          <a:noFill/>
          <a:ln w="9525">
            <a:noFill/>
            <a:miter lim="800000"/>
            <a:headEnd/>
            <a:tailEnd/>
          </a:ln>
        </p:spPr>
      </p:pic>
      <p:sp>
        <p:nvSpPr>
          <p:cNvPr id="14" name="标题 1"/>
          <p:cNvSpPr>
            <a:spLocks noGrp="1"/>
          </p:cNvSpPr>
          <p:nvPr>
            <p:ph type="title"/>
          </p:nvPr>
        </p:nvSpPr>
        <p:spPr>
          <a:xfrm>
            <a:off x="688138" y="153759"/>
            <a:ext cx="10354417" cy="712759"/>
          </a:xfrm>
        </p:spPr>
        <p:txBody>
          <a:bodyPr>
            <a:noAutofit/>
          </a:bodyPr>
          <a:lstStyle/>
          <a:p>
            <a:br>
              <a:rPr lang="zh-CN" altLang="en-US" sz="3200" dirty="0">
                <a:solidFill>
                  <a:schemeClr val="bg1"/>
                </a:solidFill>
                <a:latin typeface="黑体" panose="02010609060101010101" charset="-122"/>
                <a:ea typeface="黑体" panose="02010609060101010101" charset="-122"/>
              </a:rPr>
            </a:br>
            <a:r>
              <a:rPr lang="zh-CN" altLang="en-US" sz="3200" dirty="0">
                <a:solidFill>
                  <a:schemeClr val="bg1"/>
                </a:solidFill>
                <a:latin typeface="黑体" panose="02010609060101010101" charset="-122"/>
                <a:ea typeface="黑体" panose="02010609060101010101" charset="-122"/>
                <a:sym typeface="+mn-ea"/>
              </a:rPr>
              <a:t>（三）</a:t>
            </a:r>
            <a:r>
              <a:rPr lang="zh-CN" altLang="en-US" sz="3200" dirty="0">
                <a:solidFill>
                  <a:schemeClr val="bg1"/>
                </a:solidFill>
                <a:latin typeface="黑体" panose="02010609060101010101" charset="-122"/>
                <a:ea typeface="黑体" panose="02010609060101010101" charset="-122"/>
              </a:rPr>
              <a:t>要求</a:t>
            </a:r>
          </a:p>
        </p:txBody>
      </p:sp>
      <p:pic>
        <p:nvPicPr>
          <p:cNvPr id="2" name="页码41">
            <a:hlinkClick r:id="" action="ppaction://media"/>
            <a:extLst>
              <a:ext uri="{FF2B5EF4-FFF2-40B4-BE49-F238E27FC236}">
                <a16:creationId xmlns:a16="http://schemas.microsoft.com/office/drawing/2014/main" id="{C62248BC-9564-0F18-1C7C-723B0EE1209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00775" y="6216878"/>
            <a:ext cx="487363" cy="487363"/>
          </a:xfrm>
          <a:prstGeom prst="rect">
            <a:avLst/>
          </a:prstGeom>
        </p:spPr>
      </p:pic>
    </p:spTree>
  </p:cSld>
  <p:clrMapOvr>
    <a:masterClrMapping/>
  </p:clrMapOvr>
  <p:transition advTm="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2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3105150" y="2747962"/>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mc:AlternateContent xmlns:mc="http://schemas.openxmlformats.org/markup-compatibility/2006" xmlns:a14="http://schemas.microsoft.com/office/drawing/2010/main">
        <mc:Choice Requires="a14">
          <p:sp>
            <p:nvSpPr>
              <p:cNvPr id="9" name="矩形 8"/>
              <p:cNvSpPr/>
              <p:nvPr/>
            </p:nvSpPr>
            <p:spPr>
              <a:xfrm>
                <a:off x="331694" y="1444226"/>
                <a:ext cx="11627224" cy="4335780"/>
              </a:xfrm>
              <a:prstGeom prst="rect">
                <a:avLst/>
              </a:prstGeom>
            </p:spPr>
            <p:txBody>
              <a:bodyPr wrap="square">
                <a:spAutoFit/>
              </a:bodyPr>
              <a:lstStyle/>
              <a:p>
                <a:pPr marL="285750" indent="-285750" algn="just">
                  <a:lnSpc>
                    <a:spcPct val="200000"/>
                  </a:lnSpc>
                  <a:spcBef>
                    <a:spcPts val="900"/>
                  </a:spcBef>
                  <a:spcAft>
                    <a:spcPts val="900"/>
                  </a:spcAft>
                  <a:buClr>
                    <a:srgbClr val="C00000"/>
                  </a:buClr>
                  <a:buFont typeface="Wingdings" panose="05000000000000000000" pitchFamily="2" charset="2"/>
                  <a:buChar char="u"/>
                </a:pPr>
                <a:r>
                  <a:rPr lang="zh-CN" altLang="en-US" sz="2200" dirty="0">
                    <a:latin typeface="思源黑体 CN Bold" panose="020B0800000000000000" pitchFamily="34" charset="-122"/>
                    <a:ea typeface="思源黑体 CN Bold" panose="020B0800000000000000" pitchFamily="34" charset="-122"/>
                  </a:rPr>
                  <a:t>例：</a:t>
                </a:r>
              </a:p>
              <a:p>
                <a:pPr indent="457200" algn="just">
                  <a:lnSpc>
                    <a:spcPct val="200000"/>
                  </a:lnSpc>
                  <a:spcBef>
                    <a:spcPts val="0"/>
                  </a:spcBef>
                  <a:spcAft>
                    <a:spcPts val="0"/>
                  </a:spcAft>
                  <a:buClr>
                    <a:srgbClr val="C00000"/>
                  </a:buClr>
                </a:pPr>
                <a:r>
                  <a:rPr lang="zh-CN" altLang="en-US" sz="2200" dirty="0">
                    <a:latin typeface="+mn-ea"/>
                  </a:rPr>
                  <a:t>某茶叶</a:t>
                </a:r>
                <a:r>
                  <a:rPr lang="zh-CN" altLang="en-US" sz="2200" dirty="0">
                    <a:latin typeface="+mn-ea"/>
                    <a:cs typeface="Times New Roman" panose="02020603050405020304" pitchFamily="18" charset="0"/>
                  </a:rPr>
                  <a:t>包装采购价格（第</a:t>
                </a:r>
                <a:r>
                  <a:rPr lang="en-US" altLang="zh-CN" sz="2200" dirty="0">
                    <a:latin typeface="+mn-ea"/>
                    <a:cs typeface="Times New Roman" panose="02020603050405020304" pitchFamily="18" charset="0"/>
                  </a:rPr>
                  <a:t>2</a:t>
                </a:r>
                <a:r>
                  <a:rPr lang="zh-CN" altLang="en-US" sz="2200" dirty="0">
                    <a:latin typeface="+mn-ea"/>
                    <a:cs typeface="Times New Roman" panose="02020603050405020304" pitchFamily="18" charset="0"/>
                  </a:rPr>
                  <a:t>层及以上的包装价格）</a:t>
                </a:r>
                <a:r>
                  <a:rPr lang="en-US" altLang="zh-CN" sz="2200" dirty="0">
                    <a:latin typeface="+mn-ea"/>
                    <a:cs typeface="Times New Roman" panose="02020603050405020304" pitchFamily="18" charset="0"/>
                  </a:rPr>
                  <a:t>12.6</a:t>
                </a:r>
                <a:r>
                  <a:rPr lang="zh-CN" altLang="en-US" sz="2200" dirty="0">
                    <a:latin typeface="+mn-ea"/>
                    <a:cs typeface="Times New Roman" panose="02020603050405020304" pitchFamily="18" charset="0"/>
                  </a:rPr>
                  <a:t>元，该茶叶的合同销售价格</a:t>
                </a:r>
                <a:r>
                  <a:rPr lang="en-US" altLang="zh-CN" sz="2200" dirty="0">
                    <a:latin typeface="+mn-ea"/>
                    <a:cs typeface="Times New Roman" panose="02020603050405020304" pitchFamily="18" charset="0"/>
                  </a:rPr>
                  <a:t>79</a:t>
                </a:r>
                <a:r>
                  <a:rPr lang="zh-CN" altLang="en-US" sz="2200" dirty="0">
                    <a:latin typeface="+mn-ea"/>
                    <a:cs typeface="Times New Roman" panose="02020603050405020304" pitchFamily="18" charset="0"/>
                  </a:rPr>
                  <a:t>元。</a:t>
                </a:r>
                <a:r>
                  <a:rPr lang="zh-CN" altLang="en-US" sz="2200" dirty="0">
                    <a:solidFill>
                      <a:srgbClr val="FF0000"/>
                    </a:solidFill>
                    <a:latin typeface="+mn-ea"/>
                    <a:cs typeface="Times New Roman" panose="02020603050405020304" pitchFamily="18" charset="0"/>
                  </a:rPr>
                  <a:t>（举例仅供参考）</a:t>
                </a:r>
                <a:endParaRPr lang="en-US" altLang="zh-CN" sz="2200" dirty="0">
                  <a:solidFill>
                    <a:srgbClr val="FF0000"/>
                  </a:solidFill>
                  <a:latin typeface="+mn-ea"/>
                  <a:cs typeface="Times New Roman" panose="02020603050405020304" pitchFamily="18" charset="0"/>
                </a:endParaRPr>
              </a:p>
              <a:p>
                <a:pPr indent="457200" algn="just">
                  <a:lnSpc>
                    <a:spcPct val="200000"/>
                  </a:lnSpc>
                  <a:spcBef>
                    <a:spcPts val="0"/>
                  </a:spcBef>
                  <a:spcAft>
                    <a:spcPts val="0"/>
                  </a:spcAft>
                  <a:buClr>
                    <a:srgbClr val="C00000"/>
                  </a:buClr>
                </a:pPr>
                <a14:m>
                  <m:oMathPara xmlns:m="http://schemas.openxmlformats.org/officeDocument/2006/math">
                    <m:oMathParaPr>
                      <m:jc m:val="centerGroup"/>
                    </m:oMathParaPr>
                    <m:oMath xmlns:m="http://schemas.openxmlformats.org/officeDocument/2006/math">
                      <m:r>
                        <a:rPr lang="en-US" altLang="zh-CN" sz="2400" i="1" kern="100" smtClean="0">
                          <a:effectLst/>
                          <a:latin typeface="Cambria Math" panose="02040503050406030204" pitchFamily="18" charset="0"/>
                          <a:ea typeface="仿宋" panose="02010609060101010101" pitchFamily="49" charset="-122"/>
                          <a:cs typeface="仿宋" panose="02010609060101010101" pitchFamily="49" charset="-122"/>
                        </a:rPr>
                        <m:t>𝑌</m:t>
                      </m:r>
                      <m:r>
                        <a:rPr lang="en-US" altLang="zh-CN" sz="2400" i="1" kern="100" smtClean="0">
                          <a:effectLst/>
                          <a:latin typeface="Cambria Math" panose="02040503050406030204" pitchFamily="18" charset="0"/>
                          <a:ea typeface="仿宋" panose="02010609060101010101" pitchFamily="49" charset="-122"/>
                          <a:cs typeface="仿宋" panose="02010609060101010101" pitchFamily="49" charset="-122"/>
                        </a:rPr>
                        <m:t>=</m:t>
                      </m:r>
                      <m:f>
                        <m:fPr>
                          <m:ctrlPr>
                            <a:rPr lang="zh-CN" altLang="zh-CN" sz="2400" i="1" kern="100">
                              <a:effectLst/>
                              <a:latin typeface="Cambria Math" panose="02040503050406030204" pitchFamily="18" charset="0"/>
                              <a:ea typeface="Cambria Math" panose="02040503050406030204" pitchFamily="18" charset="0"/>
                              <a:cs typeface="仿宋" panose="02010609060101010101" pitchFamily="49" charset="-122"/>
                            </a:rPr>
                          </m:ctrlPr>
                        </m:fPr>
                        <m:num>
                          <m:r>
                            <a:rPr lang="en-US" altLang="zh-CN" sz="2400" i="1" kern="100">
                              <a:effectLst/>
                              <a:latin typeface="Cambria Math" panose="02040503050406030204" pitchFamily="18" charset="0"/>
                              <a:ea typeface="仿宋" panose="02010609060101010101" pitchFamily="49" charset="-122"/>
                              <a:cs typeface="仿宋" panose="02010609060101010101" pitchFamily="49" charset="-122"/>
                            </a:rPr>
                            <m:t>12.6</m:t>
                          </m:r>
                        </m:num>
                        <m:den>
                          <m:r>
                            <a:rPr lang="en-US" altLang="zh-CN" sz="2400" i="1" kern="100">
                              <a:effectLst/>
                              <a:latin typeface="Cambria Math" panose="02040503050406030204" pitchFamily="18" charset="0"/>
                              <a:ea typeface="仿宋" panose="02010609060101010101" pitchFamily="49" charset="-122"/>
                              <a:cs typeface="仿宋" panose="02010609060101010101" pitchFamily="49" charset="-122"/>
                            </a:rPr>
                            <m:t>79</m:t>
                          </m:r>
                        </m:den>
                      </m:f>
                      <m:r>
                        <a:rPr lang="en-US" altLang="zh-CN" sz="2400" i="1" kern="100">
                          <a:effectLst/>
                          <a:latin typeface="Cambria Math" panose="02040503050406030204" pitchFamily="18" charset="0"/>
                          <a:ea typeface="仿宋" panose="02010609060101010101" pitchFamily="49" charset="-122"/>
                          <a:cs typeface="仿宋" panose="02010609060101010101" pitchFamily="49" charset="-122"/>
                        </a:rPr>
                        <m:t>×100%=15.9%</m:t>
                      </m:r>
                    </m:oMath>
                  </m:oMathPara>
                </a14:m>
                <a:endParaRPr lang="en-US" altLang="zh-CN" sz="2400" b="1" dirty="0">
                  <a:solidFill>
                    <a:srgbClr val="FF0000"/>
                  </a:solidFill>
                  <a:latin typeface="+mn-ea"/>
                  <a:ea typeface="+mn-ea"/>
                  <a:cs typeface="Times New Roman" panose="02020603050405020304" pitchFamily="18" charset="0"/>
                </a:endParaRPr>
              </a:p>
              <a:p>
                <a:pPr indent="457200" algn="just">
                  <a:lnSpc>
                    <a:spcPct val="200000"/>
                  </a:lnSpc>
                  <a:spcBef>
                    <a:spcPts val="0"/>
                  </a:spcBef>
                  <a:spcAft>
                    <a:spcPts val="0"/>
                  </a:spcAft>
                  <a:buClr>
                    <a:srgbClr val="C00000"/>
                  </a:buClr>
                </a:pPr>
                <a:r>
                  <a:rPr lang="zh-CN" altLang="en-US" sz="2200" dirty="0">
                    <a:latin typeface="思源黑体 CN Bold" panose="020B0800000000000000" pitchFamily="34" charset="-122"/>
                    <a:ea typeface="思源黑体 CN Bold" panose="020B0800000000000000" pitchFamily="34" charset="-122"/>
                  </a:rPr>
                  <a:t>该茶叶包装成本与销售价格比率是</a:t>
                </a:r>
                <a:r>
                  <a:rPr lang="en-US" altLang="zh-CN" sz="2200" dirty="0">
                    <a:latin typeface="思源黑体 CN Bold" panose="020B0800000000000000" pitchFamily="34" charset="-122"/>
                    <a:ea typeface="思源黑体 CN Bold" panose="020B0800000000000000" pitchFamily="34" charset="-122"/>
                  </a:rPr>
                  <a:t>15.9%</a:t>
                </a:r>
                <a:r>
                  <a:rPr lang="zh-CN" altLang="en-US" sz="2200" dirty="0">
                    <a:latin typeface="思源黑体 CN Bold" panose="020B0800000000000000" pitchFamily="34" charset="-122"/>
                    <a:ea typeface="思源黑体 CN Bold" panose="020B0800000000000000" pitchFamily="34" charset="-122"/>
                  </a:rPr>
                  <a:t>＜</a:t>
                </a:r>
                <a:r>
                  <a:rPr lang="en-US" altLang="zh-CN" sz="2200" dirty="0">
                    <a:latin typeface="思源黑体 CN Bold" panose="020B0800000000000000" pitchFamily="34" charset="-122"/>
                    <a:ea typeface="思源黑体 CN Bold" panose="020B0800000000000000" pitchFamily="34" charset="-122"/>
                  </a:rPr>
                  <a:t>20%</a:t>
                </a:r>
                <a:r>
                  <a:rPr lang="zh-CN" altLang="en-US" sz="2200" dirty="0">
                    <a:latin typeface="思源黑体 CN Bold" panose="020B0800000000000000" pitchFamily="34" charset="-122"/>
                    <a:ea typeface="思源黑体 CN Bold" panose="020B0800000000000000" pitchFamily="34" charset="-122"/>
                  </a:rPr>
                  <a:t> ，该产品包装成本合格。</a:t>
                </a:r>
                <a:endParaRPr lang="en-US" altLang="zh-CN" sz="2200" dirty="0">
                  <a:latin typeface="思源黑体 CN Bold" panose="020B0800000000000000" pitchFamily="34" charset="-122"/>
                  <a:ea typeface="思源黑体 CN Bold" panose="020B0800000000000000" pitchFamily="34" charset="-122"/>
                </a:endParaRPr>
              </a:p>
            </p:txBody>
          </p:sp>
        </mc:Choice>
        <mc:Fallback xmlns="">
          <p:sp>
            <p:nvSpPr>
              <p:cNvPr id="9" name="矩形 8"/>
              <p:cNvSpPr>
                <a:spLocks noRot="1" noChangeAspect="1" noMove="1" noResize="1" noEditPoints="1" noAdjustHandles="1" noChangeArrowheads="1" noChangeShapeType="1" noTextEdit="1"/>
              </p:cNvSpPr>
              <p:nvPr/>
            </p:nvSpPr>
            <p:spPr>
              <a:xfrm>
                <a:off x="331694" y="1444226"/>
                <a:ext cx="11627224" cy="4335780"/>
              </a:xfrm>
              <a:prstGeom prst="rect">
                <a:avLst/>
              </a:prstGeom>
              <a:blipFill rotWithShape="1">
                <a:blip r:embed="rId5"/>
                <a:stretch>
                  <a:fillRect l="-2" t="-5" r="5" b="5"/>
                </a:stretch>
              </a:blipFill>
            </p:spPr>
            <p:txBody>
              <a:bodyPr/>
              <a:lstStyle/>
              <a:p>
                <a:r>
                  <a:rPr lang="zh-CN" altLang="en-US">
                    <a:noFill/>
                  </a:rPr>
                  <a:t> </a:t>
                </a:r>
              </a:p>
            </p:txBody>
          </p:sp>
        </mc:Fallback>
      </mc:AlternateContent>
      <p:pic>
        <p:nvPicPr>
          <p:cNvPr id="7" name="矩形 3"/>
          <p:cNvPicPr>
            <a:picLocks noChangeArrowheads="1"/>
          </p:cNvPicPr>
          <p:nvPr/>
        </p:nvPicPr>
        <p:blipFill>
          <a:blip r:embed="rId6" cstate="print"/>
          <a:srcRect/>
          <a:stretch>
            <a:fillRect/>
          </a:stretch>
        </p:blipFill>
        <p:spPr bwMode="auto">
          <a:xfrm>
            <a:off x="0" y="0"/>
            <a:ext cx="12192000" cy="1058779"/>
          </a:xfrm>
          <a:prstGeom prst="rect">
            <a:avLst/>
          </a:prstGeom>
          <a:noFill/>
          <a:ln w="9525">
            <a:noFill/>
            <a:miter lim="800000"/>
            <a:headEnd/>
            <a:tailEnd/>
          </a:ln>
        </p:spPr>
      </p:pic>
      <p:sp>
        <p:nvSpPr>
          <p:cNvPr id="10" name="标题 1"/>
          <p:cNvSpPr>
            <a:spLocks noGrp="1"/>
          </p:cNvSpPr>
          <p:nvPr>
            <p:ph type="title"/>
          </p:nvPr>
        </p:nvSpPr>
        <p:spPr>
          <a:xfrm>
            <a:off x="688138" y="153759"/>
            <a:ext cx="10354417" cy="712759"/>
          </a:xfrm>
        </p:spPr>
        <p:txBody>
          <a:bodyPr>
            <a:noAutofit/>
          </a:bodyPr>
          <a:lstStyle/>
          <a:p>
            <a:br>
              <a:rPr lang="zh-CN" altLang="en-US" sz="3200" dirty="0">
                <a:solidFill>
                  <a:schemeClr val="bg1"/>
                </a:solidFill>
                <a:latin typeface="黑体" panose="02010609060101010101" charset="-122"/>
                <a:ea typeface="黑体" panose="02010609060101010101" charset="-122"/>
              </a:rPr>
            </a:br>
            <a:r>
              <a:rPr lang="zh-CN" altLang="en-US" sz="3200" dirty="0">
                <a:solidFill>
                  <a:schemeClr val="bg1"/>
                </a:solidFill>
                <a:latin typeface="黑体" panose="02010609060101010101" charset="-122"/>
                <a:ea typeface="黑体" panose="02010609060101010101" charset="-122"/>
                <a:sym typeface="+mn-ea"/>
              </a:rPr>
              <a:t>（三）</a:t>
            </a:r>
            <a:r>
              <a:rPr lang="zh-CN" altLang="en-US" sz="3200" dirty="0">
                <a:solidFill>
                  <a:schemeClr val="bg1"/>
                </a:solidFill>
                <a:latin typeface="黑体" panose="02010609060101010101" charset="-122"/>
                <a:ea typeface="黑体" panose="02010609060101010101" charset="-122"/>
              </a:rPr>
              <a:t>要求</a:t>
            </a:r>
          </a:p>
        </p:txBody>
      </p:sp>
      <p:pic>
        <p:nvPicPr>
          <p:cNvPr id="3" name="页码42">
            <a:hlinkClick r:id="" action="ppaction://media"/>
            <a:extLst>
              <a:ext uri="{FF2B5EF4-FFF2-40B4-BE49-F238E27FC236}">
                <a16:creationId xmlns:a16="http://schemas.microsoft.com/office/drawing/2014/main" id="{E28E5CA2-BEE9-1C43-772A-E2731273136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00775" y="6206484"/>
            <a:ext cx="487363" cy="487363"/>
          </a:xfrm>
          <a:prstGeom prst="rect">
            <a:avLst/>
          </a:prstGeom>
        </p:spPr>
      </p:pic>
    </p:spTree>
  </p:cSld>
  <p:clrMapOvr>
    <a:masterClrMapping/>
  </p:clrMapOvr>
  <p:transition advTm="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26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567133" y="1249813"/>
            <a:ext cx="11383861" cy="580736"/>
          </a:xfrm>
          <a:prstGeom prst="rect">
            <a:avLst/>
          </a:prstGeom>
          <a:noFill/>
        </p:spPr>
        <p:txBody>
          <a:bodyPr wrap="square" rtlCol="0">
            <a:spAutoFit/>
          </a:bodyPr>
          <a:lstStyle/>
          <a:p>
            <a:pPr>
              <a:lnSpc>
                <a:spcPct val="150000"/>
              </a:lnSpc>
              <a:spcBef>
                <a:spcPts val="0"/>
              </a:spcBef>
              <a:buClrTx/>
              <a:buSzTx/>
              <a:buFontTx/>
            </a:pPr>
            <a:r>
              <a:rPr lang="zh-CN" altLang="en-US" sz="2400" dirty="0">
                <a:solidFill>
                  <a:srgbClr val="013471"/>
                </a:solidFill>
                <a:latin typeface="思源黑体 CN Bold" panose="020B0800000000000000" pitchFamily="34" charset="-122"/>
                <a:ea typeface="思源黑体 CN Bold" panose="020B0800000000000000"/>
                <a:sym typeface="+mn-ea"/>
              </a:rPr>
              <a:t>商品包装有一项不符合第</a:t>
            </a:r>
            <a:r>
              <a:rPr lang="en-US" altLang="zh-CN" sz="2400" dirty="0">
                <a:solidFill>
                  <a:srgbClr val="013471"/>
                </a:solidFill>
                <a:latin typeface="思源黑体 CN Bold" panose="020B0800000000000000" pitchFamily="34" charset="-122"/>
                <a:ea typeface="思源黑体 CN Bold" panose="020B0800000000000000"/>
                <a:sym typeface="+mn-ea"/>
              </a:rPr>
              <a:t>4</a:t>
            </a:r>
            <a:r>
              <a:rPr lang="zh-CN" altLang="en-US" sz="2400" dirty="0">
                <a:solidFill>
                  <a:srgbClr val="013471"/>
                </a:solidFill>
                <a:latin typeface="思源黑体 CN Bold" panose="020B0800000000000000" pitchFamily="34" charset="-122"/>
                <a:ea typeface="思源黑体 CN Bold" panose="020B0800000000000000"/>
                <a:sym typeface="+mn-ea"/>
              </a:rPr>
              <a:t>章规定的项目，则判该商品的包装为过度包装。（见</a:t>
            </a:r>
            <a:r>
              <a:rPr lang="en-US" altLang="zh-CN" sz="2400" dirty="0">
                <a:solidFill>
                  <a:srgbClr val="013471"/>
                </a:solidFill>
                <a:latin typeface="思源黑体 CN Bold" panose="020B0800000000000000" pitchFamily="34" charset="-122"/>
                <a:ea typeface="思源黑体 CN Bold" panose="020B0800000000000000"/>
                <a:sym typeface="+mn-ea"/>
              </a:rPr>
              <a:t>6</a:t>
            </a:r>
            <a:r>
              <a:rPr lang="zh-CN" altLang="en-US" sz="2400" dirty="0">
                <a:solidFill>
                  <a:srgbClr val="013471"/>
                </a:solidFill>
                <a:latin typeface="思源黑体 CN Bold" panose="020B0800000000000000" pitchFamily="34" charset="-122"/>
                <a:ea typeface="思源黑体 CN Bold" panose="020B0800000000000000"/>
                <a:sym typeface="+mn-ea"/>
              </a:rPr>
              <a:t>）</a:t>
            </a:r>
            <a:endParaRPr lang="en-US" altLang="zh-CN" sz="2400" dirty="0">
              <a:solidFill>
                <a:srgbClr val="013471"/>
              </a:solidFill>
              <a:latin typeface="思源黑体 CN Bold" panose="020B0800000000000000" pitchFamily="34" charset="-122"/>
              <a:ea typeface="思源黑体 CN Bold" panose="020B0800000000000000"/>
              <a:sym typeface="+mn-ea"/>
            </a:endParaRPr>
          </a:p>
        </p:txBody>
      </p:sp>
      <p:sp>
        <p:nvSpPr>
          <p:cNvPr id="2" name="矩形 1"/>
          <p:cNvSpPr/>
          <p:nvPr/>
        </p:nvSpPr>
        <p:spPr>
          <a:xfrm>
            <a:off x="882650" y="2278380"/>
            <a:ext cx="9116060" cy="2544445"/>
          </a:xfrm>
          <a:prstGeom prst="rect">
            <a:avLst/>
          </a:prstGeom>
        </p:spPr>
        <p:txBody>
          <a:bodyPr wrap="square">
            <a:noAutofit/>
          </a:bodyPr>
          <a:lstStyle/>
          <a:p>
            <a:pPr marL="342900" indent="-342900">
              <a:lnSpc>
                <a:spcPct val="150000"/>
              </a:lnSpc>
              <a:buClr>
                <a:srgbClr val="C00000"/>
              </a:buClr>
              <a:buFont typeface="Arial" panose="020B0604020202020204" pitchFamily="34" charset="0"/>
              <a:buChar char="•"/>
            </a:pPr>
            <a:r>
              <a:rPr lang="zh-CN" altLang="en-US" sz="2400" b="1" dirty="0">
                <a:latin typeface="宋体" panose="02010600030101010101" pitchFamily="2" charset="-122"/>
                <a:ea typeface="宋体" panose="02010600030101010101" pitchFamily="2" charset="-122"/>
              </a:rPr>
              <a:t>包装空隙率</a:t>
            </a:r>
            <a:endParaRPr lang="en-US" altLang="zh-CN" sz="2400" b="1" dirty="0">
              <a:latin typeface="宋体" panose="02010600030101010101" pitchFamily="2" charset="-122"/>
              <a:ea typeface="宋体" panose="02010600030101010101" pitchFamily="2" charset="-122"/>
            </a:endParaRPr>
          </a:p>
          <a:p>
            <a:pPr marL="342900" indent="-342900">
              <a:lnSpc>
                <a:spcPct val="150000"/>
              </a:lnSpc>
              <a:buClr>
                <a:srgbClr val="C00000"/>
              </a:buClr>
              <a:buFont typeface="Arial" panose="020B0604020202020204" pitchFamily="34" charset="0"/>
              <a:buChar char="•"/>
            </a:pPr>
            <a:r>
              <a:rPr lang="zh-CN" altLang="en-US" sz="2400" b="1" dirty="0">
                <a:latin typeface="宋体" panose="02010600030101010101" pitchFamily="2" charset="-122"/>
                <a:ea typeface="宋体" panose="02010600030101010101" pitchFamily="2" charset="-122"/>
              </a:rPr>
              <a:t>包装层数</a:t>
            </a:r>
            <a:endParaRPr lang="en-US" altLang="zh-CN" sz="2400" b="1" dirty="0">
              <a:latin typeface="宋体" panose="02010600030101010101" pitchFamily="2" charset="-122"/>
              <a:ea typeface="宋体" panose="02010600030101010101" pitchFamily="2" charset="-122"/>
            </a:endParaRPr>
          </a:p>
          <a:p>
            <a:pPr marL="342900" indent="-342900">
              <a:lnSpc>
                <a:spcPct val="150000"/>
              </a:lnSpc>
              <a:buClr>
                <a:srgbClr val="C00000"/>
              </a:buClr>
              <a:buFont typeface="Arial" panose="020B0604020202020204" pitchFamily="34" charset="0"/>
              <a:buChar char="•"/>
            </a:pPr>
            <a:r>
              <a:rPr lang="zh-CN" altLang="en-US" sz="2400" b="1" dirty="0">
                <a:latin typeface="宋体" panose="02010600030101010101" pitchFamily="2" charset="-122"/>
                <a:ea typeface="宋体" panose="02010600030101010101" pitchFamily="2" charset="-122"/>
              </a:rPr>
              <a:t>包装成本</a:t>
            </a:r>
            <a:endParaRPr lang="en-US" altLang="zh-CN" sz="2400" b="1" dirty="0">
              <a:latin typeface="宋体" panose="02010600030101010101" pitchFamily="2" charset="-122"/>
              <a:ea typeface="宋体" panose="02010600030101010101" pitchFamily="2" charset="-122"/>
            </a:endParaRPr>
          </a:p>
          <a:p>
            <a:pPr>
              <a:lnSpc>
                <a:spcPct val="150000"/>
              </a:lnSpc>
              <a:buClr>
                <a:srgbClr val="C00000"/>
              </a:buClr>
            </a:pPr>
            <a:r>
              <a:rPr lang="zh-CN" altLang="en-US" sz="2400" b="1" dirty="0">
                <a:latin typeface="宋体" panose="02010600030101010101" pitchFamily="2" charset="-122"/>
                <a:ea typeface="宋体" panose="02010600030101010101" pitchFamily="2" charset="-122"/>
              </a:rPr>
              <a:t>有一项不合格，则判该商品的包装为过度包装。</a:t>
            </a:r>
            <a:endParaRPr lang="en-US" altLang="zh-CN" sz="2000" b="1" dirty="0">
              <a:solidFill>
                <a:srgbClr val="013471"/>
              </a:solidFill>
              <a:latin typeface="宋体" panose="02010600030101010101" pitchFamily="2" charset="-122"/>
              <a:ea typeface="宋体" panose="02010600030101010101" pitchFamily="2" charset="-122"/>
              <a:sym typeface="+mn-ea"/>
            </a:endParaRPr>
          </a:p>
        </p:txBody>
      </p:sp>
      <p:pic>
        <p:nvPicPr>
          <p:cNvPr id="9" name="矩形 3"/>
          <p:cNvPicPr>
            <a:picLocks noChangeArrowheads="1"/>
          </p:cNvPicPr>
          <p:nvPr/>
        </p:nvPicPr>
        <p:blipFill>
          <a:blip r:embed="rId5" cstate="print"/>
          <a:srcRect/>
          <a:stretch>
            <a:fillRect/>
          </a:stretch>
        </p:blipFill>
        <p:spPr bwMode="auto">
          <a:xfrm>
            <a:off x="0" y="0"/>
            <a:ext cx="12192000" cy="1058779"/>
          </a:xfrm>
          <a:prstGeom prst="rect">
            <a:avLst/>
          </a:prstGeom>
          <a:noFill/>
          <a:ln w="9525">
            <a:noFill/>
            <a:miter lim="800000"/>
            <a:headEnd/>
            <a:tailEnd/>
          </a:ln>
        </p:spPr>
      </p:pic>
      <p:sp>
        <p:nvSpPr>
          <p:cNvPr id="10" name="标题 1"/>
          <p:cNvSpPr>
            <a:spLocks noGrp="1"/>
          </p:cNvSpPr>
          <p:nvPr>
            <p:ph type="title"/>
          </p:nvPr>
        </p:nvSpPr>
        <p:spPr>
          <a:xfrm>
            <a:off x="688138" y="153759"/>
            <a:ext cx="10354417" cy="712759"/>
          </a:xfrm>
        </p:spPr>
        <p:txBody>
          <a:bodyPr>
            <a:noAutofit/>
          </a:bodyPr>
          <a:lstStyle/>
          <a:p>
            <a:br>
              <a:rPr lang="zh-CN" altLang="en-US" sz="3200" dirty="0">
                <a:solidFill>
                  <a:schemeClr val="bg1"/>
                </a:solidFill>
                <a:latin typeface="黑体" panose="02010609060101010101" charset="-122"/>
                <a:ea typeface="黑体" panose="02010609060101010101" charset="-122"/>
              </a:rPr>
            </a:br>
            <a:r>
              <a:rPr lang="zh-CN" altLang="en-US" sz="3200" dirty="0">
                <a:solidFill>
                  <a:schemeClr val="bg1"/>
                </a:solidFill>
                <a:latin typeface="黑体" panose="02010609060101010101" charset="-122"/>
                <a:ea typeface="黑体" panose="02010609060101010101" charset="-122"/>
              </a:rPr>
              <a:t>（四）判定规则</a:t>
            </a:r>
          </a:p>
        </p:txBody>
      </p:sp>
      <p:pic>
        <p:nvPicPr>
          <p:cNvPr id="3" name="页码43">
            <a:hlinkClick r:id="" action="ppaction://media"/>
            <a:extLst>
              <a:ext uri="{FF2B5EF4-FFF2-40B4-BE49-F238E27FC236}">
                <a16:creationId xmlns:a16="http://schemas.microsoft.com/office/drawing/2014/main" id="{24138C63-5CF1-24D5-FA89-04A589F13B1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23451" y="6091848"/>
            <a:ext cx="487363" cy="487363"/>
          </a:xfrm>
          <a:prstGeom prst="rect">
            <a:avLst/>
          </a:prstGeom>
        </p:spPr>
      </p:pic>
    </p:spTree>
  </p:cSld>
  <p:clrMapOvr>
    <a:masterClrMapping/>
  </p:clrMapOvr>
  <p:transition advTm="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72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596343" y="1058678"/>
            <a:ext cx="11383861" cy="3969385"/>
          </a:xfrm>
          <a:prstGeom prst="rect">
            <a:avLst/>
          </a:prstGeom>
          <a:noFill/>
        </p:spPr>
        <p:txBody>
          <a:bodyPr wrap="square" rtlCol="0">
            <a:spAutoFit/>
          </a:bodyPr>
          <a:lstStyle/>
          <a:p>
            <a:pPr>
              <a:lnSpc>
                <a:spcPct val="150000"/>
              </a:lnSpc>
              <a:spcBef>
                <a:spcPts val="0"/>
              </a:spcBef>
              <a:buClrTx/>
              <a:buSzTx/>
              <a:buFontTx/>
            </a:pPr>
            <a:r>
              <a:rPr lang="zh-CN" altLang="en-US" sz="2400" dirty="0">
                <a:latin typeface="微软雅黑" panose="020B0503020204020204" pitchFamily="34" charset="-122"/>
                <a:ea typeface="微软雅黑" panose="020B0503020204020204" pitchFamily="34" charset="-122"/>
                <a:cs typeface="微软雅黑" panose="020B0503020204020204" pitchFamily="34" charset="-122"/>
                <a:sym typeface="+mn-ea"/>
              </a:rPr>
              <a:t>茶叶过度包装主要关注包装空隙率、包装层数和包装成本，有一项不合格，则判定茶叶的包装为过度包装。对于一层包装茶叶产品，不需要计算空隙率，层数也小于4层，成本不需要计算，因此</a:t>
            </a:r>
            <a:r>
              <a:rPr lang="zh-CN" altLang="en-US" sz="2400" dirty="0">
                <a:solidFill>
                  <a:schemeClr val="accent2"/>
                </a:solidFill>
                <a:latin typeface="微软雅黑" panose="020B0503020204020204" pitchFamily="34" charset="-122"/>
                <a:ea typeface="微软雅黑" panose="020B0503020204020204" pitchFamily="34" charset="-122"/>
                <a:cs typeface="微软雅黑" panose="020B0503020204020204" pitchFamily="34" charset="-122"/>
                <a:sym typeface="+mn-ea"/>
              </a:rPr>
              <a:t>一层包装产品一定符合标准要求</a:t>
            </a:r>
            <a:r>
              <a:rPr lang="zh-CN" altLang="en-US" sz="2400" dirty="0">
                <a:latin typeface="微软雅黑" panose="020B0503020204020204" pitchFamily="34" charset="-122"/>
                <a:ea typeface="微软雅黑" panose="020B0503020204020204" pitchFamily="34" charset="-122"/>
                <a:cs typeface="微软雅黑" panose="020B0503020204020204" pitchFamily="34" charset="-122"/>
                <a:sym typeface="+mn-ea"/>
              </a:rPr>
              <a:t>。</a:t>
            </a:r>
          </a:p>
          <a:p>
            <a:pPr>
              <a:lnSpc>
                <a:spcPct val="150000"/>
              </a:lnSpc>
              <a:spcBef>
                <a:spcPts val="0"/>
              </a:spcBef>
              <a:buClrTx/>
              <a:buSzTx/>
              <a:buFontTx/>
            </a:pPr>
            <a:endParaRPr lang="zh-CN" altLang="en-US" sz="2400" dirty="0">
              <a:latin typeface="微软雅黑" panose="020B0503020204020204" pitchFamily="34" charset="-122"/>
              <a:ea typeface="微软雅黑" panose="020B0503020204020204" pitchFamily="34" charset="-122"/>
              <a:cs typeface="微软雅黑" panose="020B0503020204020204" pitchFamily="34" charset="-122"/>
              <a:sym typeface="+mn-ea"/>
            </a:endParaRPr>
          </a:p>
          <a:p>
            <a:pPr>
              <a:lnSpc>
                <a:spcPct val="150000"/>
              </a:lnSpc>
              <a:spcBef>
                <a:spcPts val="0"/>
              </a:spcBef>
              <a:buClrTx/>
              <a:buSzTx/>
              <a:buFontTx/>
            </a:pPr>
            <a:r>
              <a:rPr lang="zh-CN" altLang="en-US" sz="2400" dirty="0">
                <a:latin typeface="微软雅黑" panose="020B0503020204020204" pitchFamily="34" charset="-122"/>
                <a:ea typeface="微软雅黑" panose="020B0503020204020204" pitchFamily="34" charset="-122"/>
                <a:cs typeface="微软雅黑" panose="020B0503020204020204" pitchFamily="34" charset="-122"/>
                <a:sym typeface="+mn-ea"/>
              </a:rPr>
              <a:t>其中包装层数和包装成本按照之前规则判断，比较便利，包装空隙率的计算比较繁琐。</a:t>
            </a:r>
          </a:p>
          <a:p>
            <a:pPr>
              <a:lnSpc>
                <a:spcPct val="150000"/>
              </a:lnSpc>
              <a:spcBef>
                <a:spcPts val="0"/>
              </a:spcBef>
              <a:buClrTx/>
              <a:buSzTx/>
              <a:buFontTx/>
            </a:pPr>
            <a:endParaRPr lang="zh-CN" sz="2400" dirty="0">
              <a:solidFill>
                <a:srgbClr val="01347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pic>
        <p:nvPicPr>
          <p:cNvPr id="9" name="矩形 3"/>
          <p:cNvPicPr>
            <a:picLocks noChangeArrowheads="1"/>
          </p:cNvPicPr>
          <p:nvPr/>
        </p:nvPicPr>
        <p:blipFill>
          <a:blip r:embed="rId5" cstate="print"/>
          <a:srcRect/>
          <a:stretch>
            <a:fillRect/>
          </a:stretch>
        </p:blipFill>
        <p:spPr bwMode="auto">
          <a:xfrm>
            <a:off x="0" y="0"/>
            <a:ext cx="12192000" cy="1058779"/>
          </a:xfrm>
          <a:prstGeom prst="rect">
            <a:avLst/>
          </a:prstGeom>
          <a:noFill/>
          <a:ln w="9525">
            <a:noFill/>
            <a:miter lim="800000"/>
            <a:headEnd/>
            <a:tailEnd/>
          </a:ln>
        </p:spPr>
      </p:pic>
      <p:sp>
        <p:nvSpPr>
          <p:cNvPr id="10" name="标题 1"/>
          <p:cNvSpPr>
            <a:spLocks noGrp="1"/>
          </p:cNvSpPr>
          <p:nvPr>
            <p:ph type="title"/>
          </p:nvPr>
        </p:nvSpPr>
        <p:spPr>
          <a:xfrm>
            <a:off x="688138" y="153759"/>
            <a:ext cx="10354417" cy="712759"/>
          </a:xfrm>
        </p:spPr>
        <p:txBody>
          <a:bodyPr>
            <a:noAutofit/>
          </a:bodyPr>
          <a:lstStyle/>
          <a:p>
            <a:br>
              <a:rPr lang="zh-CN" altLang="en-US" sz="3200" dirty="0">
                <a:solidFill>
                  <a:schemeClr val="bg1"/>
                </a:solidFill>
                <a:latin typeface="黑体" panose="02010609060101010101" charset="-122"/>
                <a:ea typeface="黑体" panose="02010609060101010101" charset="-122"/>
              </a:rPr>
            </a:br>
            <a:r>
              <a:rPr lang="zh-CN" altLang="en-US" sz="3200" dirty="0">
                <a:solidFill>
                  <a:schemeClr val="bg1"/>
                </a:solidFill>
                <a:latin typeface="黑体" panose="02010609060101010101" charset="-122"/>
                <a:ea typeface="黑体" panose="02010609060101010101" charset="-122"/>
                <a:sym typeface="+mn-ea"/>
              </a:rPr>
              <a:t>（五）茶叶是否过度包装的简易判定</a:t>
            </a:r>
            <a:endParaRPr lang="zh-CN" altLang="en-US" sz="3200" dirty="0">
              <a:solidFill>
                <a:schemeClr val="bg1"/>
              </a:solidFill>
              <a:latin typeface="黑体" panose="02010609060101010101" charset="-122"/>
              <a:ea typeface="黑体" panose="02010609060101010101" charset="-122"/>
            </a:endParaRPr>
          </a:p>
        </p:txBody>
      </p:sp>
      <p:pic>
        <p:nvPicPr>
          <p:cNvPr id="2" name="页码44">
            <a:hlinkClick r:id="" action="ppaction://media"/>
            <a:extLst>
              <a:ext uri="{FF2B5EF4-FFF2-40B4-BE49-F238E27FC236}">
                <a16:creationId xmlns:a16="http://schemas.microsoft.com/office/drawing/2014/main" id="{324BC418-2187-EF46-C10C-9D7377EFAB2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52661" y="6086741"/>
            <a:ext cx="487363" cy="487363"/>
          </a:xfrm>
          <a:prstGeom prst="rect">
            <a:avLst/>
          </a:prstGeom>
        </p:spPr>
      </p:pic>
    </p:spTree>
  </p:cSld>
  <p:clrMapOvr>
    <a:masterClrMapping/>
  </p:clrMapOvr>
  <p:transition advTm="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87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596343" y="1058678"/>
            <a:ext cx="11383861" cy="645160"/>
          </a:xfrm>
          <a:prstGeom prst="rect">
            <a:avLst/>
          </a:prstGeom>
          <a:noFill/>
        </p:spPr>
        <p:txBody>
          <a:bodyPr wrap="square" rtlCol="0">
            <a:spAutoFit/>
          </a:bodyPr>
          <a:lstStyle/>
          <a:p>
            <a:pPr>
              <a:lnSpc>
                <a:spcPct val="150000"/>
              </a:lnSpc>
              <a:spcBef>
                <a:spcPts val="0"/>
              </a:spcBef>
              <a:buClrTx/>
              <a:buSzTx/>
              <a:buFontTx/>
            </a:pPr>
            <a:r>
              <a:rPr lang="zh-CN" sz="2400" dirty="0">
                <a:solidFill>
                  <a:srgbClr val="013471"/>
                </a:solidFill>
                <a:latin typeface="思源黑体 CN Bold" panose="020B0800000000000000" pitchFamily="34" charset="-122"/>
                <a:ea typeface="思源黑体 CN Bold" panose="020B0800000000000000"/>
                <a:sym typeface="+mn-ea"/>
              </a:rPr>
              <a:t>茶叶包装空隙率合格与否快速判定方法</a:t>
            </a:r>
          </a:p>
        </p:txBody>
      </p:sp>
      <p:sp>
        <p:nvSpPr>
          <p:cNvPr id="2" name="矩形 1"/>
          <p:cNvSpPr/>
          <p:nvPr/>
        </p:nvSpPr>
        <p:spPr>
          <a:xfrm>
            <a:off x="784860" y="1628775"/>
            <a:ext cx="10320020" cy="4246245"/>
          </a:xfrm>
          <a:prstGeom prst="rect">
            <a:avLst/>
          </a:prstGeom>
        </p:spPr>
        <p:txBody>
          <a:bodyPr wrap="square">
            <a:spAutoFit/>
          </a:bodyPr>
          <a:lstStyle/>
          <a:p>
            <a:pPr marL="342900" indent="-342900">
              <a:lnSpc>
                <a:spcPct val="150000"/>
              </a:lnSpc>
              <a:buClr>
                <a:srgbClr val="C00000"/>
              </a:buClr>
              <a:buFont typeface="Arial" panose="020B0604020202020204" pitchFamily="34" charset="0"/>
              <a:buChar char="•"/>
            </a:pPr>
            <a:r>
              <a:rPr lang="zh-CN" altLang="en-US" sz="2000" b="1" dirty="0">
                <a:latin typeface="宋体" panose="02010600030101010101" pitchFamily="2" charset="-122"/>
                <a:ea typeface="宋体" panose="02010600030101010101" pitchFamily="2" charset="-122"/>
              </a:rPr>
              <a:t>第一步</a:t>
            </a:r>
            <a:r>
              <a:rPr lang="en-US" altLang="zh-CN" sz="2000" b="1" dirty="0">
                <a:latin typeface="宋体" panose="02010600030101010101" pitchFamily="2" charset="-122"/>
                <a:ea typeface="宋体" panose="02010600030101010101" pitchFamily="2" charset="-122"/>
              </a:rPr>
              <a:t> </a:t>
            </a:r>
            <a:r>
              <a:rPr lang="zh-CN" altLang="en-US" sz="2000" b="1" dirty="0">
                <a:latin typeface="宋体" panose="02010600030101010101" pitchFamily="2" charset="-122"/>
                <a:ea typeface="宋体" panose="02010600030101010101" pitchFamily="2" charset="-122"/>
              </a:rPr>
              <a:t>找出</a:t>
            </a:r>
            <a:r>
              <a:rPr lang="zh-CN" altLang="en-US" sz="2000" b="1" dirty="0">
                <a:latin typeface="宋体" panose="02010600030101010101" pitchFamily="2" charset="-122"/>
                <a:ea typeface="宋体" panose="02010600030101010101" pitchFamily="2" charset="-122"/>
                <a:sym typeface="+mn-ea"/>
              </a:rPr>
              <a:t>茶叶总净含量。</a:t>
            </a:r>
            <a:r>
              <a:rPr lang="zh-CN" altLang="en-US" sz="2000" b="1" dirty="0">
                <a:latin typeface="宋体" panose="02010600030101010101" pitchFamily="2" charset="-122"/>
                <a:ea typeface="宋体" panose="02010600030101010101" pitchFamily="2" charset="-122"/>
              </a:rPr>
              <a:t>确定是否存在小包装，最小包装</a:t>
            </a:r>
            <a:r>
              <a:rPr lang="zh-CN" altLang="en-US" sz="2000" b="1" dirty="0">
                <a:latin typeface="宋体" panose="02010600030101010101" pitchFamily="2" charset="-122"/>
                <a:ea typeface="宋体" panose="02010600030101010101" pitchFamily="2" charset="-122"/>
                <a:sym typeface="+mn-ea"/>
              </a:rPr>
              <a:t>净含量</a:t>
            </a:r>
            <a:r>
              <a:rPr lang="zh-CN" altLang="en-US" sz="2000" b="1" dirty="0">
                <a:latin typeface="宋体" panose="02010600030101010101" pitchFamily="2" charset="-122"/>
                <a:ea typeface="宋体" panose="02010600030101010101" pitchFamily="2" charset="-122"/>
              </a:rPr>
              <a:t>是多少，根据</a:t>
            </a:r>
            <a:r>
              <a:rPr lang="zh-CN" altLang="en-US" sz="2000" b="1" dirty="0">
                <a:latin typeface="宋体" panose="02010600030101010101" pitchFamily="2" charset="-122"/>
                <a:ea typeface="宋体" panose="02010600030101010101" pitchFamily="2" charset="-122"/>
                <a:sym typeface="+mn-ea"/>
              </a:rPr>
              <a:t>最小包装净含量</a:t>
            </a:r>
            <a:r>
              <a:rPr lang="zh-CN" altLang="en-US" sz="2000" b="1" dirty="0">
                <a:latin typeface="宋体" panose="02010600030101010101" pitchFamily="2" charset="-122"/>
                <a:ea typeface="宋体" panose="02010600030101010101" pitchFamily="2" charset="-122"/>
              </a:rPr>
              <a:t>查表</a:t>
            </a:r>
            <a:r>
              <a:rPr lang="en-US" altLang="zh-CN" sz="2000" b="1" dirty="0">
                <a:latin typeface="宋体" panose="02010600030101010101" pitchFamily="2" charset="-122"/>
                <a:ea typeface="宋体" panose="02010600030101010101" pitchFamily="2" charset="-122"/>
              </a:rPr>
              <a:t>1</a:t>
            </a:r>
            <a:r>
              <a:rPr lang="zh-CN" altLang="en-US" sz="2000" b="1" dirty="0">
                <a:latin typeface="宋体" panose="02010600030101010101" pitchFamily="2" charset="-122"/>
                <a:ea typeface="宋体" panose="02010600030101010101" pitchFamily="2" charset="-122"/>
              </a:rPr>
              <a:t>，确定空隙率。</a:t>
            </a:r>
            <a:r>
              <a:rPr lang="zh-CN" sz="2000" b="1" dirty="0">
                <a:latin typeface="宋体" panose="02010600030101010101" pitchFamily="2" charset="-122"/>
                <a:ea typeface="宋体" panose="02010600030101010101" pitchFamily="2" charset="-122"/>
                <a:sym typeface="+mn-ea"/>
              </a:rPr>
              <a:t>（1-5克（含）：空隙率70%；5-15克（含）：空隙率60%；15-30克（含）：空隙率50%；30-50克（含）：空隙率40%；50克以上：空隙率30%）</a:t>
            </a:r>
            <a:endParaRPr lang="en-US" altLang="zh-CN" sz="2000" b="1" dirty="0">
              <a:latin typeface="宋体" panose="02010600030101010101" pitchFamily="2" charset="-122"/>
              <a:ea typeface="宋体" panose="02010600030101010101" pitchFamily="2" charset="-122"/>
            </a:endParaRPr>
          </a:p>
          <a:p>
            <a:pPr marL="342900" indent="-342900">
              <a:lnSpc>
                <a:spcPct val="150000"/>
              </a:lnSpc>
              <a:buClr>
                <a:srgbClr val="C00000"/>
              </a:buClr>
              <a:buFont typeface="Arial" panose="020B0604020202020204" pitchFamily="34" charset="0"/>
              <a:buChar char="•"/>
            </a:pPr>
            <a:r>
              <a:rPr lang="zh-CN" altLang="en-US" sz="2000" b="1" dirty="0">
                <a:latin typeface="宋体" panose="02010600030101010101" pitchFamily="2" charset="-122"/>
                <a:ea typeface="宋体" panose="02010600030101010101" pitchFamily="2" charset="-122"/>
              </a:rPr>
              <a:t>第二步</a:t>
            </a:r>
            <a:r>
              <a:rPr lang="en-US" altLang="zh-CN" sz="2000" b="1" dirty="0">
                <a:latin typeface="宋体" panose="02010600030101010101" pitchFamily="2" charset="-122"/>
                <a:ea typeface="宋体" panose="02010600030101010101" pitchFamily="2" charset="-122"/>
              </a:rPr>
              <a:t> </a:t>
            </a:r>
            <a:r>
              <a:rPr lang="zh-CN" altLang="en-US" sz="2000" b="1" dirty="0">
                <a:latin typeface="宋体" panose="02010600030101010101" pitchFamily="2" charset="-122"/>
                <a:ea typeface="宋体" panose="02010600030101010101" pitchFamily="2" charset="-122"/>
              </a:rPr>
              <a:t>计算出允许的最大外包装体积</a:t>
            </a:r>
            <a:endParaRPr lang="en-US" altLang="zh-CN" sz="2000" b="1" dirty="0">
              <a:latin typeface="宋体" panose="02010600030101010101" pitchFamily="2" charset="-122"/>
              <a:ea typeface="宋体" panose="02010600030101010101" pitchFamily="2" charset="-122"/>
            </a:endParaRPr>
          </a:p>
          <a:p>
            <a:pPr indent="0">
              <a:lnSpc>
                <a:spcPct val="150000"/>
              </a:lnSpc>
              <a:buClr>
                <a:srgbClr val="C00000"/>
              </a:buClr>
              <a:buFont typeface="Arial" panose="020B0604020202020204" pitchFamily="34" charset="0"/>
              <a:buNone/>
            </a:pPr>
            <a:r>
              <a:rPr lang="en-US" altLang="zh-CN" sz="2000" b="1" dirty="0">
                <a:latin typeface="宋体" panose="02010600030101010101" pitchFamily="2" charset="-122"/>
                <a:ea typeface="宋体" panose="02010600030101010101" pitchFamily="2" charset="-122"/>
                <a:sym typeface="+mn-ea"/>
              </a:rPr>
              <a:t>    </a:t>
            </a:r>
            <a:r>
              <a:rPr lang="zh-CN" altLang="en-US" sz="2000" b="1" dirty="0">
                <a:latin typeface="宋体" panose="02010600030101010101" pitchFamily="2" charset="-122"/>
                <a:ea typeface="宋体" panose="02010600030101010101" pitchFamily="2" charset="-122"/>
                <a:sym typeface="+mn-ea"/>
              </a:rPr>
              <a:t>允许的</a:t>
            </a:r>
            <a:r>
              <a:rPr lang="zh-CN" sz="2000" b="1" dirty="0">
                <a:latin typeface="宋体" panose="02010600030101010101" pitchFamily="2" charset="-122"/>
                <a:ea typeface="宋体" panose="02010600030101010101" pitchFamily="2" charset="-122"/>
                <a:sym typeface="+mn-ea"/>
              </a:rPr>
              <a:t>最大外包装体积=13×茶叶总净含量/（1-空隙率）</a:t>
            </a:r>
          </a:p>
          <a:p>
            <a:pPr marL="342900" indent="-342900">
              <a:lnSpc>
                <a:spcPct val="150000"/>
              </a:lnSpc>
              <a:buClr>
                <a:srgbClr val="C00000"/>
              </a:buClr>
              <a:buFont typeface="Arial" panose="020B0604020202020204" pitchFamily="34" charset="0"/>
              <a:buChar char="•"/>
            </a:pPr>
            <a:r>
              <a:rPr lang="zh-CN" altLang="en-US" sz="2000" b="1" dirty="0">
                <a:latin typeface="宋体" panose="02010600030101010101" pitchFamily="2" charset="-122"/>
                <a:ea typeface="宋体" panose="02010600030101010101" pitchFamily="2" charset="-122"/>
                <a:sym typeface="+mn-ea"/>
              </a:rPr>
              <a:t>第三步</a:t>
            </a:r>
            <a:r>
              <a:rPr lang="en-US" altLang="zh-CN" sz="2000" b="1" dirty="0">
                <a:latin typeface="宋体" panose="02010600030101010101" pitchFamily="2" charset="-122"/>
                <a:ea typeface="宋体" panose="02010600030101010101" pitchFamily="2" charset="-122"/>
                <a:sym typeface="+mn-ea"/>
              </a:rPr>
              <a:t> </a:t>
            </a:r>
            <a:r>
              <a:rPr lang="zh-CN" altLang="en-US" sz="2000" b="1" dirty="0">
                <a:latin typeface="宋体" panose="02010600030101010101" pitchFamily="2" charset="-122"/>
                <a:ea typeface="宋体" panose="02010600030101010101" pitchFamily="2" charset="-122"/>
                <a:sym typeface="+mn-ea"/>
              </a:rPr>
              <a:t>测量茶叶产品的外包装体积。</a:t>
            </a:r>
          </a:p>
          <a:p>
            <a:pPr marL="342900" indent="-342900">
              <a:lnSpc>
                <a:spcPct val="150000"/>
              </a:lnSpc>
              <a:buClr>
                <a:srgbClr val="C00000"/>
              </a:buClr>
              <a:buFont typeface="Arial" panose="020B0604020202020204" pitchFamily="34" charset="0"/>
              <a:buChar char="•"/>
            </a:pPr>
            <a:r>
              <a:rPr lang="zh-CN" sz="2000" b="1" dirty="0">
                <a:latin typeface="宋体" panose="02010600030101010101" pitchFamily="2" charset="-122"/>
                <a:ea typeface="宋体" panose="02010600030101010101" pitchFamily="2" charset="-122"/>
                <a:sym typeface="+mn-ea"/>
              </a:rPr>
              <a:t>第四步</a:t>
            </a:r>
            <a:r>
              <a:rPr lang="en-US" altLang="zh-CN" sz="2000" b="1" dirty="0">
                <a:latin typeface="宋体" panose="02010600030101010101" pitchFamily="2" charset="-122"/>
                <a:ea typeface="宋体" panose="02010600030101010101" pitchFamily="2" charset="-122"/>
                <a:sym typeface="+mn-ea"/>
              </a:rPr>
              <a:t> </a:t>
            </a:r>
            <a:r>
              <a:rPr lang="zh-CN" altLang="en-US" sz="2000" b="1" dirty="0">
                <a:latin typeface="宋体" panose="02010600030101010101" pitchFamily="2" charset="-122"/>
                <a:ea typeface="宋体" panose="02010600030101010101" pitchFamily="2" charset="-122"/>
                <a:sym typeface="+mn-ea"/>
              </a:rPr>
              <a:t>将允许的最大外包装体积和实测的外包装体积进行比较，若实测外包装体积大于允许的最大外包装体积，则空隙率不符合标准要求，如果实测外包装体积小于等于允许的最大外包装体积，则空隙率合格。</a:t>
            </a:r>
            <a:endParaRPr lang="en-US" altLang="zh-CN" sz="2000" b="1" dirty="0">
              <a:latin typeface="宋体" panose="02010600030101010101" pitchFamily="2" charset="-122"/>
              <a:ea typeface="宋体" panose="02010600030101010101" pitchFamily="2" charset="-122"/>
              <a:sym typeface="+mn-ea"/>
            </a:endParaRPr>
          </a:p>
        </p:txBody>
      </p:sp>
      <p:pic>
        <p:nvPicPr>
          <p:cNvPr id="9" name="矩形 3"/>
          <p:cNvPicPr>
            <a:picLocks noChangeArrowheads="1"/>
          </p:cNvPicPr>
          <p:nvPr/>
        </p:nvPicPr>
        <p:blipFill>
          <a:blip r:embed="rId5" cstate="print"/>
          <a:srcRect/>
          <a:stretch>
            <a:fillRect/>
          </a:stretch>
        </p:blipFill>
        <p:spPr bwMode="auto">
          <a:xfrm>
            <a:off x="0" y="0"/>
            <a:ext cx="12192000" cy="1058779"/>
          </a:xfrm>
          <a:prstGeom prst="rect">
            <a:avLst/>
          </a:prstGeom>
          <a:noFill/>
          <a:ln w="9525">
            <a:noFill/>
            <a:miter lim="800000"/>
            <a:headEnd/>
            <a:tailEnd/>
          </a:ln>
        </p:spPr>
      </p:pic>
      <p:sp>
        <p:nvSpPr>
          <p:cNvPr id="10" name="标题 1"/>
          <p:cNvSpPr>
            <a:spLocks noGrp="1"/>
          </p:cNvSpPr>
          <p:nvPr>
            <p:ph type="title"/>
          </p:nvPr>
        </p:nvSpPr>
        <p:spPr>
          <a:xfrm>
            <a:off x="688138" y="153759"/>
            <a:ext cx="10354417" cy="712759"/>
          </a:xfrm>
        </p:spPr>
        <p:txBody>
          <a:bodyPr>
            <a:noAutofit/>
          </a:bodyPr>
          <a:lstStyle/>
          <a:p>
            <a:br>
              <a:rPr lang="zh-CN" altLang="en-US" sz="3200" dirty="0">
                <a:solidFill>
                  <a:schemeClr val="bg1"/>
                </a:solidFill>
                <a:latin typeface="黑体" panose="02010609060101010101" charset="-122"/>
                <a:ea typeface="黑体" panose="02010609060101010101" charset="-122"/>
              </a:rPr>
            </a:br>
            <a:r>
              <a:rPr lang="zh-CN" altLang="en-US" sz="3200" dirty="0">
                <a:solidFill>
                  <a:schemeClr val="bg1"/>
                </a:solidFill>
                <a:latin typeface="黑体" panose="02010609060101010101" charset="-122"/>
                <a:ea typeface="黑体" panose="02010609060101010101" charset="-122"/>
                <a:sym typeface="+mn-ea"/>
              </a:rPr>
              <a:t>（五）茶叶是否过度包装的简易判定</a:t>
            </a:r>
            <a:endParaRPr lang="zh-CN" altLang="en-US" sz="3200" dirty="0">
              <a:solidFill>
                <a:schemeClr val="bg1"/>
              </a:solidFill>
              <a:latin typeface="黑体" panose="02010609060101010101" charset="-122"/>
              <a:ea typeface="黑体" panose="02010609060101010101" charset="-122"/>
            </a:endParaRPr>
          </a:p>
        </p:txBody>
      </p:sp>
      <p:pic>
        <p:nvPicPr>
          <p:cNvPr id="3" name="页码45">
            <a:hlinkClick r:id="" action="ppaction://media"/>
            <a:extLst>
              <a:ext uri="{FF2B5EF4-FFF2-40B4-BE49-F238E27FC236}">
                <a16:creationId xmlns:a16="http://schemas.microsoft.com/office/drawing/2014/main" id="{BA986403-1301-8905-2652-97C7C587833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97497" y="6091848"/>
            <a:ext cx="487363" cy="487363"/>
          </a:xfrm>
          <a:prstGeom prst="rect">
            <a:avLst/>
          </a:prstGeom>
        </p:spPr>
      </p:pic>
    </p:spTree>
  </p:cSld>
  <p:clrMapOvr>
    <a:masterClrMapping/>
  </p:clrMapOvr>
  <p:transition advTm="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416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596343" y="1058678"/>
            <a:ext cx="11383861" cy="1198880"/>
          </a:xfrm>
          <a:prstGeom prst="rect">
            <a:avLst/>
          </a:prstGeom>
          <a:noFill/>
        </p:spPr>
        <p:txBody>
          <a:bodyPr wrap="square" rtlCol="0">
            <a:spAutoFit/>
          </a:bodyPr>
          <a:lstStyle/>
          <a:p>
            <a:pPr>
              <a:lnSpc>
                <a:spcPct val="150000"/>
              </a:lnSpc>
              <a:spcBef>
                <a:spcPts val="0"/>
              </a:spcBef>
              <a:buClrTx/>
              <a:buSzTx/>
              <a:buFontTx/>
            </a:pPr>
            <a:r>
              <a:rPr lang="zh-CN" altLang="en-US" sz="2400" dirty="0">
                <a:solidFill>
                  <a:srgbClr val="013471"/>
                </a:solidFill>
                <a:latin typeface="思源黑体 CN Bold" panose="020B0800000000000000" pitchFamily="34" charset="-122"/>
                <a:ea typeface="思源黑体 CN Bold" panose="020B0800000000000000"/>
                <a:sym typeface="+mn-ea"/>
              </a:rPr>
              <a:t>根据上述空隙率简易判定规则，我们对于常见净含量茶叶计算出允许的最大外包装体系，具体见下表（以厘米计）</a:t>
            </a:r>
            <a:endParaRPr lang="zh-CN" sz="2400" dirty="0">
              <a:solidFill>
                <a:schemeClr val="accent1"/>
              </a:solidFill>
              <a:latin typeface="思源黑体 CN Bold" panose="020B0800000000000000" pitchFamily="34" charset="-122"/>
              <a:ea typeface="思源黑体 CN Bold" panose="020B0800000000000000"/>
              <a:sym typeface="+mn-ea"/>
            </a:endParaRPr>
          </a:p>
        </p:txBody>
      </p:sp>
      <p:pic>
        <p:nvPicPr>
          <p:cNvPr id="9" name="矩形 3"/>
          <p:cNvPicPr>
            <a:picLocks noChangeArrowheads="1"/>
          </p:cNvPicPr>
          <p:nvPr/>
        </p:nvPicPr>
        <p:blipFill>
          <a:blip r:embed="rId6" cstate="print"/>
          <a:srcRect/>
          <a:stretch>
            <a:fillRect/>
          </a:stretch>
        </p:blipFill>
        <p:spPr bwMode="auto">
          <a:xfrm>
            <a:off x="0" y="0"/>
            <a:ext cx="12192000" cy="1058779"/>
          </a:xfrm>
          <a:prstGeom prst="rect">
            <a:avLst/>
          </a:prstGeom>
          <a:noFill/>
          <a:ln w="9525">
            <a:noFill/>
            <a:miter lim="800000"/>
            <a:headEnd/>
            <a:tailEnd/>
          </a:ln>
        </p:spPr>
      </p:pic>
      <p:sp>
        <p:nvSpPr>
          <p:cNvPr id="10" name="标题 1"/>
          <p:cNvSpPr>
            <a:spLocks noGrp="1"/>
          </p:cNvSpPr>
          <p:nvPr>
            <p:ph type="title"/>
          </p:nvPr>
        </p:nvSpPr>
        <p:spPr>
          <a:xfrm>
            <a:off x="688138" y="153759"/>
            <a:ext cx="10354417" cy="712759"/>
          </a:xfrm>
        </p:spPr>
        <p:txBody>
          <a:bodyPr>
            <a:noAutofit/>
          </a:bodyPr>
          <a:lstStyle/>
          <a:p>
            <a:br>
              <a:rPr lang="zh-CN" altLang="en-US" sz="3200" dirty="0">
                <a:solidFill>
                  <a:schemeClr val="bg1"/>
                </a:solidFill>
                <a:latin typeface="黑体" panose="02010609060101010101" charset="-122"/>
                <a:ea typeface="黑体" panose="02010609060101010101" charset="-122"/>
              </a:rPr>
            </a:br>
            <a:r>
              <a:rPr lang="zh-CN" altLang="en-US" sz="3200" dirty="0">
                <a:solidFill>
                  <a:schemeClr val="bg1"/>
                </a:solidFill>
                <a:latin typeface="黑体" panose="02010609060101010101" charset="-122"/>
                <a:ea typeface="黑体" panose="02010609060101010101" charset="-122"/>
                <a:sym typeface="+mn-ea"/>
              </a:rPr>
              <a:t>（五）茶叶是否过度包装的简易判定</a:t>
            </a:r>
            <a:endParaRPr lang="zh-CN" altLang="en-US" sz="3200" dirty="0">
              <a:solidFill>
                <a:schemeClr val="bg1"/>
              </a:solidFill>
              <a:latin typeface="黑体" panose="02010609060101010101" charset="-122"/>
              <a:ea typeface="黑体" panose="02010609060101010101" charset="-122"/>
            </a:endParaRPr>
          </a:p>
        </p:txBody>
      </p:sp>
      <p:graphicFrame>
        <p:nvGraphicFramePr>
          <p:cNvPr id="5" name="表格 4"/>
          <p:cNvGraphicFramePr/>
          <p:nvPr>
            <p:custDataLst>
              <p:tags r:id="rId1"/>
            </p:custDataLst>
          </p:nvPr>
        </p:nvGraphicFramePr>
        <p:xfrm>
          <a:off x="1682750" y="2195195"/>
          <a:ext cx="8364855" cy="3811270"/>
        </p:xfrm>
        <a:graphic>
          <a:graphicData uri="http://schemas.openxmlformats.org/drawingml/2006/table">
            <a:tbl>
              <a:tblPr firstRow="1" bandRow="1">
                <a:tableStyleId>{5940675A-B579-460E-94D1-54222C63F5DA}</a:tableStyleId>
              </a:tblPr>
              <a:tblGrid>
                <a:gridCol w="1550035">
                  <a:extLst>
                    <a:ext uri="{9D8B030D-6E8A-4147-A177-3AD203B41FA5}">
                      <a16:colId xmlns:a16="http://schemas.microsoft.com/office/drawing/2014/main" val="20000"/>
                    </a:ext>
                  </a:extLst>
                </a:gridCol>
                <a:gridCol w="1551305">
                  <a:extLst>
                    <a:ext uri="{9D8B030D-6E8A-4147-A177-3AD203B41FA5}">
                      <a16:colId xmlns:a16="http://schemas.microsoft.com/office/drawing/2014/main" val="20001"/>
                    </a:ext>
                  </a:extLst>
                </a:gridCol>
                <a:gridCol w="1805305">
                  <a:extLst>
                    <a:ext uri="{9D8B030D-6E8A-4147-A177-3AD203B41FA5}">
                      <a16:colId xmlns:a16="http://schemas.microsoft.com/office/drawing/2014/main" val="20002"/>
                    </a:ext>
                  </a:extLst>
                </a:gridCol>
                <a:gridCol w="1673860">
                  <a:extLst>
                    <a:ext uri="{9D8B030D-6E8A-4147-A177-3AD203B41FA5}">
                      <a16:colId xmlns:a16="http://schemas.microsoft.com/office/drawing/2014/main" val="20003"/>
                    </a:ext>
                  </a:extLst>
                </a:gridCol>
                <a:gridCol w="1784350">
                  <a:extLst>
                    <a:ext uri="{9D8B030D-6E8A-4147-A177-3AD203B41FA5}">
                      <a16:colId xmlns:a16="http://schemas.microsoft.com/office/drawing/2014/main" val="20004"/>
                    </a:ext>
                  </a:extLst>
                </a:gridCol>
              </a:tblGrid>
              <a:tr h="431800">
                <a:tc rowSpan="2">
                  <a:txBody>
                    <a:bodyPr/>
                    <a:lstStyle/>
                    <a:p>
                      <a:pPr indent="0" algn="ctr">
                        <a:buNone/>
                      </a:pPr>
                      <a:r>
                        <a:rPr lang="zh-CN" altLang="en-US" sz="2000" b="0">
                          <a:latin typeface="+mn-ea"/>
                          <a:cs typeface="仿宋_GB2312" panose="02010609030101010101" charset="-122"/>
                        </a:rPr>
                        <a:t>最大</a:t>
                      </a:r>
                      <a:r>
                        <a:rPr lang="en-US" sz="2000" b="0">
                          <a:latin typeface="+mn-ea"/>
                          <a:cs typeface="仿宋_GB2312" panose="02010609030101010101" charset="-122"/>
                        </a:rPr>
                        <a:t>净含量（克）</a:t>
                      </a:r>
                      <a:endParaRPr lang="en-US" altLang="en-US" sz="2000" b="0">
                        <a:latin typeface="+mn-ea"/>
                        <a:cs typeface="仿宋_GB2312" panose="02010609030101010101"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gridSpan="4">
                  <a:txBody>
                    <a:bodyPr/>
                    <a:lstStyle/>
                    <a:p>
                      <a:pPr indent="0" algn="ctr">
                        <a:buNone/>
                      </a:pPr>
                      <a:r>
                        <a:rPr lang="zh-CN" altLang="en-US" sz="2000" b="0">
                          <a:latin typeface="+mn-ea"/>
                          <a:cs typeface="仿宋_GB2312" panose="02010609030101010101" charset="-122"/>
                        </a:rPr>
                        <a:t>允许的</a:t>
                      </a:r>
                      <a:r>
                        <a:rPr lang="en-US" sz="2000" b="0">
                          <a:latin typeface="+mn-ea"/>
                          <a:cs typeface="仿宋_GB2312" panose="02010609030101010101" charset="-122"/>
                        </a:rPr>
                        <a:t>最大外包装体积（立方厘米）</a:t>
                      </a:r>
                      <a:endParaRPr lang="en-US" altLang="en-US" sz="2000" b="0">
                        <a:latin typeface="+mn-ea"/>
                        <a:cs typeface="仿宋_GB2312" panose="02010609030101010101"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xBody>
                    <a:bodyPr/>
                    <a:lstStyle/>
                    <a:p>
                      <a:endParaRPr lang="zh-CN"/>
                    </a:p>
                  </a:txBody>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xBody>
                    <a:bodyPr/>
                    <a:lstStyle/>
                    <a:p>
                      <a:endParaRPr lang="zh-CN"/>
                    </a:p>
                  </a:txBody>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xBody>
                    <a:bodyPr/>
                    <a:lstStyle/>
                    <a:p>
                      <a:endParaRPr lang="zh-CN"/>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extLst>
                  <a:ext uri="{0D108BD9-81ED-4DB2-BD59-A6C34878D82A}">
                    <a16:rowId xmlns:a16="http://schemas.microsoft.com/office/drawing/2014/main" val="10000"/>
                  </a:ext>
                </a:extLst>
              </a:tr>
              <a:tr h="1002665">
                <a:tc vMerge="1">
                  <a:txBody>
                    <a:bodyPr/>
                    <a:lstStyle/>
                    <a:p>
                      <a:endParaRPr lang="zh-CN"/>
                    </a:p>
                  </a:txBody>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tcPr>
                </a:tc>
                <a:tc>
                  <a:txBody>
                    <a:bodyPr/>
                    <a:lstStyle/>
                    <a:p>
                      <a:pPr indent="0" algn="ctr">
                        <a:buNone/>
                      </a:pPr>
                      <a:r>
                        <a:rPr lang="zh-CN" altLang="en-US" sz="2000" b="0" dirty="0">
                          <a:latin typeface="+mn-ea"/>
                          <a:cs typeface="+mn-ea"/>
                        </a:rPr>
                        <a:t>最小包装净含量</a:t>
                      </a:r>
                      <a:r>
                        <a:rPr lang="zh-CN" altLang="en-US" sz="2000" dirty="0">
                          <a:latin typeface="+mn-ea"/>
                          <a:cs typeface="+mn-ea"/>
                          <a:sym typeface="+mn-ea"/>
                        </a:rPr>
                        <a:t>＞</a:t>
                      </a:r>
                      <a:r>
                        <a:rPr lang="en-US" sz="2000" b="0" dirty="0">
                          <a:latin typeface="+mn-ea"/>
                          <a:cs typeface="+mn-ea"/>
                        </a:rPr>
                        <a:t>50</a:t>
                      </a:r>
                      <a:endParaRPr lang="en-US" altLang="en-US" sz="2000" b="0" baseline="30000" dirty="0">
                        <a:latin typeface="+mn-ea"/>
                        <a:cs typeface="+mn-ea"/>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2000" dirty="0">
                          <a:latin typeface="+mn-ea"/>
                          <a:cs typeface="+mn-ea"/>
                          <a:sym typeface="+mn-ea"/>
                        </a:rPr>
                        <a:t>30</a:t>
                      </a:r>
                      <a:r>
                        <a:rPr lang="zh-CN" altLang="en-US" sz="2000">
                          <a:latin typeface="+mn-ea"/>
                          <a:cs typeface="+mn-ea"/>
                          <a:sym typeface="+mn-ea"/>
                        </a:rPr>
                        <a:t>＜</a:t>
                      </a:r>
                      <a:r>
                        <a:rPr lang="zh-CN" altLang="en-US" sz="2000" dirty="0">
                          <a:latin typeface="+mn-ea"/>
                          <a:cs typeface="+mn-ea"/>
                          <a:sym typeface="+mn-ea"/>
                        </a:rPr>
                        <a:t>最小包装净含量</a:t>
                      </a:r>
                      <a:r>
                        <a:rPr lang="zh-CN" altLang="en-US" sz="2000" b="0" dirty="0">
                          <a:latin typeface="宋体" panose="02010600030101010101" pitchFamily="2" charset="-122"/>
                          <a:ea typeface="宋体" panose="02010600030101010101" pitchFamily="2" charset="-122"/>
                          <a:cs typeface="+mn-ea"/>
                        </a:rPr>
                        <a:t>≦</a:t>
                      </a:r>
                      <a:r>
                        <a:rPr lang="en-US" sz="2000" b="0" dirty="0">
                          <a:latin typeface="+mn-ea"/>
                          <a:cs typeface="+mn-ea"/>
                        </a:rPr>
                        <a:t>50</a:t>
                      </a:r>
                      <a:endParaRPr lang="en-US" altLang="en-US" sz="2000" b="0" dirty="0">
                        <a:latin typeface="+mn-ea"/>
                        <a:cs typeface="+mn-ea"/>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2000">
                          <a:latin typeface="+mn-ea"/>
                          <a:cs typeface="+mn-ea"/>
                          <a:sym typeface="+mn-ea"/>
                        </a:rPr>
                        <a:t>5</a:t>
                      </a:r>
                      <a:r>
                        <a:rPr lang="zh-CN" altLang="en-US" sz="2000">
                          <a:latin typeface="+mn-ea"/>
                          <a:cs typeface="+mn-ea"/>
                          <a:sym typeface="+mn-ea"/>
                        </a:rPr>
                        <a:t>＜最小包装净含量</a:t>
                      </a:r>
                      <a:r>
                        <a:rPr lang="zh-CN" altLang="en-US" sz="2000" dirty="0">
                          <a:latin typeface="宋体" panose="02010600030101010101" pitchFamily="2" charset="-122"/>
                          <a:ea typeface="宋体" panose="02010600030101010101" pitchFamily="2" charset="-122"/>
                          <a:cs typeface="+mn-ea"/>
                          <a:sym typeface="+mn-ea"/>
                        </a:rPr>
                        <a:t>≦</a:t>
                      </a:r>
                      <a:r>
                        <a:rPr lang="en-US" sz="2000" b="0">
                          <a:latin typeface="+mn-ea"/>
                          <a:cs typeface="+mn-ea"/>
                        </a:rPr>
                        <a:t>15</a:t>
                      </a:r>
                      <a:endParaRPr lang="zh-CN" altLang="en-US" sz="2000" b="0">
                        <a:latin typeface="+mn-ea"/>
                        <a:cs typeface="+mn-ea"/>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2000">
                          <a:latin typeface="+mn-ea"/>
                          <a:cs typeface="+mn-ea"/>
                          <a:sym typeface="+mn-ea"/>
                        </a:rPr>
                        <a:t>1</a:t>
                      </a:r>
                      <a:r>
                        <a:rPr lang="zh-CN" altLang="en-US" sz="2000">
                          <a:latin typeface="+mn-ea"/>
                          <a:cs typeface="+mn-ea"/>
                          <a:sym typeface="+mn-ea"/>
                        </a:rPr>
                        <a:t>＜最小包装净含量</a:t>
                      </a:r>
                      <a:r>
                        <a:rPr lang="zh-CN" altLang="en-US" sz="2000" dirty="0">
                          <a:latin typeface="宋体" panose="02010600030101010101" pitchFamily="2" charset="-122"/>
                          <a:ea typeface="宋体" panose="02010600030101010101" pitchFamily="2" charset="-122"/>
                          <a:cs typeface="+mn-ea"/>
                          <a:sym typeface="+mn-ea"/>
                        </a:rPr>
                        <a:t>≦</a:t>
                      </a:r>
                      <a:r>
                        <a:rPr lang="en-US" sz="2000">
                          <a:latin typeface="+mn-ea"/>
                          <a:cs typeface="+mn-ea"/>
                          <a:sym typeface="+mn-ea"/>
                        </a:rPr>
                        <a:t>5</a:t>
                      </a:r>
                      <a:endParaRPr lang="en-US" altLang="en-US" sz="2000" b="0">
                        <a:latin typeface="+mn-ea"/>
                        <a:cs typeface="+mn-ea"/>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39725">
                <a:tc>
                  <a:txBody>
                    <a:bodyPr/>
                    <a:lstStyle/>
                    <a:p>
                      <a:pPr indent="0" algn="ctr">
                        <a:buNone/>
                      </a:pPr>
                      <a:r>
                        <a:rPr lang="en-US" sz="2000" b="0" dirty="0">
                          <a:latin typeface="+mn-ea"/>
                          <a:cs typeface="+mn-ea"/>
                        </a:rPr>
                        <a:t>50克</a:t>
                      </a:r>
                      <a:endParaRPr lang="en-US" altLang="en-US" sz="2000" b="0" dirty="0">
                        <a:latin typeface="+mn-ea"/>
                        <a:cs typeface="+mn-ea"/>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2000" b="0" dirty="0">
                          <a:latin typeface="+mn-ea"/>
                          <a:cs typeface="仿宋_GB2312" panose="02010609030101010101" charset="-122"/>
                        </a:rPr>
                        <a:t>929</a:t>
                      </a:r>
                      <a:endParaRPr lang="en-US" altLang="en-US" sz="2000" b="0" dirty="0">
                        <a:latin typeface="+mn-ea"/>
                        <a:cs typeface="仿宋_GB2312" panose="02010609030101010101"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2000" b="0">
                          <a:latin typeface="+mn-ea"/>
                          <a:cs typeface="仿宋_GB2312" panose="02010609030101010101" charset="-122"/>
                        </a:rPr>
                        <a:t>1083 </a:t>
                      </a:r>
                      <a:endParaRPr lang="en-US" altLang="en-US" sz="2000" b="0">
                        <a:latin typeface="+mn-ea"/>
                        <a:cs typeface="仿宋_GB2312" panose="02010609030101010101"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2000" b="0">
                          <a:latin typeface="+mn-ea"/>
                          <a:cs typeface="仿宋_GB2312" panose="02010609030101010101" charset="-122"/>
                        </a:rPr>
                        <a:t>1625 </a:t>
                      </a:r>
                      <a:endParaRPr lang="en-US" altLang="en-US" sz="2000" b="0">
                        <a:latin typeface="+mn-ea"/>
                        <a:cs typeface="仿宋_GB2312" panose="02010609030101010101"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2000" b="0">
                          <a:latin typeface="+mn-ea"/>
                          <a:cs typeface="仿宋_GB2312" panose="02010609030101010101" charset="-122"/>
                        </a:rPr>
                        <a:t>2167</a:t>
                      </a:r>
                      <a:endParaRPr lang="en-US" altLang="en-US" sz="2000" b="0">
                        <a:latin typeface="+mn-ea"/>
                        <a:cs typeface="仿宋_GB2312" panose="02010609030101010101"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39725">
                <a:tc>
                  <a:txBody>
                    <a:bodyPr/>
                    <a:lstStyle/>
                    <a:p>
                      <a:pPr indent="0" algn="ctr">
                        <a:buNone/>
                      </a:pPr>
                      <a:r>
                        <a:rPr lang="en-US" sz="2000" b="0">
                          <a:latin typeface="+mn-ea"/>
                          <a:cs typeface="+mn-ea"/>
                        </a:rPr>
                        <a:t>100克</a:t>
                      </a:r>
                      <a:endParaRPr lang="en-US" altLang="en-US" sz="2000" b="0">
                        <a:latin typeface="+mn-ea"/>
                        <a:cs typeface="+mn-ea"/>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2000" b="0">
                          <a:latin typeface="+mn-ea"/>
                          <a:cs typeface="仿宋_GB2312" panose="02010609030101010101" charset="-122"/>
                        </a:rPr>
                        <a:t>1857</a:t>
                      </a:r>
                      <a:endParaRPr lang="en-US" altLang="en-US" sz="2000" b="0">
                        <a:latin typeface="+mn-ea"/>
                        <a:cs typeface="仿宋_GB2312" panose="02010609030101010101"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2000" b="0">
                          <a:latin typeface="+mn-ea"/>
                          <a:cs typeface="仿宋_GB2312" panose="02010609030101010101" charset="-122"/>
                        </a:rPr>
                        <a:t>2167 </a:t>
                      </a:r>
                      <a:endParaRPr lang="en-US" altLang="en-US" sz="2000" b="0">
                        <a:latin typeface="+mn-ea"/>
                        <a:cs typeface="仿宋_GB2312" panose="02010609030101010101"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2000" b="0">
                          <a:latin typeface="+mn-ea"/>
                          <a:cs typeface="仿宋_GB2312" panose="02010609030101010101" charset="-122"/>
                        </a:rPr>
                        <a:t>3250 </a:t>
                      </a:r>
                      <a:endParaRPr lang="en-US" altLang="en-US" sz="2000" b="0">
                        <a:latin typeface="+mn-ea"/>
                        <a:cs typeface="仿宋_GB2312" panose="02010609030101010101"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2000" b="0">
                          <a:latin typeface="+mn-ea"/>
                          <a:cs typeface="仿宋_GB2312" panose="02010609030101010101" charset="-122"/>
                        </a:rPr>
                        <a:t>4333</a:t>
                      </a:r>
                      <a:endParaRPr lang="en-US" altLang="en-US" sz="2000" b="0">
                        <a:latin typeface="+mn-ea"/>
                        <a:cs typeface="仿宋_GB2312" panose="02010609030101010101"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39090">
                <a:tc>
                  <a:txBody>
                    <a:bodyPr/>
                    <a:lstStyle/>
                    <a:p>
                      <a:pPr indent="0" algn="ctr">
                        <a:buNone/>
                      </a:pPr>
                      <a:r>
                        <a:rPr lang="en-US" sz="2000" b="0">
                          <a:latin typeface="+mn-ea"/>
                          <a:cs typeface="+mn-ea"/>
                        </a:rPr>
                        <a:t>150克</a:t>
                      </a:r>
                      <a:endParaRPr lang="en-US" altLang="en-US" sz="2000" b="0">
                        <a:latin typeface="+mn-ea"/>
                        <a:cs typeface="+mn-ea"/>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2000" b="0">
                          <a:latin typeface="+mn-ea"/>
                          <a:cs typeface="仿宋_GB2312" panose="02010609030101010101" charset="-122"/>
                        </a:rPr>
                        <a:t>2786</a:t>
                      </a:r>
                      <a:endParaRPr lang="en-US" altLang="en-US" sz="2000" b="0">
                        <a:latin typeface="+mn-ea"/>
                        <a:cs typeface="仿宋_GB2312" panose="02010609030101010101"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2000" b="0">
                          <a:latin typeface="+mn-ea"/>
                          <a:cs typeface="仿宋_GB2312" panose="02010609030101010101" charset="-122"/>
                        </a:rPr>
                        <a:t>3250 </a:t>
                      </a:r>
                      <a:endParaRPr lang="en-US" altLang="en-US" sz="2000" b="0">
                        <a:latin typeface="+mn-ea"/>
                        <a:cs typeface="仿宋_GB2312" panose="02010609030101010101"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2000" b="0">
                          <a:latin typeface="+mn-ea"/>
                          <a:cs typeface="仿宋_GB2312" panose="02010609030101010101" charset="-122"/>
                        </a:rPr>
                        <a:t>4875 </a:t>
                      </a:r>
                      <a:endParaRPr lang="en-US" altLang="en-US" sz="2000" b="0">
                        <a:latin typeface="+mn-ea"/>
                        <a:cs typeface="仿宋_GB2312" panose="02010609030101010101"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2000" b="0">
                          <a:latin typeface="+mn-ea"/>
                          <a:cs typeface="仿宋_GB2312" panose="02010609030101010101" charset="-122"/>
                        </a:rPr>
                        <a:t>6500 </a:t>
                      </a:r>
                      <a:endParaRPr lang="en-US" altLang="en-US" sz="2000" b="0">
                        <a:latin typeface="+mn-ea"/>
                        <a:cs typeface="仿宋_GB2312" panose="02010609030101010101"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39725">
                <a:tc>
                  <a:txBody>
                    <a:bodyPr/>
                    <a:lstStyle/>
                    <a:p>
                      <a:pPr indent="0" algn="ctr">
                        <a:buNone/>
                      </a:pPr>
                      <a:r>
                        <a:rPr lang="en-US" sz="2000" b="0">
                          <a:latin typeface="+mn-ea"/>
                          <a:cs typeface="+mn-ea"/>
                        </a:rPr>
                        <a:t>200克</a:t>
                      </a:r>
                      <a:endParaRPr lang="en-US" altLang="en-US" sz="2000" b="0">
                        <a:latin typeface="+mn-ea"/>
                        <a:cs typeface="+mn-ea"/>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2000" b="0">
                          <a:latin typeface="+mn-ea"/>
                          <a:cs typeface="仿宋_GB2312" panose="02010609030101010101" charset="-122"/>
                        </a:rPr>
                        <a:t>3714</a:t>
                      </a:r>
                      <a:endParaRPr lang="en-US" altLang="en-US" sz="2000" b="0">
                        <a:latin typeface="+mn-ea"/>
                        <a:cs typeface="仿宋_GB2312" panose="02010609030101010101"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2000" b="0">
                          <a:latin typeface="+mn-ea"/>
                          <a:cs typeface="仿宋_GB2312" panose="02010609030101010101" charset="-122"/>
                        </a:rPr>
                        <a:t>4333 </a:t>
                      </a:r>
                      <a:endParaRPr lang="en-US" altLang="en-US" sz="2000" b="0">
                        <a:latin typeface="+mn-ea"/>
                        <a:cs typeface="仿宋_GB2312" panose="02010609030101010101"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2000" b="0">
                          <a:latin typeface="+mn-ea"/>
                          <a:cs typeface="仿宋_GB2312" panose="02010609030101010101" charset="-122"/>
                        </a:rPr>
                        <a:t>6500</a:t>
                      </a:r>
                      <a:endParaRPr lang="en-US" altLang="en-US" sz="2000" b="0">
                        <a:latin typeface="+mn-ea"/>
                        <a:cs typeface="仿宋_GB2312" panose="02010609030101010101"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2000" b="0">
                          <a:latin typeface="+mn-ea"/>
                          <a:cs typeface="仿宋_GB2312" panose="02010609030101010101" charset="-122"/>
                        </a:rPr>
                        <a:t>8667 </a:t>
                      </a:r>
                      <a:endParaRPr lang="en-US" altLang="en-US" sz="2000" b="0">
                        <a:latin typeface="+mn-ea"/>
                        <a:cs typeface="仿宋_GB2312" panose="02010609030101010101"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39725">
                <a:tc>
                  <a:txBody>
                    <a:bodyPr/>
                    <a:lstStyle/>
                    <a:p>
                      <a:pPr indent="0" algn="ctr">
                        <a:buNone/>
                      </a:pPr>
                      <a:r>
                        <a:rPr lang="en-US" sz="2000" b="0">
                          <a:latin typeface="+mn-ea"/>
                          <a:cs typeface="+mn-ea"/>
                        </a:rPr>
                        <a:t>250克</a:t>
                      </a:r>
                      <a:endParaRPr lang="en-US" altLang="en-US" sz="2000" b="0">
                        <a:latin typeface="+mn-ea"/>
                        <a:cs typeface="+mn-ea"/>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2000" b="0">
                          <a:latin typeface="+mn-ea"/>
                          <a:cs typeface="仿宋_GB2312" panose="02010609030101010101" charset="-122"/>
                        </a:rPr>
                        <a:t>4643</a:t>
                      </a:r>
                      <a:endParaRPr lang="en-US" altLang="en-US" sz="2000" b="0">
                        <a:latin typeface="+mn-ea"/>
                        <a:cs typeface="仿宋_GB2312" panose="02010609030101010101"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2000" b="0">
                          <a:latin typeface="+mn-ea"/>
                          <a:cs typeface="仿宋_GB2312" panose="02010609030101010101" charset="-122"/>
                        </a:rPr>
                        <a:t>5417 </a:t>
                      </a:r>
                      <a:endParaRPr lang="en-US" altLang="en-US" sz="2000" b="0">
                        <a:latin typeface="+mn-ea"/>
                        <a:cs typeface="仿宋_GB2312" panose="02010609030101010101"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2000" b="0">
                          <a:latin typeface="+mn-ea"/>
                          <a:cs typeface="仿宋_GB2312" panose="02010609030101010101" charset="-122"/>
                        </a:rPr>
                        <a:t>8125 </a:t>
                      </a:r>
                      <a:endParaRPr lang="en-US" altLang="en-US" sz="2000" b="0">
                        <a:latin typeface="+mn-ea"/>
                        <a:cs typeface="仿宋_GB2312" panose="02010609030101010101"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2000" b="0">
                          <a:latin typeface="+mn-ea"/>
                          <a:cs typeface="仿宋_GB2312" panose="02010609030101010101" charset="-122"/>
                        </a:rPr>
                        <a:t>10833</a:t>
                      </a:r>
                      <a:endParaRPr lang="en-US" altLang="en-US" sz="2000" b="0">
                        <a:latin typeface="+mn-ea"/>
                        <a:cs typeface="仿宋_GB2312" panose="02010609030101010101"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39090">
                <a:tc>
                  <a:txBody>
                    <a:bodyPr/>
                    <a:lstStyle/>
                    <a:p>
                      <a:pPr indent="0" algn="ctr">
                        <a:buNone/>
                      </a:pPr>
                      <a:r>
                        <a:rPr lang="en-US" sz="2000" b="0">
                          <a:latin typeface="+mn-ea"/>
                          <a:cs typeface="+mn-ea"/>
                        </a:rPr>
                        <a:t>300克</a:t>
                      </a:r>
                      <a:endParaRPr lang="en-US" altLang="en-US" sz="2000" b="0">
                        <a:latin typeface="+mn-ea"/>
                        <a:cs typeface="+mn-ea"/>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2000" b="0">
                          <a:latin typeface="+mn-ea"/>
                          <a:cs typeface="仿宋_GB2312" panose="02010609030101010101" charset="-122"/>
                        </a:rPr>
                        <a:t>5571</a:t>
                      </a:r>
                      <a:endParaRPr lang="en-US" altLang="en-US" sz="2000" b="0">
                        <a:latin typeface="+mn-ea"/>
                        <a:cs typeface="仿宋_GB2312" panose="02010609030101010101"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2000" b="0">
                          <a:latin typeface="+mn-ea"/>
                          <a:cs typeface="仿宋_GB2312" panose="02010609030101010101" charset="-122"/>
                        </a:rPr>
                        <a:t>6500 </a:t>
                      </a:r>
                      <a:endParaRPr lang="en-US" altLang="en-US" sz="2000" b="0">
                        <a:latin typeface="+mn-ea"/>
                        <a:cs typeface="仿宋_GB2312" panose="02010609030101010101"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2000" b="0">
                          <a:latin typeface="+mn-ea"/>
                          <a:cs typeface="仿宋_GB2312" panose="02010609030101010101" charset="-122"/>
                        </a:rPr>
                        <a:t>9750 </a:t>
                      </a:r>
                      <a:endParaRPr lang="en-US" altLang="en-US" sz="2000" b="0">
                        <a:latin typeface="+mn-ea"/>
                        <a:cs typeface="仿宋_GB2312" panose="02010609030101010101"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2000" b="0">
                          <a:latin typeface="+mn-ea"/>
                          <a:cs typeface="仿宋_GB2312" panose="02010609030101010101" charset="-122"/>
                        </a:rPr>
                        <a:t>13000 </a:t>
                      </a:r>
                      <a:endParaRPr lang="en-US" altLang="en-US" sz="2000" b="0">
                        <a:latin typeface="+mn-ea"/>
                        <a:cs typeface="仿宋_GB2312" panose="02010609030101010101"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339725">
                <a:tc>
                  <a:txBody>
                    <a:bodyPr/>
                    <a:lstStyle/>
                    <a:p>
                      <a:pPr indent="0" algn="ctr">
                        <a:buNone/>
                      </a:pPr>
                      <a:r>
                        <a:rPr lang="en-US" sz="2000" b="0">
                          <a:latin typeface="+mn-ea"/>
                          <a:cs typeface="+mn-ea"/>
                        </a:rPr>
                        <a:t>500克</a:t>
                      </a:r>
                      <a:endParaRPr lang="en-US" altLang="en-US" sz="2000" b="0">
                        <a:latin typeface="+mn-ea"/>
                        <a:cs typeface="+mn-ea"/>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2000" b="0" dirty="0">
                          <a:latin typeface="+mn-ea"/>
                          <a:cs typeface="仿宋_GB2312" panose="02010609030101010101" charset="-122"/>
                        </a:rPr>
                        <a:t>9286</a:t>
                      </a:r>
                      <a:endParaRPr lang="en-US" altLang="en-US" sz="2000" b="0" dirty="0">
                        <a:latin typeface="+mn-ea"/>
                        <a:cs typeface="仿宋_GB2312" panose="02010609030101010101"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2000" b="0" dirty="0">
                          <a:latin typeface="+mn-ea"/>
                          <a:cs typeface="仿宋_GB2312" panose="02010609030101010101" charset="-122"/>
                        </a:rPr>
                        <a:t>10833 </a:t>
                      </a:r>
                      <a:endParaRPr lang="en-US" altLang="en-US" sz="2000" b="0" dirty="0">
                        <a:latin typeface="+mn-ea"/>
                        <a:cs typeface="仿宋_GB2312" panose="02010609030101010101"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2000" b="0">
                          <a:latin typeface="+mn-ea"/>
                          <a:cs typeface="仿宋_GB2312" panose="02010609030101010101" charset="-122"/>
                        </a:rPr>
                        <a:t>16250</a:t>
                      </a:r>
                      <a:endParaRPr lang="en-US" altLang="en-US" sz="2000" b="0">
                        <a:latin typeface="+mn-ea"/>
                        <a:cs typeface="仿宋_GB2312" panose="02010609030101010101"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2000" b="0" dirty="0">
                          <a:latin typeface="+mn-ea"/>
                          <a:cs typeface="仿宋_GB2312" panose="02010609030101010101" charset="-122"/>
                        </a:rPr>
                        <a:t>21667</a:t>
                      </a:r>
                      <a:endParaRPr lang="en-US" altLang="en-US" sz="2000" b="0" dirty="0">
                        <a:latin typeface="+mn-ea"/>
                        <a:cs typeface="仿宋_GB2312" panose="02010609030101010101"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bl>
          </a:graphicData>
        </a:graphic>
      </p:graphicFrame>
      <p:pic>
        <p:nvPicPr>
          <p:cNvPr id="2" name="页码46">
            <a:hlinkClick r:id="" action="ppaction://media"/>
            <a:extLst>
              <a:ext uri="{FF2B5EF4-FFF2-40B4-BE49-F238E27FC236}">
                <a16:creationId xmlns:a16="http://schemas.microsoft.com/office/drawing/2014/main" id="{6BCAFE31-8454-5480-BE19-D974534538BD}"/>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352661" y="6115294"/>
            <a:ext cx="487363" cy="487363"/>
          </a:xfrm>
          <a:prstGeom prst="rect">
            <a:avLst/>
          </a:prstGeom>
        </p:spPr>
      </p:pic>
    </p:spTree>
  </p:cSld>
  <p:clrMapOvr>
    <a:masterClrMapping/>
  </p:clrMapOvr>
  <p:transition advTm="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矩形 3"/>
          <p:cNvPicPr>
            <a:picLocks noChangeArrowheads="1"/>
          </p:cNvPicPr>
          <p:nvPr/>
        </p:nvPicPr>
        <p:blipFill>
          <a:blip r:embed="rId5" cstate="print"/>
          <a:srcRect/>
          <a:stretch>
            <a:fillRect/>
          </a:stretch>
        </p:blipFill>
        <p:spPr bwMode="auto">
          <a:xfrm>
            <a:off x="0" y="0"/>
            <a:ext cx="12192000" cy="1058779"/>
          </a:xfrm>
          <a:prstGeom prst="rect">
            <a:avLst/>
          </a:prstGeom>
          <a:noFill/>
          <a:ln w="9525">
            <a:noFill/>
            <a:miter lim="800000"/>
            <a:headEnd/>
            <a:tailEnd/>
          </a:ln>
        </p:spPr>
      </p:pic>
      <p:sp>
        <p:nvSpPr>
          <p:cNvPr id="10" name="标题 1"/>
          <p:cNvSpPr>
            <a:spLocks noGrp="1"/>
          </p:cNvSpPr>
          <p:nvPr>
            <p:ph type="title"/>
          </p:nvPr>
        </p:nvSpPr>
        <p:spPr>
          <a:xfrm>
            <a:off x="688138" y="153759"/>
            <a:ext cx="10354417" cy="712759"/>
          </a:xfrm>
        </p:spPr>
        <p:txBody>
          <a:bodyPr>
            <a:noAutofit/>
          </a:bodyPr>
          <a:lstStyle/>
          <a:p>
            <a:br>
              <a:rPr lang="zh-CN" altLang="en-US" sz="3200" dirty="0">
                <a:solidFill>
                  <a:schemeClr val="bg1"/>
                </a:solidFill>
                <a:latin typeface="黑体" panose="02010609060101010101" charset="-122"/>
                <a:ea typeface="黑体" panose="02010609060101010101" charset="-122"/>
              </a:rPr>
            </a:br>
            <a:r>
              <a:rPr lang="zh-CN" altLang="en-US" sz="3200" dirty="0">
                <a:solidFill>
                  <a:schemeClr val="bg1"/>
                </a:solidFill>
                <a:latin typeface="黑体" panose="02010609060101010101" charset="-122"/>
                <a:ea typeface="黑体" panose="02010609060101010101" charset="-122"/>
                <a:sym typeface="+mn-ea"/>
              </a:rPr>
              <a:t>（五）</a:t>
            </a:r>
            <a:r>
              <a:rPr lang="zh-CN" altLang="en-US" sz="3200" dirty="0">
                <a:solidFill>
                  <a:schemeClr val="bg1"/>
                </a:solidFill>
                <a:latin typeface="黑体" panose="02010609060101010101" charset="-122"/>
                <a:ea typeface="黑体" panose="02010609060101010101" charset="-122"/>
              </a:rPr>
              <a:t>茶叶是否过度包装的简易判定</a:t>
            </a:r>
          </a:p>
        </p:txBody>
      </p:sp>
      <p:sp>
        <p:nvSpPr>
          <p:cNvPr id="6" name="文本框 5"/>
          <p:cNvSpPr txBox="1"/>
          <p:nvPr/>
        </p:nvSpPr>
        <p:spPr>
          <a:xfrm>
            <a:off x="159755" y="4591151"/>
            <a:ext cx="4451964" cy="646331"/>
          </a:xfrm>
          <a:prstGeom prst="rect">
            <a:avLst/>
          </a:prstGeom>
          <a:noFill/>
        </p:spPr>
        <p:txBody>
          <a:bodyPr wrap="square">
            <a:spAutoFit/>
          </a:bodyPr>
          <a:lstStyle/>
          <a:p>
            <a:pPr algn="ctr"/>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12</a:t>
            </a:r>
            <a:r>
              <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rPr>
              <a:t>盒</a:t>
            </a:r>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250ml</a:t>
            </a:r>
            <a:r>
              <a:rPr lang="zh-CN" altLang="en-US" sz="1800" kern="100" dirty="0">
                <a:effectLst/>
                <a:latin typeface="等线" panose="02010600030101010101" pitchFamily="2" charset="-122"/>
                <a:ea typeface="等线" panose="02010600030101010101" pitchFamily="2" charset="-122"/>
                <a:cs typeface="Times New Roman" panose="02020603050405020304" pitchFamily="18" charset="0"/>
              </a:rPr>
              <a:t>的</a:t>
            </a:r>
            <a:r>
              <a:rPr lang="zh-CN" altLang="zh-CN" kern="100" dirty="0">
                <a:latin typeface="等线" panose="02010600030101010101" pitchFamily="2" charset="-122"/>
                <a:ea typeface="等线" panose="02010600030101010101" pitchFamily="2" charset="-122"/>
                <a:cs typeface="Times New Roman" panose="02020603050405020304" pitchFamily="18" charset="0"/>
              </a:rPr>
              <a:t>牛奶</a:t>
            </a:r>
            <a:r>
              <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rPr>
              <a:t>箱</a:t>
            </a:r>
            <a:endPar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a:p>
            <a:pPr algn="just"/>
            <a:r>
              <a:rPr lang="zh-CN" altLang="en-US" sz="1800" kern="100" dirty="0">
                <a:effectLst/>
                <a:latin typeface="等线" panose="02010600030101010101" pitchFamily="2" charset="-122"/>
                <a:ea typeface="等线" panose="02010600030101010101" pitchFamily="2" charset="-122"/>
                <a:cs typeface="Times New Roman" panose="02020603050405020304" pitchFamily="18" charset="0"/>
              </a:rPr>
              <a:t>体积为</a:t>
            </a:r>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28cm×16cm×15cm=6720</a:t>
            </a:r>
            <a:r>
              <a:rPr lang="en-US" altLang="zh-CN" sz="1800" dirty="0">
                <a:effectLst/>
                <a:latin typeface="等线" panose="02010600030101010101" pitchFamily="2" charset="-122"/>
                <a:cs typeface="Times New Roman" panose="02020603050405020304" pitchFamily="18" charset="0"/>
              </a:rPr>
              <a:t> cm</a:t>
            </a:r>
            <a:r>
              <a:rPr lang="en-US" altLang="zh-CN" sz="1800" baseline="30000" dirty="0">
                <a:effectLst/>
                <a:latin typeface="等线" panose="02010600030101010101" pitchFamily="2" charset="-122"/>
                <a:cs typeface="Times New Roman" panose="02020603050405020304" pitchFamily="18" charset="0"/>
              </a:rPr>
              <a:t>3</a:t>
            </a:r>
            <a:endParaRPr lang="zh-CN" altLang="zh-CN" sz="1400" kern="100" dirty="0">
              <a:effectLst/>
              <a:latin typeface="等线" panose="02010600030101010101" pitchFamily="2" charset="-122"/>
              <a:ea typeface="等线" panose="02010600030101010101" pitchFamily="2" charset="-122"/>
              <a:cs typeface="Times New Roman" panose="02020603050405020304" pitchFamily="18" charset="0"/>
            </a:endParaRPr>
          </a:p>
        </p:txBody>
      </p:sp>
      <p:sp>
        <p:nvSpPr>
          <p:cNvPr id="8" name="文本框 7"/>
          <p:cNvSpPr txBox="1"/>
          <p:nvPr/>
        </p:nvSpPr>
        <p:spPr>
          <a:xfrm>
            <a:off x="3046771" y="1151218"/>
            <a:ext cx="6098458" cy="458908"/>
          </a:xfrm>
          <a:prstGeom prst="rect">
            <a:avLst/>
          </a:prstGeom>
          <a:noFill/>
        </p:spPr>
        <p:txBody>
          <a:bodyPr wrap="square">
            <a:spAutoFit/>
          </a:bodyPr>
          <a:lstStyle/>
          <a:p>
            <a:pPr algn="ctr">
              <a:lnSpc>
                <a:spcPct val="150000"/>
              </a:lnSpc>
              <a:spcBef>
                <a:spcPts val="0"/>
              </a:spcBef>
              <a:buClrTx/>
              <a:buSzTx/>
              <a:buFontTx/>
            </a:pPr>
            <a:r>
              <a:rPr lang="zh-CN" altLang="en-US" sz="1800" dirty="0">
                <a:solidFill>
                  <a:srgbClr val="013471"/>
                </a:solidFill>
                <a:latin typeface="思源黑体 CN Bold" panose="020B0800000000000000" pitchFamily="34" charset="-122"/>
                <a:ea typeface="思源黑体 CN Bold" panose="020B0800000000000000"/>
                <a:sym typeface="+mn-ea"/>
              </a:rPr>
              <a:t>常见物品体积示意图</a:t>
            </a:r>
            <a:endParaRPr lang="zh-CN" altLang="zh-CN" sz="1800" dirty="0">
              <a:solidFill>
                <a:schemeClr val="accent1"/>
              </a:solidFill>
              <a:latin typeface="思源黑体 CN Bold" panose="020B0800000000000000" pitchFamily="34" charset="-122"/>
              <a:ea typeface="思源黑体 CN Bold" panose="020B0800000000000000"/>
              <a:sym typeface="+mn-ea"/>
            </a:endParaRPr>
          </a:p>
        </p:txBody>
      </p:sp>
      <p:sp>
        <p:nvSpPr>
          <p:cNvPr id="12" name="文本框 11"/>
          <p:cNvSpPr txBox="1"/>
          <p:nvPr/>
        </p:nvSpPr>
        <p:spPr>
          <a:xfrm>
            <a:off x="4189228" y="4591150"/>
            <a:ext cx="4292600" cy="646331"/>
          </a:xfrm>
          <a:prstGeom prst="rect">
            <a:avLst/>
          </a:prstGeom>
          <a:noFill/>
        </p:spPr>
        <p:txBody>
          <a:bodyPr wrap="square">
            <a:spAutoFit/>
          </a:bodyPr>
          <a:lstStyle/>
          <a:p>
            <a:pPr algn="ctr"/>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500</a:t>
            </a:r>
            <a:r>
              <a:rPr lang="zh-CN" altLang="en-US" kern="100" dirty="0">
                <a:latin typeface="等线" panose="02010600030101010101" pitchFamily="2" charset="-122"/>
                <a:ea typeface="等线" panose="02010600030101010101" pitchFamily="2" charset="-122"/>
                <a:cs typeface="Times New Roman" panose="02020603050405020304" pitchFamily="18" charset="0"/>
              </a:rPr>
              <a:t>张</a:t>
            </a:r>
            <a:r>
              <a:rPr lang="en-US" altLang="zh-CN" kern="100" dirty="0">
                <a:latin typeface="等线" panose="02010600030101010101" pitchFamily="2" charset="-122"/>
                <a:ea typeface="等线" panose="02010600030101010101" pitchFamily="2" charset="-122"/>
                <a:cs typeface="Times New Roman" panose="02020603050405020304" pitchFamily="18" charset="0"/>
              </a:rPr>
              <a:t>A4</a:t>
            </a:r>
            <a:r>
              <a:rPr lang="zh-CN" altLang="en-US" kern="100" dirty="0">
                <a:latin typeface="等线" panose="02010600030101010101" pitchFamily="2" charset="-122"/>
                <a:ea typeface="等线" panose="02010600030101010101" pitchFamily="2" charset="-122"/>
                <a:cs typeface="Times New Roman" panose="02020603050405020304" pitchFamily="18" charset="0"/>
              </a:rPr>
              <a:t>纸</a:t>
            </a:r>
            <a:endPar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a:p>
            <a:pPr algn="just"/>
            <a:r>
              <a:rPr lang="zh-CN" altLang="en-US" sz="1800" kern="100" dirty="0">
                <a:effectLst/>
                <a:latin typeface="等线" panose="02010600030101010101" pitchFamily="2" charset="-122"/>
                <a:ea typeface="等线" panose="02010600030101010101" pitchFamily="2" charset="-122"/>
                <a:cs typeface="Times New Roman" panose="02020603050405020304" pitchFamily="18" charset="0"/>
              </a:rPr>
              <a:t>体积为</a:t>
            </a:r>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29.7cm×21cm×5cm=3118.50</a:t>
            </a:r>
            <a:r>
              <a:rPr lang="en-US" altLang="zh-CN" sz="1800" dirty="0">
                <a:effectLst/>
                <a:latin typeface="等线" panose="02010600030101010101" pitchFamily="2" charset="-122"/>
                <a:cs typeface="Times New Roman" panose="02020603050405020304" pitchFamily="18" charset="0"/>
              </a:rPr>
              <a:t> cm</a:t>
            </a:r>
            <a:r>
              <a:rPr lang="en-US" altLang="zh-CN" sz="1800" baseline="30000" dirty="0">
                <a:effectLst/>
                <a:latin typeface="等线" panose="02010600030101010101" pitchFamily="2" charset="-122"/>
                <a:cs typeface="Times New Roman" panose="02020603050405020304" pitchFamily="18" charset="0"/>
              </a:rPr>
              <a:t>3</a:t>
            </a:r>
            <a:endParaRPr lang="zh-CN" altLang="zh-CN" sz="1400" kern="100" dirty="0">
              <a:effectLst/>
              <a:latin typeface="等线" panose="02010600030101010101" pitchFamily="2" charset="-122"/>
              <a:ea typeface="等线" panose="02010600030101010101" pitchFamily="2" charset="-122"/>
              <a:cs typeface="Times New Roman" panose="02020603050405020304" pitchFamily="18" charset="0"/>
            </a:endParaRPr>
          </a:p>
        </p:txBody>
      </p:sp>
      <p:sp>
        <p:nvSpPr>
          <p:cNvPr id="15" name="文本框 14"/>
          <p:cNvSpPr txBox="1"/>
          <p:nvPr/>
        </p:nvSpPr>
        <p:spPr>
          <a:xfrm>
            <a:off x="8376130" y="4560873"/>
            <a:ext cx="4074891" cy="646331"/>
          </a:xfrm>
          <a:prstGeom prst="rect">
            <a:avLst/>
          </a:prstGeom>
          <a:noFill/>
        </p:spPr>
        <p:txBody>
          <a:bodyPr wrap="square">
            <a:spAutoFit/>
          </a:bodyPr>
          <a:lstStyle/>
          <a:p>
            <a:pPr algn="ctr"/>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80</a:t>
            </a:r>
            <a:r>
              <a:rPr lang="zh-CN" altLang="en-US" sz="1800" kern="100" dirty="0">
                <a:effectLst/>
                <a:latin typeface="等线" panose="02010600030101010101" pitchFamily="2" charset="-122"/>
                <a:ea typeface="等线" panose="02010600030101010101" pitchFamily="2" charset="-122"/>
                <a:cs typeface="Times New Roman" panose="02020603050405020304" pitchFamily="18" charset="0"/>
              </a:rPr>
              <a:t>抽</a:t>
            </a:r>
            <a:r>
              <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rPr>
              <a:t>湿</a:t>
            </a:r>
            <a:r>
              <a:rPr lang="zh-CN" altLang="en-US" sz="1800" kern="100" dirty="0">
                <a:effectLst/>
                <a:latin typeface="等线" panose="02010600030101010101" pitchFamily="2" charset="-122"/>
                <a:ea typeface="等线" panose="02010600030101010101" pitchFamily="2" charset="-122"/>
                <a:cs typeface="Times New Roman" panose="02020603050405020304" pitchFamily="18" charset="0"/>
              </a:rPr>
              <a:t>纸</a:t>
            </a:r>
            <a:r>
              <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rPr>
              <a:t>巾，</a:t>
            </a:r>
            <a:endPar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a:p>
            <a:pPr algn="just"/>
            <a:r>
              <a:rPr lang="zh-CN" altLang="en-US" sz="1800" kern="100" dirty="0">
                <a:effectLst/>
                <a:latin typeface="等线" panose="02010600030101010101" pitchFamily="2" charset="-122"/>
                <a:ea typeface="等线" panose="02010600030101010101" pitchFamily="2" charset="-122"/>
                <a:cs typeface="Times New Roman" panose="02020603050405020304" pitchFamily="18" charset="0"/>
              </a:rPr>
              <a:t>体积</a:t>
            </a:r>
            <a:r>
              <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rPr>
              <a:t>为</a:t>
            </a:r>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18cm×10cm×5.3cm=954</a:t>
            </a:r>
            <a:r>
              <a:rPr lang="en-US" altLang="zh-CN" sz="1400" dirty="0">
                <a:effectLst/>
                <a:latin typeface="等线" panose="02010600030101010101" pitchFamily="2" charset="-122"/>
                <a:cs typeface="Times New Roman" panose="02020603050405020304" pitchFamily="18" charset="0"/>
              </a:rPr>
              <a:t> </a:t>
            </a:r>
            <a:r>
              <a:rPr lang="en-US" altLang="zh-CN" dirty="0">
                <a:latin typeface="等线" panose="02010600030101010101" pitchFamily="2" charset="-122"/>
                <a:cs typeface="Times New Roman" panose="02020603050405020304" pitchFamily="18" charset="0"/>
              </a:rPr>
              <a:t>cm3</a:t>
            </a:r>
            <a:endParaRPr lang="zh-CN" altLang="zh-CN" dirty="0">
              <a:latin typeface="等线" panose="02010600030101010101" pitchFamily="2" charset="-122"/>
              <a:cs typeface="Times New Roman" panose="02020603050405020304" pitchFamily="18" charset="0"/>
            </a:endParaRPr>
          </a:p>
        </p:txBody>
      </p:sp>
      <p:pic>
        <p:nvPicPr>
          <p:cNvPr id="3" name="图片 2" descr="图示&#10;&#10;低可信度描述已自动生成"/>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2129581"/>
            <a:ext cx="4295775" cy="2324100"/>
          </a:xfrm>
          <a:prstGeom prst="rect">
            <a:avLst/>
          </a:prstGeom>
        </p:spPr>
      </p:pic>
      <p:pic>
        <p:nvPicPr>
          <p:cNvPr id="11" name="图片 10" descr="图形用户界面, 网站&#10;&#10;描述已自动生成"/>
          <p:cNvPicPr>
            <a:picLocks noChangeAspect="1"/>
          </p:cNvPicPr>
          <p:nvPr/>
        </p:nvPicPr>
        <p:blipFill rotWithShape="1">
          <a:blip r:embed="rId7">
            <a:extLst>
              <a:ext uri="{28A0092B-C50C-407E-A947-70E740481C1C}">
                <a14:useLocalDpi xmlns:a14="http://schemas.microsoft.com/office/drawing/2010/main" val="0"/>
              </a:ext>
            </a:extLst>
          </a:blip>
          <a:srcRect l="5491" t="12791" b="14340"/>
          <a:stretch>
            <a:fillRect/>
          </a:stretch>
        </p:blipFill>
        <p:spPr>
          <a:xfrm>
            <a:off x="4782064" y="2266850"/>
            <a:ext cx="3543183" cy="2186832"/>
          </a:xfrm>
          <a:prstGeom prst="rect">
            <a:avLst/>
          </a:prstGeom>
        </p:spPr>
      </p:pic>
      <p:pic>
        <p:nvPicPr>
          <p:cNvPr id="16" name="图片 15" descr="图片包含 图示&#10;&#10;描述已自动生成"/>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303866" y="2747962"/>
            <a:ext cx="1962150" cy="1362075"/>
          </a:xfrm>
          <a:prstGeom prst="rect">
            <a:avLst/>
          </a:prstGeom>
        </p:spPr>
      </p:pic>
      <p:pic>
        <p:nvPicPr>
          <p:cNvPr id="2" name="页码47">
            <a:hlinkClick r:id="" action="ppaction://media"/>
            <a:extLst>
              <a:ext uri="{FF2B5EF4-FFF2-40B4-BE49-F238E27FC236}">
                <a16:creationId xmlns:a16="http://schemas.microsoft.com/office/drawing/2014/main" id="{35FA8A9A-983A-CEF8-EACB-59576FA2BB13}"/>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341679" y="6164124"/>
            <a:ext cx="487363" cy="487363"/>
          </a:xfrm>
          <a:prstGeom prst="rect">
            <a:avLst/>
          </a:prstGeom>
        </p:spPr>
      </p:pic>
    </p:spTree>
  </p:cSld>
  <p:clrMapOvr>
    <a:masterClrMapping/>
  </p:clrMapOvr>
  <p:transition advTm="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98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905510" y="1498600"/>
            <a:ext cx="6407150" cy="1476375"/>
          </a:xfrm>
          <a:prstGeom prst="rect">
            <a:avLst/>
          </a:prstGeom>
        </p:spPr>
        <p:txBody>
          <a:bodyPr wrap="square">
            <a:spAutoFit/>
          </a:bodyPr>
          <a:lstStyle/>
          <a:p>
            <a:pPr>
              <a:lnSpc>
                <a:spcPct val="150000"/>
              </a:lnSpc>
            </a:pPr>
            <a:r>
              <a:rPr lang="zh-CN" altLang="en-US" sz="2000" dirty="0">
                <a:latin typeface="思源黑体 CN Bold" panose="020B0800000000000000"/>
                <a:ea typeface="思源黑体 CN Bold" panose="020B0800000000000000"/>
              </a:rPr>
              <a:t>第二条　强制性标准必须执行。</a:t>
            </a:r>
          </a:p>
          <a:p>
            <a:pPr>
              <a:lnSpc>
                <a:spcPct val="150000"/>
              </a:lnSpc>
            </a:pPr>
            <a:r>
              <a:rPr lang="zh-CN" altLang="en-US" sz="2000" dirty="0">
                <a:latin typeface="思源黑体 CN Bold" panose="020B0800000000000000"/>
                <a:ea typeface="思源黑体 CN Bold" panose="020B0800000000000000"/>
              </a:rPr>
              <a:t>第二十五条　不符合强制性标准的产品、服务，不得生产、</a:t>
            </a:r>
            <a:r>
              <a:rPr lang="zh-CN" altLang="en-US" sz="2000" dirty="0">
                <a:solidFill>
                  <a:schemeClr val="accent1"/>
                </a:solidFill>
                <a:effectLst>
                  <a:outerShdw blurRad="38100" dist="25400" dir="5400000" algn="ctr" rotWithShape="0">
                    <a:srgbClr val="6E747A">
                      <a:alpha val="43000"/>
                    </a:srgbClr>
                  </a:outerShdw>
                </a:effectLst>
                <a:latin typeface="思源黑体 CN Bold" panose="020B0800000000000000"/>
                <a:ea typeface="思源黑体 CN Bold" panose="020B0800000000000000"/>
              </a:rPr>
              <a:t>销售</a:t>
            </a:r>
            <a:r>
              <a:rPr lang="zh-CN" altLang="en-US" sz="2000" dirty="0">
                <a:latin typeface="思源黑体 CN Bold" panose="020B0800000000000000"/>
                <a:ea typeface="思源黑体 CN Bold" panose="020B0800000000000000"/>
              </a:rPr>
              <a:t>、进口或者提供。</a:t>
            </a:r>
          </a:p>
        </p:txBody>
      </p:sp>
      <p:pic>
        <p:nvPicPr>
          <p:cNvPr id="9" name="矩形 3"/>
          <p:cNvPicPr>
            <a:picLocks noChangeArrowheads="1"/>
          </p:cNvPicPr>
          <p:nvPr/>
        </p:nvPicPr>
        <p:blipFill>
          <a:blip r:embed="rId5" cstate="print"/>
          <a:srcRect/>
          <a:stretch>
            <a:fillRect/>
          </a:stretch>
        </p:blipFill>
        <p:spPr bwMode="auto">
          <a:xfrm>
            <a:off x="0" y="0"/>
            <a:ext cx="12192000" cy="1058779"/>
          </a:xfrm>
          <a:prstGeom prst="rect">
            <a:avLst/>
          </a:prstGeom>
          <a:noFill/>
          <a:ln w="9525">
            <a:noFill/>
            <a:miter lim="800000"/>
            <a:headEnd/>
            <a:tailEnd/>
          </a:ln>
        </p:spPr>
      </p:pic>
      <p:sp>
        <p:nvSpPr>
          <p:cNvPr id="10" name="标题 1"/>
          <p:cNvSpPr>
            <a:spLocks noGrp="1"/>
          </p:cNvSpPr>
          <p:nvPr>
            <p:ph type="title"/>
          </p:nvPr>
        </p:nvSpPr>
        <p:spPr>
          <a:xfrm>
            <a:off x="688138" y="153759"/>
            <a:ext cx="10354417" cy="712759"/>
          </a:xfrm>
        </p:spPr>
        <p:txBody>
          <a:bodyPr>
            <a:noAutofit/>
          </a:bodyPr>
          <a:lstStyle/>
          <a:p>
            <a:br>
              <a:rPr lang="zh-CN" altLang="en-US" sz="3200" dirty="0">
                <a:solidFill>
                  <a:schemeClr val="bg1"/>
                </a:solidFill>
                <a:latin typeface="黑体" panose="02010609060101010101" charset="-122"/>
                <a:ea typeface="黑体" panose="02010609060101010101" charset="-122"/>
              </a:rPr>
            </a:br>
            <a:r>
              <a:rPr lang="zh-CN" altLang="en-US" sz="3200" dirty="0">
                <a:solidFill>
                  <a:schemeClr val="bg1"/>
                </a:solidFill>
                <a:latin typeface="黑体" panose="02010609060101010101" charset="-122"/>
                <a:ea typeface="黑体" panose="02010609060101010101" charset="-122"/>
              </a:rPr>
              <a:t>三</a:t>
            </a:r>
            <a:r>
              <a:rPr lang="zh-CN" altLang="en-US" sz="3200" dirty="0">
                <a:solidFill>
                  <a:schemeClr val="bg1"/>
                </a:solidFill>
                <a:latin typeface="黑体" panose="02010609060101010101" charset="-122"/>
                <a:ea typeface="黑体" panose="02010609060101010101" charset="-122"/>
                <a:sym typeface="+mn-ea"/>
              </a:rPr>
              <a:t>、实施法律要求</a:t>
            </a:r>
            <a:endParaRPr lang="zh-CN" altLang="en-US" sz="3200" dirty="0">
              <a:solidFill>
                <a:schemeClr val="bg1"/>
              </a:solidFill>
              <a:latin typeface="黑体" panose="02010609060101010101" charset="-122"/>
              <a:ea typeface="黑体" panose="02010609060101010101" charset="-122"/>
            </a:endParaRPr>
          </a:p>
        </p:txBody>
      </p:sp>
      <p:pic>
        <p:nvPicPr>
          <p:cNvPr id="2" name="图片 1" descr="568800726"/>
          <p:cNvPicPr>
            <a:picLocks noChangeAspect="1"/>
          </p:cNvPicPr>
          <p:nvPr/>
        </p:nvPicPr>
        <p:blipFill>
          <a:blip r:embed="rId6"/>
          <a:stretch>
            <a:fillRect/>
          </a:stretch>
        </p:blipFill>
        <p:spPr>
          <a:xfrm>
            <a:off x="7753985" y="1268730"/>
            <a:ext cx="3522980" cy="4886325"/>
          </a:xfrm>
          <a:prstGeom prst="rect">
            <a:avLst/>
          </a:prstGeom>
        </p:spPr>
      </p:pic>
      <p:pic>
        <p:nvPicPr>
          <p:cNvPr id="3" name="页码48">
            <a:hlinkClick r:id="" action="ppaction://media"/>
            <a:extLst>
              <a:ext uri="{FF2B5EF4-FFF2-40B4-BE49-F238E27FC236}">
                <a16:creationId xmlns:a16="http://schemas.microsoft.com/office/drawing/2014/main" id="{81549C6D-442B-6947-A2AF-AFFC7BE28F2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94786" y="6155055"/>
            <a:ext cx="487363" cy="487363"/>
          </a:xfrm>
          <a:prstGeom prst="rect">
            <a:avLst/>
          </a:prstGeom>
        </p:spPr>
      </p:pic>
    </p:spTree>
  </p:cSld>
  <p:clrMapOvr>
    <a:masterClrMapping/>
  </p:clrMapOvr>
  <p:transition advTm="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12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688138" y="1645920"/>
            <a:ext cx="7768682" cy="4192943"/>
          </a:xfrm>
          <a:prstGeom prst="rect">
            <a:avLst/>
          </a:prstGeom>
        </p:spPr>
        <p:txBody>
          <a:bodyPr wrap="square">
            <a:spAutoFit/>
          </a:bodyPr>
          <a:lstStyle/>
          <a:p>
            <a:pPr>
              <a:lnSpc>
                <a:spcPct val="150000"/>
              </a:lnSpc>
            </a:pPr>
            <a:r>
              <a:rPr lang="zh-CN" altLang="en-US" sz="2000" dirty="0">
                <a:latin typeface="思源黑体 CN Bold" panose="020B0800000000000000"/>
                <a:ea typeface="思源黑体 CN Bold" panose="020B0800000000000000"/>
              </a:rPr>
              <a:t>第六十八条　第二款</a:t>
            </a:r>
            <a:endParaRPr lang="en-US" altLang="zh-CN" sz="2000" dirty="0">
              <a:latin typeface="思源黑体 CN Bold" panose="020B0800000000000000"/>
              <a:ea typeface="思源黑体 CN Bold" panose="020B0800000000000000"/>
            </a:endParaRPr>
          </a:p>
          <a:p>
            <a:pPr indent="457200">
              <a:lnSpc>
                <a:spcPct val="150000"/>
              </a:lnSpc>
            </a:pPr>
            <a:r>
              <a:rPr lang="zh-CN" altLang="en-US" sz="2000" dirty="0">
                <a:latin typeface="思源黑体 CN Bold" panose="020B0800000000000000"/>
                <a:ea typeface="思源黑体 CN Bold" panose="020B0800000000000000"/>
              </a:rPr>
              <a:t>生产经营者应当遵守</a:t>
            </a:r>
            <a:r>
              <a:rPr lang="zh-CN" altLang="en-US" sz="2000" dirty="0">
                <a:solidFill>
                  <a:srgbClr val="C00000"/>
                </a:solidFill>
                <a:latin typeface="思源黑体 CN Bold" panose="020B0800000000000000"/>
                <a:ea typeface="思源黑体 CN Bold" panose="020B0800000000000000"/>
              </a:rPr>
              <a:t>限制商品过度包装的强制性标准</a:t>
            </a:r>
            <a:r>
              <a:rPr lang="zh-CN" altLang="en-US" sz="2000" dirty="0">
                <a:latin typeface="思源黑体 CN Bold" panose="020B0800000000000000"/>
                <a:ea typeface="思源黑体 CN Bold" panose="020B0800000000000000"/>
              </a:rPr>
              <a:t>，避免过度包装。县级以上地方人民政府市场监督管理部门和有关部门应当按照各自职责，加强对过度包装的监督管理。</a:t>
            </a:r>
            <a:endParaRPr lang="en-US" altLang="zh-CN" sz="2000" dirty="0">
              <a:latin typeface="思源黑体 CN Bold" panose="020B0800000000000000"/>
              <a:ea typeface="思源黑体 CN Bold" panose="020B0800000000000000"/>
            </a:endParaRPr>
          </a:p>
          <a:p>
            <a:pPr>
              <a:lnSpc>
                <a:spcPct val="150000"/>
              </a:lnSpc>
            </a:pPr>
            <a:endParaRPr lang="en-US" altLang="zh-CN" sz="2000" dirty="0">
              <a:latin typeface="思源黑体 CN Bold" panose="020B0800000000000000"/>
              <a:ea typeface="思源黑体 CN Bold" panose="020B0800000000000000"/>
            </a:endParaRPr>
          </a:p>
          <a:p>
            <a:pPr>
              <a:lnSpc>
                <a:spcPct val="150000"/>
              </a:lnSpc>
            </a:pPr>
            <a:r>
              <a:rPr lang="zh-CN" altLang="en-US" sz="2000" dirty="0">
                <a:latin typeface="思源黑体 CN Bold" panose="020B0800000000000000"/>
                <a:ea typeface="思源黑体 CN Bold" panose="020B0800000000000000"/>
              </a:rPr>
              <a:t>第一百零五条　违反本法规定，生产经营者未遵守</a:t>
            </a:r>
            <a:r>
              <a:rPr lang="zh-CN" altLang="en-US" sz="2000" dirty="0">
                <a:solidFill>
                  <a:srgbClr val="C00000"/>
                </a:solidFill>
                <a:latin typeface="思源黑体 CN Bold" panose="020B0800000000000000"/>
                <a:ea typeface="思源黑体 CN Bold" panose="020B0800000000000000"/>
              </a:rPr>
              <a:t>限制商品过度包装的强制性标准</a:t>
            </a:r>
            <a:r>
              <a:rPr lang="zh-CN" altLang="en-US" sz="2000" dirty="0">
                <a:latin typeface="思源黑体 CN Bold" panose="020B0800000000000000"/>
                <a:ea typeface="思源黑体 CN Bold" panose="020B0800000000000000"/>
              </a:rPr>
              <a:t>的，由县级以上地方人民政府市场监督管理部门或者有关部门</a:t>
            </a:r>
            <a:r>
              <a:rPr lang="zh-CN" altLang="en-US" sz="2000" dirty="0">
                <a:solidFill>
                  <a:srgbClr val="FF0000"/>
                </a:solidFill>
                <a:latin typeface="思源黑体 CN Bold" panose="020B0800000000000000"/>
                <a:ea typeface="思源黑体 CN Bold" panose="020B0800000000000000"/>
              </a:rPr>
              <a:t>责令改正</a:t>
            </a:r>
            <a:r>
              <a:rPr lang="zh-CN" altLang="en-US" sz="2000" dirty="0">
                <a:latin typeface="思源黑体 CN Bold" panose="020B0800000000000000"/>
                <a:ea typeface="思源黑体 CN Bold" panose="020B0800000000000000"/>
              </a:rPr>
              <a:t>；拒不改正的，处二千元以上二万元以下的罚款；情节严重的，处二万元以上十万元以下的罚款。</a:t>
            </a:r>
          </a:p>
        </p:txBody>
      </p:sp>
      <p:pic>
        <p:nvPicPr>
          <p:cNvPr id="3" name="图片 2"/>
          <p:cNvPicPr>
            <a:picLocks noChangeAspect="1"/>
          </p:cNvPicPr>
          <p:nvPr/>
        </p:nvPicPr>
        <p:blipFill rotWithShape="1">
          <a:blip r:embed="rId5">
            <a:extLst>
              <a:ext uri="{28A0092B-C50C-407E-A947-70E740481C1C}">
                <a14:useLocalDpi xmlns:a14="http://schemas.microsoft.com/office/drawing/2010/main" val="0"/>
              </a:ext>
            </a:extLst>
          </a:blip>
          <a:srcRect t="849" b="1100"/>
          <a:stretch>
            <a:fillRect/>
          </a:stretch>
        </p:blipFill>
        <p:spPr>
          <a:xfrm>
            <a:off x="8534400" y="1551305"/>
            <a:ext cx="3091815" cy="4189095"/>
          </a:xfrm>
          <a:prstGeom prst="rect">
            <a:avLst/>
          </a:prstGeom>
        </p:spPr>
      </p:pic>
      <p:pic>
        <p:nvPicPr>
          <p:cNvPr id="9" name="矩形 3"/>
          <p:cNvPicPr>
            <a:picLocks noChangeArrowheads="1"/>
          </p:cNvPicPr>
          <p:nvPr/>
        </p:nvPicPr>
        <p:blipFill>
          <a:blip r:embed="rId6" cstate="print"/>
          <a:srcRect/>
          <a:stretch>
            <a:fillRect/>
          </a:stretch>
        </p:blipFill>
        <p:spPr bwMode="auto">
          <a:xfrm>
            <a:off x="0" y="0"/>
            <a:ext cx="12192000" cy="1058779"/>
          </a:xfrm>
          <a:prstGeom prst="rect">
            <a:avLst/>
          </a:prstGeom>
          <a:noFill/>
          <a:ln w="9525">
            <a:noFill/>
            <a:miter lim="800000"/>
            <a:headEnd/>
            <a:tailEnd/>
          </a:ln>
        </p:spPr>
      </p:pic>
      <p:sp>
        <p:nvSpPr>
          <p:cNvPr id="10" name="标题 1"/>
          <p:cNvSpPr>
            <a:spLocks noGrp="1"/>
          </p:cNvSpPr>
          <p:nvPr>
            <p:ph type="title"/>
          </p:nvPr>
        </p:nvSpPr>
        <p:spPr>
          <a:xfrm>
            <a:off x="688138" y="153759"/>
            <a:ext cx="10354417" cy="712759"/>
          </a:xfrm>
        </p:spPr>
        <p:txBody>
          <a:bodyPr>
            <a:noAutofit/>
          </a:bodyPr>
          <a:lstStyle/>
          <a:p>
            <a:br>
              <a:rPr lang="zh-CN" altLang="en-US" sz="3200" dirty="0">
                <a:solidFill>
                  <a:schemeClr val="bg1"/>
                </a:solidFill>
                <a:latin typeface="黑体" panose="02010609060101010101" charset="-122"/>
                <a:ea typeface="黑体" panose="02010609060101010101" charset="-122"/>
              </a:rPr>
            </a:br>
            <a:r>
              <a:rPr lang="zh-CN" altLang="en-US" sz="3200" dirty="0">
                <a:solidFill>
                  <a:schemeClr val="bg1"/>
                </a:solidFill>
                <a:latin typeface="黑体" panose="02010609060101010101" charset="-122"/>
                <a:ea typeface="黑体" panose="02010609060101010101" charset="-122"/>
              </a:rPr>
              <a:t>三</a:t>
            </a:r>
            <a:r>
              <a:rPr lang="zh-CN" altLang="en-US" sz="3200" dirty="0">
                <a:solidFill>
                  <a:schemeClr val="bg1"/>
                </a:solidFill>
                <a:latin typeface="黑体" panose="02010609060101010101" charset="-122"/>
                <a:ea typeface="黑体" panose="02010609060101010101" charset="-122"/>
                <a:sym typeface="+mn-ea"/>
              </a:rPr>
              <a:t>、实施法律要求</a:t>
            </a:r>
            <a:endParaRPr lang="zh-CN" altLang="en-US" sz="3200" dirty="0">
              <a:solidFill>
                <a:schemeClr val="bg1"/>
              </a:solidFill>
              <a:latin typeface="黑体" panose="02010609060101010101" charset="-122"/>
              <a:ea typeface="黑体" panose="02010609060101010101" charset="-122"/>
            </a:endParaRPr>
          </a:p>
        </p:txBody>
      </p:sp>
      <p:pic>
        <p:nvPicPr>
          <p:cNvPr id="2" name="页码49">
            <a:hlinkClick r:id="" action="ppaction://media"/>
            <a:extLst>
              <a:ext uri="{FF2B5EF4-FFF2-40B4-BE49-F238E27FC236}">
                <a16:creationId xmlns:a16="http://schemas.microsoft.com/office/drawing/2014/main" id="{C355BEA0-B3C2-9EF9-E0F3-8F0861D8366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29956" y="6182322"/>
            <a:ext cx="487363" cy="487363"/>
          </a:xfrm>
          <a:prstGeom prst="rect">
            <a:avLst/>
          </a:prstGeom>
        </p:spPr>
      </p:pic>
    </p:spTree>
  </p:cSld>
  <p:clrMapOvr>
    <a:masterClrMapping/>
  </p:clrMapOvr>
  <p:transition advTm="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90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5DD3DB80-B894-403A-B48E-6FDC1A72010E}" type="slidenum">
              <a:rPr lang="zh-CN" altLang="en-US" smtClean="0"/>
              <a:t>5</a:t>
            </a:fld>
            <a:endParaRPr lang="zh-CN" altLang="en-US"/>
          </a:p>
        </p:txBody>
      </p:sp>
      <p:pic>
        <p:nvPicPr>
          <p:cNvPr id="5" name="矩形 3"/>
          <p:cNvPicPr>
            <a:picLocks noChangeArrowheads="1"/>
          </p:cNvPicPr>
          <p:nvPr/>
        </p:nvPicPr>
        <p:blipFill>
          <a:blip r:embed="rId6" cstate="print"/>
          <a:srcRect/>
          <a:stretch>
            <a:fillRect/>
          </a:stretch>
        </p:blipFill>
        <p:spPr bwMode="auto">
          <a:xfrm>
            <a:off x="0" y="1"/>
            <a:ext cx="12192000" cy="1068403"/>
          </a:xfrm>
          <a:prstGeom prst="rect">
            <a:avLst/>
          </a:prstGeom>
          <a:noFill/>
          <a:ln w="9525">
            <a:noFill/>
            <a:miter lim="800000"/>
            <a:headEnd/>
            <a:tailEnd/>
          </a:ln>
        </p:spPr>
      </p:pic>
      <p:sp>
        <p:nvSpPr>
          <p:cNvPr id="8" name="标题 1"/>
          <p:cNvSpPr>
            <a:spLocks noGrp="1"/>
          </p:cNvSpPr>
          <p:nvPr>
            <p:ph type="title"/>
          </p:nvPr>
        </p:nvSpPr>
        <p:spPr>
          <a:xfrm>
            <a:off x="688138" y="153759"/>
            <a:ext cx="10354417" cy="712759"/>
          </a:xfrm>
        </p:spPr>
        <p:txBody>
          <a:bodyPr>
            <a:noAutofit/>
          </a:bodyPr>
          <a:lstStyle/>
          <a:p>
            <a:br>
              <a:rPr lang="zh-CN" altLang="en-US" sz="3200" dirty="0">
                <a:solidFill>
                  <a:schemeClr val="bg1"/>
                </a:solidFill>
                <a:latin typeface="黑体" panose="02010609060101010101" charset="-122"/>
                <a:ea typeface="黑体" panose="02010609060101010101" charset="-122"/>
              </a:rPr>
            </a:br>
            <a:r>
              <a:rPr lang="zh-CN" altLang="en-US" sz="3200" dirty="0">
                <a:solidFill>
                  <a:schemeClr val="bg1"/>
                </a:solidFill>
                <a:latin typeface="黑体" panose="02010609060101010101" charset="-122"/>
                <a:ea typeface="黑体" panose="02010609060101010101" charset="-122"/>
              </a:rPr>
              <a:t> 一、工作背景</a:t>
            </a:r>
          </a:p>
        </p:txBody>
      </p:sp>
      <p:grpSp>
        <p:nvGrpSpPr>
          <p:cNvPr id="6" name="组合 5"/>
          <p:cNvGrpSpPr/>
          <p:nvPr/>
        </p:nvGrpSpPr>
        <p:grpSpPr>
          <a:xfrm>
            <a:off x="-494389" y="1126557"/>
            <a:ext cx="12534622" cy="5608112"/>
            <a:chOff x="-494389" y="1126557"/>
            <a:chExt cx="12534622" cy="5608112"/>
          </a:xfrm>
        </p:grpSpPr>
        <p:pic>
          <p:nvPicPr>
            <p:cNvPr id="7" name="图片 6"/>
            <p:cNvPicPr>
              <a:picLocks noChangeAspect="1"/>
            </p:cNvPicPr>
            <p:nvPr/>
          </p:nvPicPr>
          <p:blipFill>
            <a:blip r:embed="rId7"/>
            <a:stretch>
              <a:fillRect/>
            </a:stretch>
          </p:blipFill>
          <p:spPr>
            <a:xfrm>
              <a:off x="7190797" y="1126557"/>
              <a:ext cx="4849436" cy="3186992"/>
            </a:xfrm>
            <a:prstGeom prst="rect">
              <a:avLst/>
            </a:prstGeom>
          </p:spPr>
        </p:pic>
        <p:pic>
          <p:nvPicPr>
            <p:cNvPr id="9" name="图片 8"/>
            <p:cNvPicPr>
              <a:picLocks noChangeAspect="1"/>
            </p:cNvPicPr>
            <p:nvPr/>
          </p:nvPicPr>
          <p:blipFill>
            <a:blip r:embed="rId8"/>
            <a:stretch>
              <a:fillRect/>
            </a:stretch>
          </p:blipFill>
          <p:spPr>
            <a:xfrm>
              <a:off x="7243376" y="3576320"/>
              <a:ext cx="4796857" cy="3158349"/>
            </a:xfrm>
            <a:prstGeom prst="rect">
              <a:avLst/>
            </a:prstGeom>
          </p:spPr>
        </p:pic>
        <p:sp>
          <p:nvSpPr>
            <p:cNvPr id="10" name="文本框 9"/>
            <p:cNvSpPr txBox="1"/>
            <p:nvPr/>
          </p:nvSpPr>
          <p:spPr>
            <a:xfrm>
              <a:off x="-494389" y="1397331"/>
              <a:ext cx="8160773" cy="521970"/>
            </a:xfrm>
            <a:prstGeom prst="rect">
              <a:avLst/>
            </a:prstGeom>
            <a:noFill/>
          </p:spPr>
          <p:txBody>
            <a:bodyPr wrap="square" rtlCol="0">
              <a:spAutoFit/>
            </a:bodyPr>
            <a:lstStyle/>
            <a:p>
              <a:pPr algn="ctr"/>
              <a:endParaRPr lang="en-US" altLang="zh-CN" sz="2800" b="0" i="0" dirty="0">
                <a:solidFill>
                  <a:srgbClr val="333333"/>
                </a:solidFill>
                <a:effectLst/>
                <a:latin typeface="微软雅黑" panose="020B0503020204020204" pitchFamily="34" charset="-122"/>
                <a:ea typeface="微软雅黑" panose="020B0503020204020204" pitchFamily="34" charset="-122"/>
              </a:endParaRPr>
            </a:p>
          </p:txBody>
        </p:sp>
        <p:sp>
          <p:nvSpPr>
            <p:cNvPr id="11" name="文本框 10"/>
            <p:cNvSpPr txBox="1"/>
            <p:nvPr/>
          </p:nvSpPr>
          <p:spPr>
            <a:xfrm>
              <a:off x="402866" y="1249747"/>
              <a:ext cx="6787515" cy="5138420"/>
            </a:xfrm>
            <a:prstGeom prst="rect">
              <a:avLst/>
            </a:prstGeom>
            <a:noFill/>
          </p:spPr>
          <p:txBody>
            <a:bodyPr wrap="square" rtlCol="0">
              <a:noAutofit/>
            </a:bodyPr>
            <a:lstStyle/>
            <a:p>
              <a:pPr indent="0" fontAlgn="auto">
                <a:lnSpc>
                  <a:spcPts val="3400"/>
                </a:lnSpc>
                <a:spcAft>
                  <a:spcPts val="1200"/>
                </a:spcAft>
              </a:pPr>
              <a:r>
                <a:rPr lang="en-US" altLang="zh-CN" sz="2800" b="1" dirty="0">
                  <a:latin typeface="微软雅黑" panose="020B0503020204020204" pitchFamily="34" charset="-122"/>
                  <a:ea typeface="微软雅黑" panose="020B0503020204020204" pitchFamily="34" charset="-122"/>
                  <a:sym typeface="+mn-ea"/>
                </a:rPr>
                <a:t>——</a:t>
              </a:r>
              <a:r>
                <a:rPr sz="2800" b="1" i="0" dirty="0">
                  <a:solidFill>
                    <a:srgbClr val="333333"/>
                  </a:solidFill>
                  <a:effectLst/>
                  <a:latin typeface="微软雅黑" panose="020B0503020204020204" pitchFamily="34" charset="-122"/>
                  <a:ea typeface="微软雅黑" panose="020B0503020204020204" pitchFamily="34" charset="-122"/>
                  <a:cs typeface="微软雅黑" panose="020B0503020204020204" pitchFamily="34" charset="-122"/>
                </a:rPr>
                <a:t>国务院办公厅于2009年、2022年先后发布了《国务院办公厅关于治理商品过度包装工作的通知》（国办发〔2009〕5号）、《国务院办公厅关于进一步加强商品过度包装治理的通知》（国办发〔2022〕29号），明确要求各地方、各部门认真贯彻落实固体废物污染环境防治法、消费者权益保护法、标准化法、价格法等法律法规和国家有关标准，充分认识进一步加强商品过度包装治理的重要性和紧迫性。</a:t>
              </a:r>
            </a:p>
          </p:txBody>
        </p:sp>
      </p:grpSp>
      <p:pic>
        <p:nvPicPr>
          <p:cNvPr id="3" name="页码5">
            <a:hlinkClick r:id="" action="ppaction://media"/>
            <a:extLst>
              <a:ext uri="{FF2B5EF4-FFF2-40B4-BE49-F238E27FC236}">
                <a16:creationId xmlns:a16="http://schemas.microsoft.com/office/drawing/2014/main" id="{B75F4547-B092-6899-13CD-15B4DA576666}"/>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291256" y="6203162"/>
            <a:ext cx="487363" cy="487363"/>
          </a:xfrm>
          <a:prstGeom prst="rect">
            <a:avLst/>
          </a:prstGeom>
        </p:spPr>
      </p:pic>
    </p:spTree>
    <p:custDataLst>
      <p:tags r:id="rId1"/>
    </p:custDataLst>
  </p:cSld>
  <p:clrMapOvr>
    <a:masterClrMapping/>
  </p:clrMapOvr>
  <p:transition advTm="4220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76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957" objId="3"/>
        <p14:stopEvt time="42138" objId="3"/>
      </p14:showEvtLst>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5DD3DB80-B894-403A-B48E-6FDC1A72010E}" type="slidenum">
              <a:rPr lang="zh-CN" altLang="en-US" smtClean="0"/>
              <a:t>6</a:t>
            </a:fld>
            <a:endParaRPr lang="zh-CN" altLang="en-US"/>
          </a:p>
        </p:txBody>
      </p:sp>
      <p:pic>
        <p:nvPicPr>
          <p:cNvPr id="5" name="矩形 3"/>
          <p:cNvPicPr>
            <a:picLocks noChangeArrowheads="1"/>
          </p:cNvPicPr>
          <p:nvPr/>
        </p:nvPicPr>
        <p:blipFill>
          <a:blip r:embed="rId9" cstate="print"/>
          <a:srcRect/>
          <a:stretch>
            <a:fillRect/>
          </a:stretch>
        </p:blipFill>
        <p:spPr bwMode="auto">
          <a:xfrm>
            <a:off x="0" y="1"/>
            <a:ext cx="12192000" cy="1068403"/>
          </a:xfrm>
          <a:prstGeom prst="rect">
            <a:avLst/>
          </a:prstGeom>
          <a:noFill/>
          <a:ln w="9525">
            <a:noFill/>
            <a:miter lim="800000"/>
            <a:headEnd/>
            <a:tailEnd/>
          </a:ln>
        </p:spPr>
      </p:pic>
      <p:sp>
        <p:nvSpPr>
          <p:cNvPr id="8" name="标题 1"/>
          <p:cNvSpPr>
            <a:spLocks noGrp="1"/>
          </p:cNvSpPr>
          <p:nvPr>
            <p:ph type="title"/>
          </p:nvPr>
        </p:nvSpPr>
        <p:spPr>
          <a:xfrm>
            <a:off x="688138" y="153759"/>
            <a:ext cx="10354417" cy="712759"/>
          </a:xfrm>
        </p:spPr>
        <p:txBody>
          <a:bodyPr>
            <a:noAutofit/>
          </a:bodyPr>
          <a:lstStyle/>
          <a:p>
            <a:br>
              <a:rPr lang="zh-CN" altLang="en-US" sz="3200" dirty="0">
                <a:solidFill>
                  <a:schemeClr val="bg1"/>
                </a:solidFill>
                <a:latin typeface="黑体" panose="02010609060101010101" charset="-122"/>
                <a:ea typeface="黑体" panose="02010609060101010101" charset="-122"/>
              </a:rPr>
            </a:br>
            <a:r>
              <a:rPr lang="zh-CN" altLang="en-US" sz="3200" dirty="0">
                <a:solidFill>
                  <a:schemeClr val="bg1"/>
                </a:solidFill>
                <a:latin typeface="黑体" panose="02010609060101010101" charset="-122"/>
                <a:ea typeface="黑体" panose="02010609060101010101" charset="-122"/>
              </a:rPr>
              <a:t> 一、工作背景</a:t>
            </a:r>
          </a:p>
        </p:txBody>
      </p:sp>
      <p:sp>
        <p:nvSpPr>
          <p:cNvPr id="11" name="文本框 10"/>
          <p:cNvSpPr txBox="1"/>
          <p:nvPr/>
        </p:nvSpPr>
        <p:spPr>
          <a:xfrm>
            <a:off x="397510" y="1068705"/>
            <a:ext cx="10551160" cy="3890010"/>
          </a:xfrm>
          <a:prstGeom prst="rect">
            <a:avLst/>
          </a:prstGeom>
          <a:noFill/>
        </p:spPr>
        <p:txBody>
          <a:bodyPr wrap="square" rtlCol="0">
            <a:noAutofit/>
          </a:bodyPr>
          <a:lstStyle/>
          <a:p>
            <a:pPr indent="0" fontAlgn="auto">
              <a:lnSpc>
                <a:spcPct val="150000"/>
              </a:lnSpc>
              <a:buFont typeface="Wingdings" panose="05000000000000000000" charset="0"/>
              <a:buNone/>
            </a:pPr>
            <a:endParaRPr lang="zh-CN" altLang="en-US" sz="2800" b="1" dirty="0">
              <a:solidFill>
                <a:srgbClr val="FF0000"/>
              </a:solidFill>
              <a:latin typeface="微软雅黑" panose="020B0503020204020204" pitchFamily="34" charset="-122"/>
              <a:ea typeface="微软雅黑" panose="020B0503020204020204" pitchFamily="34" charset="-122"/>
            </a:endParaRPr>
          </a:p>
          <a:p>
            <a:pPr algn="ctr"/>
            <a:r>
              <a:rPr lang="en-US" altLang="zh-CN" sz="2800" b="1" dirty="0">
                <a:solidFill>
                  <a:schemeClr val="tx1"/>
                </a:solidFill>
                <a:latin typeface="微软雅黑" panose="020B0503020204020204" pitchFamily="34" charset="-122"/>
                <a:ea typeface="微软雅黑" panose="020B0503020204020204" pitchFamily="34" charset="-122"/>
              </a:rPr>
              <a:t>——</a:t>
            </a:r>
            <a:r>
              <a:rPr lang="zh-CN" altLang="en-US" sz="2800" dirty="0">
                <a:solidFill>
                  <a:srgbClr val="333333"/>
                </a:solidFill>
                <a:latin typeface="微软雅黑" panose="020B0503020204020204" pitchFamily="34" charset="-122"/>
                <a:ea typeface="微软雅黑" panose="020B0503020204020204" pitchFamily="34" charset="-122"/>
                <a:sym typeface="+mn-ea"/>
              </a:rPr>
              <a:t>消费者协会</a:t>
            </a:r>
            <a:r>
              <a:rPr lang="en-US" altLang="zh-CN" sz="2800" dirty="0">
                <a:solidFill>
                  <a:srgbClr val="333333"/>
                </a:solidFill>
                <a:latin typeface="微软雅黑" panose="020B0503020204020204" pitchFamily="34" charset="-122"/>
                <a:ea typeface="微软雅黑" panose="020B0503020204020204" pitchFamily="34" charset="-122"/>
                <a:sym typeface="+mn-ea"/>
              </a:rPr>
              <a:t>《</a:t>
            </a:r>
            <a:r>
              <a:rPr lang="zh-CN" altLang="en-US" sz="2800" dirty="0">
                <a:solidFill>
                  <a:srgbClr val="333333"/>
                </a:solidFill>
                <a:latin typeface="微软雅黑" panose="020B0503020204020204" pitchFamily="34" charset="-122"/>
                <a:ea typeface="微软雅黑" panose="020B0503020204020204" pitchFamily="34" charset="-122"/>
                <a:sym typeface="+mn-ea"/>
              </a:rPr>
              <a:t>商品过度包装问题研究和消费者感知调查报告</a:t>
            </a:r>
            <a:r>
              <a:rPr lang="en-US" altLang="zh-CN" sz="2800" dirty="0">
                <a:solidFill>
                  <a:srgbClr val="333333"/>
                </a:solidFill>
                <a:latin typeface="微软雅黑" panose="020B0503020204020204" pitchFamily="34" charset="-122"/>
                <a:ea typeface="微软雅黑" panose="020B0503020204020204" pitchFamily="34" charset="-122"/>
                <a:sym typeface="+mn-ea"/>
              </a:rPr>
              <a:t>》</a:t>
            </a:r>
            <a:endParaRPr lang="en-US" altLang="zh-CN" sz="2800" dirty="0">
              <a:solidFill>
                <a:srgbClr val="333333"/>
              </a:solidFill>
              <a:latin typeface="微软雅黑" panose="020B0503020204020204" pitchFamily="34" charset="-122"/>
              <a:ea typeface="微软雅黑" panose="020B0503020204020204" pitchFamily="34" charset="-122"/>
            </a:endParaRPr>
          </a:p>
          <a:p>
            <a:pPr fontAlgn="auto">
              <a:lnSpc>
                <a:spcPct val="150000"/>
              </a:lnSpc>
            </a:pPr>
            <a:endParaRPr lang="zh-CN" altLang="en-US" sz="2800" b="1" dirty="0">
              <a:latin typeface="微软雅黑" panose="020B0503020204020204" pitchFamily="34" charset="-122"/>
              <a:ea typeface="微软雅黑" panose="020B0503020204020204" pitchFamily="34" charset="-122"/>
            </a:endParaRPr>
          </a:p>
        </p:txBody>
      </p:sp>
      <p:grpSp>
        <p:nvGrpSpPr>
          <p:cNvPr id="6" name="组合 5"/>
          <p:cNvGrpSpPr/>
          <p:nvPr/>
        </p:nvGrpSpPr>
        <p:grpSpPr>
          <a:xfrm>
            <a:off x="423342" y="2296496"/>
            <a:ext cx="11030251" cy="3667125"/>
            <a:chOff x="678482" y="1229061"/>
            <a:chExt cx="10395642" cy="3667125"/>
          </a:xfrm>
        </p:grpSpPr>
        <p:sp>
          <p:nvSpPr>
            <p:cNvPr id="7" name="文本框 6"/>
            <p:cNvSpPr txBox="1"/>
            <p:nvPr>
              <p:custDataLst>
                <p:tags r:id="rId4"/>
              </p:custDataLst>
            </p:nvPr>
          </p:nvSpPr>
          <p:spPr>
            <a:xfrm>
              <a:off x="678482" y="1229061"/>
              <a:ext cx="10395642" cy="460375"/>
            </a:xfrm>
            <a:prstGeom prst="rect">
              <a:avLst/>
            </a:prstGeom>
            <a:noFill/>
          </p:spPr>
          <p:txBody>
            <a:bodyPr wrap="square">
              <a:spAutoFit/>
            </a:bodyPr>
            <a:lstStyle/>
            <a:p>
              <a:pPr algn="ctr"/>
              <a:endParaRPr lang="zh-CN" altLang="en-US" sz="2400" dirty="0">
                <a:latin typeface="微软雅黑" panose="020B0503020204020204" pitchFamily="34" charset="-122"/>
                <a:ea typeface="微软雅黑" panose="020B0503020204020204" pitchFamily="34" charset="-122"/>
              </a:endParaRPr>
            </a:p>
          </p:txBody>
        </p:sp>
        <p:pic>
          <p:nvPicPr>
            <p:cNvPr id="12" name="图片 11" descr="图片包含 图表&#10;&#10;描述已自动生成"/>
            <p:cNvPicPr>
              <a:picLocks noChangeAspect="1"/>
            </p:cNvPicPr>
            <p:nvPr>
              <p:custDataLst>
                <p:tags r:id="rId5"/>
              </p:custDataLst>
            </p:nvPr>
          </p:nvPicPr>
          <p:blipFill rotWithShape="1">
            <a:blip r:embed="rId10">
              <a:extLst>
                <a:ext uri="{28A0092B-C50C-407E-A947-70E740481C1C}">
                  <a14:useLocalDpi xmlns:a14="http://schemas.microsoft.com/office/drawing/2010/main" val="0"/>
                </a:ext>
              </a:extLst>
            </a:blip>
            <a:srcRect l="1690" r="11509"/>
            <a:stretch>
              <a:fillRect/>
            </a:stretch>
          </p:blipFill>
          <p:spPr>
            <a:xfrm>
              <a:off x="705413" y="1229061"/>
              <a:ext cx="7689094" cy="3667125"/>
            </a:xfrm>
            <a:prstGeom prst="rect">
              <a:avLst/>
            </a:prstGeom>
          </p:spPr>
        </p:pic>
        <p:sp>
          <p:nvSpPr>
            <p:cNvPr id="14" name="文本框 13"/>
            <p:cNvSpPr txBox="1"/>
            <p:nvPr>
              <p:custDataLst>
                <p:tags r:id="rId6"/>
              </p:custDataLst>
            </p:nvPr>
          </p:nvSpPr>
          <p:spPr>
            <a:xfrm>
              <a:off x="8171878" y="3718261"/>
              <a:ext cx="2292724" cy="548005"/>
            </a:xfrm>
            <a:prstGeom prst="rect">
              <a:avLst/>
            </a:prstGeom>
            <a:noFill/>
          </p:spPr>
          <p:txBody>
            <a:bodyPr wrap="square">
              <a:noAutofit/>
            </a:bodyPr>
            <a:lstStyle/>
            <a:p>
              <a:pPr algn="ctr"/>
              <a:r>
                <a:rPr lang="zh-CN" altLang="en-US" sz="1400" dirty="0"/>
                <a:t>过度包装问题品类问题严重程度图</a:t>
              </a:r>
            </a:p>
          </p:txBody>
        </p:sp>
      </p:grpSp>
      <p:pic>
        <p:nvPicPr>
          <p:cNvPr id="3" name="页码6">
            <a:hlinkClick r:id="" action="ppaction://media"/>
            <a:extLst>
              <a:ext uri="{FF2B5EF4-FFF2-40B4-BE49-F238E27FC236}">
                <a16:creationId xmlns:a16="http://schemas.microsoft.com/office/drawing/2014/main" id="{D6BCEF72-B547-A0E8-FA06-50ADBCECD3E9}"/>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flipV="1">
            <a:off x="367402" y="5865770"/>
            <a:ext cx="641472" cy="641472"/>
          </a:xfrm>
          <a:prstGeom prst="rect">
            <a:avLst/>
          </a:prstGeom>
        </p:spPr>
      </p:pic>
    </p:spTree>
    <p:custDataLst>
      <p:tags r:id="rId1"/>
    </p:custDataLst>
  </p:cSld>
  <p:clrMapOvr>
    <a:masterClrMapping/>
  </p:clrMapOvr>
  <p:transition advTm="923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83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403" objId="2"/>
        <p14:stopEvt time="8990" objId="2"/>
      </p14:showEvtLst>
    </p:ext>
  </p:extLs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p:cNvSpPr>
            <a:spLocks noGrp="1" noRot="1" noChangeAspect="1" noMove="1" noResize="1" noEditPoints="1" noAdjustHandles="1" noChangeArrowheads="1" noChangeShapeType="1" noTextEdit="1"/>
          </p:cNvSpPr>
          <p:nvPr/>
        </p:nvSpPr>
        <p:spPr>
          <a:xfrm>
            <a:off x="0" y="1068403"/>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文本框 10"/>
          <p:cNvSpPr txBox="1"/>
          <p:nvPr/>
        </p:nvSpPr>
        <p:spPr>
          <a:xfrm>
            <a:off x="448945" y="1085215"/>
            <a:ext cx="5481320" cy="6339840"/>
          </a:xfrm>
          <a:prstGeom prst="rect">
            <a:avLst/>
          </a:prstGeom>
        </p:spPr>
        <p:txBody>
          <a:bodyPr vert="horz" lIns="91440" tIns="45720" rIns="91440" bIns="45720" rtlCol="0">
            <a:normAutofit fontScale="37500" lnSpcReduction="20000"/>
          </a:bodyPr>
          <a:lstStyle/>
          <a:p>
            <a:pPr marL="228600" fontAlgn="auto">
              <a:lnSpc>
                <a:spcPct val="110000"/>
              </a:lnSpc>
              <a:spcAft>
                <a:spcPts val="600"/>
              </a:spcAft>
            </a:pPr>
            <a:endParaRPr lang="en-US" altLang="zh-CN" sz="2800" b="1" dirty="0">
              <a:solidFill>
                <a:srgbClr val="FF0000"/>
              </a:solidFill>
              <a:latin typeface="微软雅黑" panose="020B0503020204020204" pitchFamily="34" charset="-122"/>
              <a:ea typeface="微软雅黑" panose="020B0503020204020204" pitchFamily="34" charset="-122"/>
            </a:endParaRPr>
          </a:p>
          <a:p>
            <a:pPr indent="-228600">
              <a:lnSpc>
                <a:spcPct val="110000"/>
              </a:lnSpc>
              <a:spcAft>
                <a:spcPts val="600"/>
              </a:spcAft>
              <a:buFont typeface="Arial" panose="020B0604020202020204" pitchFamily="34" charset="0"/>
              <a:buChar char="•"/>
            </a:pPr>
            <a:r>
              <a:rPr lang="zh-CN" altLang="en-US" sz="8615" b="1" dirty="0">
                <a:latin typeface="+mn-ea"/>
                <a:cs typeface="+mn-ea"/>
              </a:rPr>
              <a:t>习近平总书记高度重视茶产业发展，多次到茶区茶企考察调研，并强调“要统筹做好茶文化、茶产业、茶科技这篇大文章</a:t>
            </a:r>
            <a:r>
              <a:rPr lang="en-US" altLang="zh-CN" sz="8615" b="1" dirty="0">
                <a:latin typeface="+mn-ea"/>
                <a:cs typeface="+mn-ea"/>
              </a:rPr>
              <a:t>”</a:t>
            </a:r>
            <a:r>
              <a:rPr lang="zh-CN" altLang="en-US" sz="8615" b="1" dirty="0">
                <a:latin typeface="+mn-ea"/>
                <a:cs typeface="+mn-ea"/>
              </a:rPr>
              <a:t>。</a:t>
            </a:r>
            <a:endParaRPr lang="en-US" altLang="zh-CN" sz="8615" b="1" dirty="0">
              <a:latin typeface="+mn-ea"/>
              <a:cs typeface="+mn-ea"/>
            </a:endParaRPr>
          </a:p>
          <a:p>
            <a:pPr>
              <a:lnSpc>
                <a:spcPct val="110000"/>
              </a:lnSpc>
              <a:spcAft>
                <a:spcPts val="600"/>
              </a:spcAft>
            </a:pPr>
            <a:endParaRPr lang="zh-CN" altLang="en-US" sz="8615" b="1" dirty="0">
              <a:latin typeface="+mn-ea"/>
              <a:cs typeface="+mn-ea"/>
            </a:endParaRPr>
          </a:p>
          <a:p>
            <a:pPr indent="-228600">
              <a:lnSpc>
                <a:spcPct val="110000"/>
              </a:lnSpc>
              <a:spcAft>
                <a:spcPts val="600"/>
              </a:spcAft>
              <a:buFont typeface="Arial" panose="020B0604020202020204" pitchFamily="34" charset="0"/>
              <a:buChar char="•"/>
            </a:pPr>
            <a:r>
              <a:rPr lang="zh-CN" altLang="en-US" sz="8615" b="1" dirty="0">
                <a:latin typeface="+mn-ea"/>
                <a:cs typeface="+mn-ea"/>
              </a:rPr>
              <a:t>茶产业是我国的特色优势产业，也是重要的农业支柱产业，承担着支撑茶区经济、满足健康消费、稳定扩大就业、服务乡村振兴的重要任务。</a:t>
            </a:r>
          </a:p>
        </p:txBody>
      </p:sp>
      <p:sp>
        <p:nvSpPr>
          <p:cNvPr id="18" name="Oval 17"/>
          <p:cNvSpPr>
            <a:spLocks noGrp="1" noRot="1" noChangeAspect="1" noMove="1" noResize="1" noEditPoints="1" noAdjustHandles="1" noChangeArrowheads="1" noChangeShapeType="1" noTextEdit="1"/>
          </p:cNvSpPr>
          <p:nvPr/>
        </p:nvSpPr>
        <p:spPr>
          <a:xfrm>
            <a:off x="10420569" y="2433135"/>
            <a:ext cx="947488" cy="92178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3" name="图片 2" descr="一群人站在草地上&#10;&#10;描述已自动生成"/>
          <p:cNvPicPr>
            <a:picLocks noChangeAspect="1"/>
          </p:cNvPicPr>
          <p:nvPr/>
        </p:nvPicPr>
        <p:blipFill rotWithShape="1">
          <a:blip r:embed="rId6">
            <a:extLst>
              <a:ext uri="{28A0092B-C50C-407E-A947-70E740481C1C}">
                <a14:useLocalDpi xmlns:a14="http://schemas.microsoft.com/office/drawing/2010/main" val="0"/>
              </a:ext>
            </a:extLst>
          </a:blip>
          <a:srcRect l="30195" r="199" b="-3"/>
          <a:stretch>
            <a:fillRect/>
          </a:stretch>
        </p:blipFill>
        <p:spPr>
          <a:xfrm>
            <a:off x="7901259" y="3796132"/>
            <a:ext cx="4290741" cy="4130271"/>
          </a:xfrm>
          <a:custGeom>
            <a:avLst/>
            <a:gdLst/>
            <a:ahLst/>
            <a:cxnLst/>
            <a:rect l="l" t="t" r="r" b="b"/>
            <a:pathLst>
              <a:path w="4290741" h="4130271">
                <a:moveTo>
                  <a:pt x="2503809" y="0"/>
                </a:moveTo>
                <a:cubicBezTo>
                  <a:pt x="3157405" y="0"/>
                  <a:pt x="3752509" y="250434"/>
                  <a:pt x="4198398" y="660580"/>
                </a:cubicBezTo>
                <a:lnTo>
                  <a:pt x="4290741" y="751286"/>
                </a:lnTo>
                <a:lnTo>
                  <a:pt x="4290741" y="4130271"/>
                </a:lnTo>
                <a:lnTo>
                  <a:pt x="604508" y="4130271"/>
                </a:lnTo>
                <a:lnTo>
                  <a:pt x="461940" y="3953232"/>
                </a:lnTo>
                <a:cubicBezTo>
                  <a:pt x="171051" y="3544183"/>
                  <a:pt x="0" y="3043971"/>
                  <a:pt x="0" y="2503809"/>
                </a:cubicBezTo>
                <a:cubicBezTo>
                  <a:pt x="0" y="1120992"/>
                  <a:pt x="1120992" y="0"/>
                  <a:pt x="2503809" y="0"/>
                </a:cubicBezTo>
                <a:close/>
              </a:path>
            </a:pathLst>
          </a:custGeom>
        </p:spPr>
      </p:pic>
      <p:sp>
        <p:nvSpPr>
          <p:cNvPr id="20" name="Arc 19"/>
          <p:cNvSpPr>
            <a:spLocks noGrp="1" noRot="1" noChangeAspect="1" noMove="1" noResize="1" noEditPoints="1" noAdjustHandles="1" noChangeArrowheads="1" noChangeShapeType="1" noTextEdit="1"/>
          </p:cNvSpPr>
          <p:nvPr/>
        </p:nvSpPr>
        <p:spPr>
          <a:xfrm rot="4759070" flipV="1">
            <a:off x="6034138" y="395263"/>
            <a:ext cx="4021193" cy="4021193"/>
          </a:xfrm>
          <a:prstGeom prst="arc">
            <a:avLst>
              <a:gd name="adj1" fmla="val 16200000"/>
              <a:gd name="adj2" fmla="val 20093138"/>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10" name="图片 9" descr="一群穿着礼服的人&#10;&#10;描述已自动生成"/>
          <p:cNvPicPr>
            <a:picLocks noChangeAspect="1"/>
          </p:cNvPicPr>
          <p:nvPr/>
        </p:nvPicPr>
        <p:blipFill rotWithShape="1">
          <a:blip r:embed="rId7">
            <a:extLst>
              <a:ext uri="{28A0092B-C50C-407E-A947-70E740481C1C}">
                <a14:useLocalDpi xmlns:a14="http://schemas.microsoft.com/office/drawing/2010/main" val="0"/>
              </a:ext>
            </a:extLst>
          </a:blip>
          <a:srcRect l="7491" r="10900"/>
          <a:stretch>
            <a:fillRect/>
          </a:stretch>
        </p:blipFill>
        <p:spPr>
          <a:xfrm>
            <a:off x="6261607" y="1068404"/>
            <a:ext cx="3519312" cy="3007909"/>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p:spPr>
      </p:pic>
      <p:sp>
        <p:nvSpPr>
          <p:cNvPr id="4" name="灯片编号占位符 3"/>
          <p:cNvSpPr>
            <a:spLocks noGrp="1"/>
          </p:cNvSpPr>
          <p:nvPr>
            <p:ph type="sldNum" sz="quarter" idx="12"/>
          </p:nvPr>
        </p:nvSpPr>
        <p:spPr>
          <a:xfrm>
            <a:off x="8610600" y="7424752"/>
            <a:ext cx="2743200" cy="365125"/>
          </a:xfrm>
        </p:spPr>
        <p:txBody>
          <a:bodyPr vert="horz" lIns="91440" tIns="45720" rIns="91440" bIns="45720" rtlCol="0" anchor="ctr">
            <a:normAutofit/>
          </a:bodyPr>
          <a:lstStyle/>
          <a:p>
            <a:pPr>
              <a:spcAft>
                <a:spcPts val="600"/>
              </a:spcAft>
            </a:pPr>
            <a:fld id="{5DD3DB80-B894-403A-B48E-6FDC1A72010E}" type="slidenum">
              <a:rPr lang="en-US" altLang="zh-CN" sz="1200">
                <a:solidFill>
                  <a:srgbClr val="FFFFFF"/>
                </a:solidFill>
              </a:rPr>
              <a:t>7</a:t>
            </a:fld>
            <a:endParaRPr lang="en-US" altLang="zh-CN" sz="1200">
              <a:solidFill>
                <a:srgbClr val="FFFFFF"/>
              </a:solidFill>
            </a:endParaRPr>
          </a:p>
        </p:txBody>
      </p:sp>
      <p:pic>
        <p:nvPicPr>
          <p:cNvPr id="5" name="矩形 3"/>
          <p:cNvPicPr>
            <a:picLocks noChangeArrowheads="1"/>
          </p:cNvPicPr>
          <p:nvPr/>
        </p:nvPicPr>
        <p:blipFill>
          <a:blip r:embed="rId8" cstate="print"/>
          <a:srcRect/>
          <a:stretch>
            <a:fillRect/>
          </a:stretch>
        </p:blipFill>
        <p:spPr bwMode="auto">
          <a:xfrm>
            <a:off x="0" y="17715"/>
            <a:ext cx="12192000" cy="1068403"/>
          </a:xfrm>
          <a:prstGeom prst="rect">
            <a:avLst/>
          </a:prstGeom>
          <a:noFill/>
          <a:ln w="9525">
            <a:noFill/>
            <a:miter lim="800000"/>
            <a:headEnd/>
            <a:tailEnd/>
          </a:ln>
        </p:spPr>
      </p:pic>
      <p:sp>
        <p:nvSpPr>
          <p:cNvPr id="14" name="标题 13"/>
          <p:cNvSpPr>
            <a:spLocks noGrp="1"/>
          </p:cNvSpPr>
          <p:nvPr>
            <p:ph type="title"/>
          </p:nvPr>
        </p:nvSpPr>
        <p:spPr/>
        <p:txBody>
          <a:bodyPr/>
          <a:lstStyle/>
          <a:p>
            <a:r>
              <a:rPr lang="zh-CN" altLang="en-US" sz="3200" dirty="0">
                <a:solidFill>
                  <a:schemeClr val="bg1"/>
                </a:solidFill>
                <a:latin typeface="黑体" panose="02010609060101010101" charset="-122"/>
                <a:ea typeface="黑体" panose="02010609060101010101" charset="-122"/>
              </a:rPr>
              <a:t>一、工作背景</a:t>
            </a:r>
          </a:p>
        </p:txBody>
      </p:sp>
      <p:pic>
        <p:nvPicPr>
          <p:cNvPr id="7" name="页码7">
            <a:hlinkClick r:id="" action="ppaction://media"/>
            <a:extLst>
              <a:ext uri="{FF2B5EF4-FFF2-40B4-BE49-F238E27FC236}">
                <a16:creationId xmlns:a16="http://schemas.microsoft.com/office/drawing/2014/main" id="{395070C1-87FB-F84F-A693-F25AA9FC3601}"/>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329956" y="6300168"/>
            <a:ext cx="487363" cy="487363"/>
          </a:xfrm>
          <a:prstGeom prst="rect">
            <a:avLst/>
          </a:prstGeom>
        </p:spPr>
      </p:pic>
    </p:spTree>
    <p:custDataLst>
      <p:tags r:id="rId1"/>
    </p:custDataLst>
  </p:cSld>
  <p:clrMapOvr>
    <a:masterClrMapping/>
  </p:clrMapOvr>
  <p:transition advTm="575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99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extLst>
    <p:ext uri="{E180D4A7-C9FB-4DFB-919C-405C955672EB}">
      <p14:showEvtLst xmlns:p14="http://schemas.microsoft.com/office/powerpoint/2010/main">
        <p14:playEvt time="1248" objId="2"/>
        <p14:stopEvt time="5751" objId="2"/>
      </p14:showEvtLst>
    </p:ext>
  </p:extLs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16"/>
          <p:cNvSpPr>
            <a:spLocks noGrp="1" noRot="1" noChangeAspect="1" noMove="1" noResize="1" noEditPoints="1" noAdjustHandles="1" noChangeArrowheads="1" noChangeShapeType="1" noTextEdit="1"/>
          </p:cNvSpPr>
          <p:nvPr/>
        </p:nvSpPr>
        <p:spPr>
          <a:xfrm>
            <a:off x="0" y="1068403"/>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图片 6" descr="桌子上放满了不同类型的糖果&#10;&#10;低可信度描述已自动生成"/>
          <p:cNvPicPr>
            <a:picLocks noChangeAspect="1"/>
          </p:cNvPicPr>
          <p:nvPr/>
        </p:nvPicPr>
        <p:blipFill rotWithShape="1">
          <a:blip r:embed="rId5">
            <a:extLst>
              <a:ext uri="{28A0092B-C50C-407E-A947-70E740481C1C}">
                <a14:useLocalDpi xmlns:a14="http://schemas.microsoft.com/office/drawing/2010/main" val="0"/>
              </a:ext>
            </a:extLst>
          </a:blip>
          <a:srcRect t="2798"/>
          <a:stretch>
            <a:fillRect/>
          </a:stretch>
        </p:blipFill>
        <p:spPr>
          <a:xfrm>
            <a:off x="8529321" y="1068403"/>
            <a:ext cx="3662680" cy="3401568"/>
          </a:xfrm>
          <a:custGeom>
            <a:avLst/>
            <a:gdLst/>
            <a:ahLst/>
            <a:cxnLst/>
            <a:rect l="l" t="t" r="r" b="b"/>
            <a:pathLst>
              <a:path w="3662680" h="3401568">
                <a:moveTo>
                  <a:pt x="0" y="0"/>
                </a:moveTo>
                <a:lnTo>
                  <a:pt x="3662680" y="0"/>
                </a:lnTo>
                <a:lnTo>
                  <a:pt x="3662680" y="3401568"/>
                </a:lnTo>
                <a:lnTo>
                  <a:pt x="774527" y="3401568"/>
                </a:lnTo>
                <a:lnTo>
                  <a:pt x="769892" y="3133175"/>
                </a:lnTo>
                <a:cubicBezTo>
                  <a:pt x="732577" y="2055441"/>
                  <a:pt x="492520" y="1056020"/>
                  <a:pt x="104445" y="215033"/>
                </a:cubicBezTo>
                <a:close/>
              </a:path>
            </a:pathLst>
          </a:custGeom>
        </p:spPr>
      </p:pic>
      <p:pic>
        <p:nvPicPr>
          <p:cNvPr id="10" name="图片 9" descr="盒子里的书&#10;&#10;中度可信度描述已自动生成"/>
          <p:cNvPicPr>
            <a:picLocks noChangeAspect="1"/>
          </p:cNvPicPr>
          <p:nvPr/>
        </p:nvPicPr>
        <p:blipFill rotWithShape="1">
          <a:blip r:embed="rId6">
            <a:extLst>
              <a:ext uri="{28A0092B-C50C-407E-A947-70E740481C1C}">
                <a14:useLocalDpi xmlns:a14="http://schemas.microsoft.com/office/drawing/2010/main" val="0"/>
              </a:ext>
            </a:extLst>
          </a:blip>
          <a:srcRect l="8053" r="4780"/>
          <a:stretch>
            <a:fillRect/>
          </a:stretch>
        </p:blipFill>
        <p:spPr>
          <a:xfrm>
            <a:off x="5115314" y="1068403"/>
            <a:ext cx="4118110" cy="3401568"/>
          </a:xfrm>
          <a:custGeom>
            <a:avLst/>
            <a:gdLst/>
            <a:ahLst/>
            <a:cxnLst/>
            <a:rect l="l" t="t" r="r" b="b"/>
            <a:pathLst>
              <a:path w="4118110" h="3401568">
                <a:moveTo>
                  <a:pt x="0" y="0"/>
                </a:moveTo>
                <a:lnTo>
                  <a:pt x="3343575" y="0"/>
                </a:lnTo>
                <a:lnTo>
                  <a:pt x="3448028" y="215050"/>
                </a:lnTo>
                <a:cubicBezTo>
                  <a:pt x="3836103" y="1056037"/>
                  <a:pt x="4076161" y="2055458"/>
                  <a:pt x="4113475" y="3133192"/>
                </a:cubicBezTo>
                <a:lnTo>
                  <a:pt x="4118110" y="3401568"/>
                </a:lnTo>
                <a:lnTo>
                  <a:pt x="801224" y="3401568"/>
                </a:lnTo>
                <a:lnTo>
                  <a:pt x="797493" y="3185579"/>
                </a:lnTo>
                <a:cubicBezTo>
                  <a:pt x="756786" y="2009870"/>
                  <a:pt x="474799" y="927359"/>
                  <a:pt x="22579" y="42066"/>
                </a:cubicBezTo>
                <a:close/>
              </a:path>
            </a:pathLst>
          </a:custGeom>
        </p:spPr>
      </p:pic>
      <p:pic>
        <p:nvPicPr>
          <p:cNvPr id="12" name="图片 11" descr="桌子上放着许多食物&#10;&#10;描述已自动生成"/>
          <p:cNvPicPr>
            <a:picLocks noChangeAspect="1"/>
          </p:cNvPicPr>
          <p:nvPr/>
        </p:nvPicPr>
        <p:blipFill rotWithShape="1">
          <a:blip r:embed="rId7">
            <a:extLst>
              <a:ext uri="{28A0092B-C50C-407E-A947-70E740481C1C}">
                <a14:useLocalDpi xmlns:a14="http://schemas.microsoft.com/office/drawing/2010/main" val="0"/>
              </a:ext>
            </a:extLst>
          </a:blip>
          <a:srcRect t="2810" r="-1" b="9532"/>
          <a:stretch>
            <a:fillRect/>
          </a:stretch>
        </p:blipFill>
        <p:spPr>
          <a:xfrm>
            <a:off x="5168353" y="4524835"/>
            <a:ext cx="7023646" cy="3401568"/>
          </a:xfrm>
          <a:custGeom>
            <a:avLst/>
            <a:gdLst/>
            <a:ahLst/>
            <a:cxnLst/>
            <a:rect l="l" t="t" r="r" b="b"/>
            <a:pathLst>
              <a:path w="7023646" h="3401568">
                <a:moveTo>
                  <a:pt x="749132" y="0"/>
                </a:moveTo>
                <a:lnTo>
                  <a:pt x="7023646" y="0"/>
                </a:lnTo>
                <a:lnTo>
                  <a:pt x="7023646" y="3401568"/>
                </a:lnTo>
                <a:lnTo>
                  <a:pt x="0" y="3401568"/>
                </a:lnTo>
                <a:lnTo>
                  <a:pt x="79008" y="3238906"/>
                </a:lnTo>
                <a:cubicBezTo>
                  <a:pt x="502362" y="2321466"/>
                  <a:pt x="749563" y="1215476"/>
                  <a:pt x="749563" y="24956"/>
                </a:cubicBezTo>
                <a:close/>
              </a:path>
            </a:pathLst>
          </a:custGeom>
        </p:spPr>
      </p:pic>
      <p:sp useBgFill="1">
        <p:nvSpPr>
          <p:cNvPr id="26" name="Freeform: Shape 18"/>
          <p:cNvSpPr>
            <a:spLocks noGrp="1" noRot="1" noChangeAspect="1" noMove="1" noResize="1" noEditPoints="1" noAdjustHandles="1" noChangeArrowheads="1" noChangeShapeType="1" noTextEdit="1"/>
          </p:cNvSpPr>
          <p:nvPr/>
        </p:nvSpPr>
        <p:spPr>
          <a:xfrm>
            <a:off x="0" y="1068403"/>
            <a:ext cx="5932965" cy="6858000"/>
          </a:xfrm>
          <a:custGeom>
            <a:avLst/>
            <a:gdLst>
              <a:gd name="connsiteX0" fmla="*/ 0 w 5932965"/>
              <a:gd name="connsiteY0" fmla="*/ 0 h 6858000"/>
              <a:gd name="connsiteX1" fmla="*/ 5140363 w 5932965"/>
              <a:gd name="connsiteY1" fmla="*/ 0 h 6858000"/>
              <a:gd name="connsiteX2" fmla="*/ 5152943 w 5932965"/>
              <a:gd name="connsiteY2" fmla="*/ 23550 h 6858000"/>
              <a:gd name="connsiteX3" fmla="*/ 5932965 w 5932965"/>
              <a:gd name="connsiteY3" fmla="*/ 3479505 h 6858000"/>
              <a:gd name="connsiteX4" fmla="*/ 5262410 w 5932965"/>
              <a:gd name="connsiteY4" fmla="*/ 6708999 h 6858000"/>
              <a:gd name="connsiteX5" fmla="*/ 5190385 w 5932965"/>
              <a:gd name="connsiteY5" fmla="*/ 6858000 h 6858000"/>
              <a:gd name="connsiteX6" fmla="*/ 0 w 593296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32965" h="6858000">
                <a:moveTo>
                  <a:pt x="0" y="0"/>
                </a:moveTo>
                <a:lnTo>
                  <a:pt x="5140363" y="0"/>
                </a:lnTo>
                <a:lnTo>
                  <a:pt x="5152943" y="23550"/>
                </a:lnTo>
                <a:cubicBezTo>
                  <a:pt x="5642847" y="987256"/>
                  <a:pt x="5932965" y="2183538"/>
                  <a:pt x="5932965" y="3479505"/>
                </a:cubicBezTo>
                <a:cubicBezTo>
                  <a:pt x="5932965" y="4675783"/>
                  <a:pt x="5685764" y="5787121"/>
                  <a:pt x="5262410" y="6708999"/>
                </a:cubicBezTo>
                <a:lnTo>
                  <a:pt x="5190385"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7" name="Freeform: Shape 20"/>
          <p:cNvSpPr>
            <a:spLocks noGrp="1" noRot="1" noChangeAspect="1" noMove="1" noResize="1" noEditPoints="1" noAdjustHandles="1" noChangeArrowheads="1" noChangeShapeType="1" noTextEdit="1"/>
          </p:cNvSpPr>
          <p:nvPr/>
        </p:nvSpPr>
        <p:spPr>
          <a:xfrm>
            <a:off x="0" y="1068403"/>
            <a:ext cx="5922333" cy="6858000"/>
          </a:xfrm>
          <a:custGeom>
            <a:avLst/>
            <a:gdLst>
              <a:gd name="connsiteX0" fmla="*/ 0 w 5922333"/>
              <a:gd name="connsiteY0" fmla="*/ 0 h 6858000"/>
              <a:gd name="connsiteX1" fmla="*/ 5129731 w 5922333"/>
              <a:gd name="connsiteY1" fmla="*/ 0 h 6858000"/>
              <a:gd name="connsiteX2" fmla="*/ 5142311 w 5922333"/>
              <a:gd name="connsiteY2" fmla="*/ 23550 h 6858000"/>
              <a:gd name="connsiteX3" fmla="*/ 5922333 w 5922333"/>
              <a:gd name="connsiteY3" fmla="*/ 3479505 h 6858000"/>
              <a:gd name="connsiteX4" fmla="*/ 5251778 w 5922333"/>
              <a:gd name="connsiteY4" fmla="*/ 6708999 h 6858000"/>
              <a:gd name="connsiteX5" fmla="*/ 5179753 w 5922333"/>
              <a:gd name="connsiteY5" fmla="*/ 6858000 h 6858000"/>
              <a:gd name="connsiteX6" fmla="*/ 0 w 592233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22333" h="6858000">
                <a:moveTo>
                  <a:pt x="0" y="0"/>
                </a:moveTo>
                <a:lnTo>
                  <a:pt x="5129731" y="0"/>
                </a:lnTo>
                <a:lnTo>
                  <a:pt x="5142311" y="23550"/>
                </a:lnTo>
                <a:cubicBezTo>
                  <a:pt x="5632215" y="987256"/>
                  <a:pt x="5922333" y="2183538"/>
                  <a:pt x="5922333" y="3479505"/>
                </a:cubicBezTo>
                <a:cubicBezTo>
                  <a:pt x="5922333" y="4675783"/>
                  <a:pt x="5675132" y="5787121"/>
                  <a:pt x="5251778" y="6708999"/>
                </a:cubicBezTo>
                <a:lnTo>
                  <a:pt x="5179753"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p:cNvSpPr>
            <a:spLocks noGrp="1" noRot="1" noChangeAspect="1" noMove="1" noResize="1" noEditPoints="1" noAdjustHandles="1" noChangeArrowheads="1" noChangeShapeType="1" noTextEdit="1"/>
          </p:cNvSpPr>
          <p:nvPr/>
        </p:nvSpPr>
        <p:spPr>
          <a:xfrm>
            <a:off x="0" y="2085270"/>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p:cNvSpPr>
            <a:spLocks noGrp="1" noRot="1" noChangeAspect="1" noMove="1" noResize="1" noEditPoints="1" noAdjustHandles="1" noChangeArrowheads="1" noChangeShapeType="1" noTextEdit="1"/>
          </p:cNvSpPr>
          <p:nvPr/>
        </p:nvSpPr>
        <p:spPr>
          <a:xfrm>
            <a:off x="438911" y="3158344"/>
            <a:ext cx="4970439"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文本框 5"/>
          <p:cNvSpPr txBox="1"/>
          <p:nvPr/>
        </p:nvSpPr>
        <p:spPr>
          <a:xfrm>
            <a:off x="497316" y="1453026"/>
            <a:ext cx="4922520" cy="5596890"/>
          </a:xfrm>
          <a:prstGeom prst="rect">
            <a:avLst/>
          </a:prstGeom>
        </p:spPr>
        <p:txBody>
          <a:bodyPr vert="horz" lIns="91440" tIns="45720" rIns="91440" bIns="45720" rtlCol="0">
            <a:normAutofit fontScale="27500" lnSpcReduction="20000"/>
          </a:bodyPr>
          <a:lstStyle/>
          <a:p>
            <a:pPr indent="-228600" fontAlgn="auto">
              <a:lnSpc>
                <a:spcPts val="3070"/>
              </a:lnSpc>
              <a:spcAft>
                <a:spcPts val="600"/>
              </a:spcAft>
              <a:buFont typeface="Arial" panose="020B0604020202020204" pitchFamily="34" charset="0"/>
              <a:buChar char="•"/>
            </a:pPr>
            <a:r>
              <a:rPr lang="zh-CN" altLang="en-US" sz="8615" b="1" dirty="0">
                <a:latin typeface="+mn-ea"/>
                <a:cs typeface="+mn-ea"/>
              </a:rPr>
              <a:t>近年来，我国茶产业蓬勃发展、日益繁荣，但也有不少商家不在品质上求突破，却在包装上下功夫，造成包装过度奢华、铺张浪费等问题。如果任由这种现象愈演愈烈，势必会影响茶产业的形象，不利于茶产业的长期健康发展。</a:t>
            </a:r>
          </a:p>
          <a:p>
            <a:pPr indent="-228600" fontAlgn="auto">
              <a:lnSpc>
                <a:spcPts val="3070"/>
              </a:lnSpc>
              <a:spcAft>
                <a:spcPts val="600"/>
              </a:spcAft>
              <a:buFont typeface="Arial" panose="020B0604020202020204" pitchFamily="34" charset="0"/>
              <a:buChar char="•"/>
            </a:pPr>
            <a:endParaRPr lang="zh-CN" altLang="en-US" sz="8615" b="1" dirty="0">
              <a:latin typeface="+mn-ea"/>
              <a:cs typeface="+mn-ea"/>
            </a:endParaRPr>
          </a:p>
          <a:p>
            <a:pPr indent="-228600" fontAlgn="auto">
              <a:lnSpc>
                <a:spcPts val="3070"/>
              </a:lnSpc>
              <a:spcAft>
                <a:spcPts val="600"/>
              </a:spcAft>
              <a:buFont typeface="Arial" panose="020B0604020202020204" pitchFamily="34" charset="0"/>
              <a:buChar char="•"/>
            </a:pPr>
            <a:r>
              <a:rPr lang="zh-CN" altLang="en-US" sz="8615" b="1" dirty="0">
                <a:latin typeface="+mn-ea"/>
                <a:cs typeface="+mn-ea"/>
              </a:rPr>
              <a:t>需要我们规范和制止过度包装行为，使茶叶的生产、消费与新发展理念相匹配相适应，推动茶产业发展根基更牢、底色更“绿”。</a:t>
            </a:r>
          </a:p>
        </p:txBody>
      </p:sp>
      <p:sp>
        <p:nvSpPr>
          <p:cNvPr id="4" name="灯片编号占位符 3"/>
          <p:cNvSpPr>
            <a:spLocks noGrp="1"/>
          </p:cNvSpPr>
          <p:nvPr>
            <p:ph type="sldNum" sz="quarter" idx="12"/>
          </p:nvPr>
        </p:nvSpPr>
        <p:spPr>
          <a:xfrm>
            <a:off x="10196622" y="7424753"/>
            <a:ext cx="1547321" cy="365125"/>
          </a:xfrm>
        </p:spPr>
        <p:txBody>
          <a:bodyPr vert="horz" lIns="91440" tIns="45720" rIns="91440" bIns="45720" rtlCol="0" anchor="ctr">
            <a:normAutofit/>
          </a:bodyPr>
          <a:lstStyle/>
          <a:p>
            <a:pPr>
              <a:spcAft>
                <a:spcPts val="600"/>
              </a:spcAft>
            </a:pPr>
            <a:fld id="{5DD3DB80-B894-403A-B48E-6FDC1A72010E}" type="slidenum">
              <a:rPr lang="en-US" altLang="zh-CN" sz="1200">
                <a:solidFill>
                  <a:schemeClr val="bg1"/>
                </a:solidFill>
              </a:rPr>
              <a:t>8</a:t>
            </a:fld>
            <a:endParaRPr lang="en-US" altLang="zh-CN" sz="1200">
              <a:solidFill>
                <a:schemeClr val="bg1"/>
              </a:solidFill>
            </a:endParaRPr>
          </a:p>
        </p:txBody>
      </p:sp>
      <p:pic>
        <p:nvPicPr>
          <p:cNvPr id="5" name="矩形 3"/>
          <p:cNvPicPr>
            <a:picLocks noChangeArrowheads="1"/>
          </p:cNvPicPr>
          <p:nvPr/>
        </p:nvPicPr>
        <p:blipFill>
          <a:blip r:embed="rId8" cstate="print"/>
          <a:srcRect/>
          <a:stretch>
            <a:fillRect/>
          </a:stretch>
        </p:blipFill>
        <p:spPr bwMode="auto">
          <a:xfrm>
            <a:off x="0" y="1"/>
            <a:ext cx="12192000" cy="1068403"/>
          </a:xfrm>
          <a:prstGeom prst="rect">
            <a:avLst/>
          </a:prstGeom>
          <a:noFill/>
          <a:ln w="9525">
            <a:noFill/>
            <a:miter lim="800000"/>
            <a:headEnd/>
            <a:tailEnd/>
          </a:ln>
        </p:spPr>
      </p:pic>
      <p:sp>
        <p:nvSpPr>
          <p:cNvPr id="15" name="标题 14"/>
          <p:cNvSpPr>
            <a:spLocks noGrp="1"/>
          </p:cNvSpPr>
          <p:nvPr>
            <p:ph type="title"/>
          </p:nvPr>
        </p:nvSpPr>
        <p:spPr/>
        <p:txBody>
          <a:bodyPr/>
          <a:lstStyle/>
          <a:p>
            <a:r>
              <a:rPr lang="zh-CN" altLang="en-US" sz="3200" dirty="0">
                <a:solidFill>
                  <a:schemeClr val="bg1"/>
                </a:solidFill>
                <a:latin typeface="黑体" panose="02010609060101010101" charset="-122"/>
                <a:ea typeface="黑体" panose="02010609060101010101" charset="-122"/>
              </a:rPr>
              <a:t> 一、工作背景</a:t>
            </a:r>
          </a:p>
        </p:txBody>
      </p:sp>
      <p:pic>
        <p:nvPicPr>
          <p:cNvPr id="8" name="页码8">
            <a:hlinkClick r:id="" action="ppaction://media"/>
            <a:extLst>
              <a:ext uri="{FF2B5EF4-FFF2-40B4-BE49-F238E27FC236}">
                <a16:creationId xmlns:a16="http://schemas.microsoft.com/office/drawing/2014/main" id="{19CAF98C-F423-B0AB-D327-39057A2F6E17}"/>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243002" y="6370637"/>
            <a:ext cx="487363" cy="487363"/>
          </a:xfrm>
          <a:prstGeom prst="rect">
            <a:avLst/>
          </a:prstGeom>
        </p:spPr>
      </p:pic>
    </p:spTree>
  </p:cSld>
  <p:clrMapOvr>
    <a:masterClrMapping/>
  </p:clrMapOvr>
  <p:transition advTm="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64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5DD3DB80-B894-403A-B48E-6FDC1A72010E}" type="slidenum">
              <a:rPr lang="zh-CN" altLang="en-US" smtClean="0"/>
              <a:t>9</a:t>
            </a:fld>
            <a:endParaRPr lang="zh-CN" altLang="en-US"/>
          </a:p>
        </p:txBody>
      </p:sp>
      <p:pic>
        <p:nvPicPr>
          <p:cNvPr id="5" name="矩形 3"/>
          <p:cNvPicPr>
            <a:picLocks noChangeArrowheads="1"/>
          </p:cNvPicPr>
          <p:nvPr/>
        </p:nvPicPr>
        <p:blipFill>
          <a:blip r:embed="rId6" cstate="print"/>
          <a:srcRect/>
          <a:stretch>
            <a:fillRect/>
          </a:stretch>
        </p:blipFill>
        <p:spPr bwMode="auto">
          <a:xfrm>
            <a:off x="0" y="1"/>
            <a:ext cx="12192000" cy="1068403"/>
          </a:xfrm>
          <a:prstGeom prst="rect">
            <a:avLst/>
          </a:prstGeom>
          <a:noFill/>
          <a:ln w="9525">
            <a:noFill/>
            <a:miter lim="800000"/>
            <a:headEnd/>
            <a:tailEnd/>
          </a:ln>
        </p:spPr>
      </p:pic>
      <p:sp>
        <p:nvSpPr>
          <p:cNvPr id="8" name="标题 1"/>
          <p:cNvSpPr>
            <a:spLocks noGrp="1"/>
          </p:cNvSpPr>
          <p:nvPr>
            <p:ph type="title"/>
          </p:nvPr>
        </p:nvSpPr>
        <p:spPr>
          <a:xfrm>
            <a:off x="688138" y="153759"/>
            <a:ext cx="10354417" cy="712759"/>
          </a:xfrm>
        </p:spPr>
        <p:txBody>
          <a:bodyPr>
            <a:noAutofit/>
          </a:bodyPr>
          <a:lstStyle/>
          <a:p>
            <a:br>
              <a:rPr lang="zh-CN" altLang="en-US" sz="3200" dirty="0">
                <a:solidFill>
                  <a:schemeClr val="bg1"/>
                </a:solidFill>
                <a:latin typeface="黑体" panose="02010609060101010101" charset="-122"/>
                <a:ea typeface="黑体" panose="02010609060101010101" charset="-122"/>
              </a:rPr>
            </a:br>
            <a:r>
              <a:rPr lang="zh-CN" altLang="en-US" sz="3200" dirty="0">
                <a:solidFill>
                  <a:schemeClr val="bg1"/>
                </a:solidFill>
                <a:latin typeface="黑体" panose="02010609060101010101" charset="-122"/>
                <a:ea typeface="黑体" panose="02010609060101010101" charset="-122"/>
              </a:rPr>
              <a:t> 二、标准主要技术内容解读</a:t>
            </a:r>
          </a:p>
        </p:txBody>
      </p:sp>
      <p:graphicFrame>
        <p:nvGraphicFramePr>
          <p:cNvPr id="9" name="表格 8"/>
          <p:cNvGraphicFramePr>
            <a:graphicFrameLocks noGrp="1"/>
          </p:cNvGraphicFramePr>
          <p:nvPr>
            <p:custDataLst>
              <p:tags r:id="rId1"/>
            </p:custDataLst>
          </p:nvPr>
        </p:nvGraphicFramePr>
        <p:xfrm>
          <a:off x="251590" y="1331047"/>
          <a:ext cx="11688819" cy="5161104"/>
        </p:xfrm>
        <a:graphic>
          <a:graphicData uri="http://schemas.openxmlformats.org/drawingml/2006/table">
            <a:tbl>
              <a:tblPr firstRow="1" firstCol="1" bandRow="1"/>
              <a:tblGrid>
                <a:gridCol w="3904054">
                  <a:extLst>
                    <a:ext uri="{9D8B030D-6E8A-4147-A177-3AD203B41FA5}">
                      <a16:colId xmlns:a16="http://schemas.microsoft.com/office/drawing/2014/main" val="20000"/>
                    </a:ext>
                  </a:extLst>
                </a:gridCol>
                <a:gridCol w="1782479">
                  <a:extLst>
                    <a:ext uri="{9D8B030D-6E8A-4147-A177-3AD203B41FA5}">
                      <a16:colId xmlns:a16="http://schemas.microsoft.com/office/drawing/2014/main" val="20001"/>
                    </a:ext>
                  </a:extLst>
                </a:gridCol>
                <a:gridCol w="1846580">
                  <a:extLst>
                    <a:ext uri="{9D8B030D-6E8A-4147-A177-3AD203B41FA5}">
                      <a16:colId xmlns:a16="http://schemas.microsoft.com/office/drawing/2014/main" val="20002"/>
                    </a:ext>
                  </a:extLst>
                </a:gridCol>
                <a:gridCol w="4155706">
                  <a:extLst>
                    <a:ext uri="{9D8B030D-6E8A-4147-A177-3AD203B41FA5}">
                      <a16:colId xmlns:a16="http://schemas.microsoft.com/office/drawing/2014/main" val="20003"/>
                    </a:ext>
                  </a:extLst>
                </a:gridCol>
              </a:tblGrid>
              <a:tr h="415450">
                <a:tc>
                  <a:txBody>
                    <a:bodyPr/>
                    <a:lstStyle/>
                    <a:p>
                      <a:pPr marL="0" marR="0" lvl="0" indent="0" algn="ctr" defTabSz="914400" rtl="0" eaLnBrk="1" fontAlgn="auto" latinLnBrk="0" hangingPunct="1">
                        <a:lnSpc>
                          <a:spcPct val="130000"/>
                        </a:lnSpc>
                        <a:spcBef>
                          <a:spcPts val="0"/>
                        </a:spcBef>
                        <a:spcAft>
                          <a:spcPts val="0"/>
                        </a:spcAft>
                        <a:buClrTx/>
                        <a:buSzTx/>
                        <a:buFontTx/>
                        <a:buNone/>
                        <a:defRPr/>
                      </a:pPr>
                      <a:r>
                        <a:rPr lang="zh-CN" altLang="en-US" sz="1800" b="1" i="0" kern="1200" dirty="0">
                          <a:solidFill>
                            <a:schemeClr val="dk1"/>
                          </a:solidFill>
                          <a:effectLst/>
                          <a:latin typeface="仿宋" panose="02010609060101010101" pitchFamily="49" charset="-122"/>
                          <a:ea typeface="仿宋" panose="02010609060101010101" pitchFamily="49" charset="-122"/>
                          <a:cs typeface="+mn-cs"/>
                        </a:rPr>
                        <a:t>标准版次</a:t>
                      </a: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00" rtl="0" eaLnBrk="1" fontAlgn="auto" latinLnBrk="0" hangingPunct="1">
                        <a:lnSpc>
                          <a:spcPct val="130000"/>
                        </a:lnSpc>
                        <a:spcBef>
                          <a:spcPts val="0"/>
                        </a:spcBef>
                        <a:spcAft>
                          <a:spcPts val="0"/>
                        </a:spcAft>
                        <a:buClrTx/>
                        <a:buSzTx/>
                        <a:buFontTx/>
                        <a:buNone/>
                        <a:defRPr/>
                      </a:pPr>
                      <a:r>
                        <a:rPr lang="zh-CN" altLang="en-US" sz="1800" b="1" i="0" kern="1200" dirty="0">
                          <a:solidFill>
                            <a:schemeClr val="dk1"/>
                          </a:solidFill>
                          <a:effectLst/>
                          <a:latin typeface="仿宋" panose="02010609060101010101" pitchFamily="49" charset="-122"/>
                          <a:ea typeface="仿宋" panose="02010609060101010101" pitchFamily="49" charset="-122"/>
                          <a:cs typeface="+mn-cs"/>
                        </a:rPr>
                        <a:t>发布日期</a:t>
                      </a: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00" rtl="0" eaLnBrk="1" fontAlgn="auto" latinLnBrk="0" hangingPunct="1">
                        <a:lnSpc>
                          <a:spcPct val="130000"/>
                        </a:lnSpc>
                        <a:spcBef>
                          <a:spcPts val="0"/>
                        </a:spcBef>
                        <a:spcAft>
                          <a:spcPts val="0"/>
                        </a:spcAft>
                        <a:buClrTx/>
                        <a:buSzTx/>
                        <a:buFontTx/>
                        <a:buNone/>
                        <a:defRPr/>
                      </a:pPr>
                      <a:r>
                        <a:rPr lang="zh-CN" altLang="en-US" sz="1800" b="1" i="0" kern="1200" dirty="0">
                          <a:solidFill>
                            <a:schemeClr val="dk1"/>
                          </a:solidFill>
                          <a:effectLst/>
                          <a:latin typeface="仿宋" panose="02010609060101010101" pitchFamily="49" charset="-122"/>
                          <a:ea typeface="仿宋" panose="02010609060101010101" pitchFamily="49" charset="-122"/>
                          <a:cs typeface="+mn-cs"/>
                        </a:rPr>
                        <a:t>实施日期</a:t>
                      </a: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00" rtl="0" eaLnBrk="1" fontAlgn="auto" latinLnBrk="0" hangingPunct="1">
                        <a:lnSpc>
                          <a:spcPct val="130000"/>
                        </a:lnSpc>
                        <a:spcBef>
                          <a:spcPts val="0"/>
                        </a:spcBef>
                        <a:spcAft>
                          <a:spcPts val="0"/>
                        </a:spcAft>
                        <a:buClrTx/>
                        <a:buSzTx/>
                        <a:buFontTx/>
                        <a:buNone/>
                        <a:defRPr/>
                      </a:pPr>
                      <a:r>
                        <a:rPr lang="zh-CN" altLang="en-US" sz="1800" b="1" i="0" kern="1200" dirty="0">
                          <a:solidFill>
                            <a:schemeClr val="dk1"/>
                          </a:solidFill>
                          <a:effectLst/>
                          <a:latin typeface="仿宋" panose="02010609060101010101" pitchFamily="49" charset="-122"/>
                          <a:ea typeface="仿宋" panose="02010609060101010101" pitchFamily="49" charset="-122"/>
                          <a:cs typeface="+mn-cs"/>
                        </a:rPr>
                        <a:t>备注</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807149">
                <a:tc>
                  <a:txBody>
                    <a:bodyPr/>
                    <a:lstStyle/>
                    <a:p>
                      <a:pPr marL="0" marR="0" lvl="0" indent="0" algn="ctr" defTabSz="914400" rtl="0" eaLnBrk="1" fontAlgn="auto" latinLnBrk="0" hangingPunct="1">
                        <a:lnSpc>
                          <a:spcPct val="130000"/>
                        </a:lnSpc>
                        <a:spcBef>
                          <a:spcPts val="0"/>
                        </a:spcBef>
                        <a:spcAft>
                          <a:spcPts val="0"/>
                        </a:spcAft>
                        <a:buClrTx/>
                        <a:buSzTx/>
                        <a:buFontTx/>
                        <a:buNone/>
                        <a:defRPr/>
                      </a:pPr>
                      <a:r>
                        <a:rPr lang="en-US" sz="1800" b="1" i="0" kern="1200" dirty="0">
                          <a:solidFill>
                            <a:schemeClr val="dk1"/>
                          </a:solidFill>
                          <a:effectLst/>
                          <a:latin typeface="仿宋" panose="02010609060101010101" pitchFamily="49" charset="-122"/>
                          <a:ea typeface="仿宋" panose="02010609060101010101" pitchFamily="49" charset="-122"/>
                          <a:cs typeface="+mn-cs"/>
                        </a:rPr>
                        <a:t>GB 23350-2009 </a:t>
                      </a:r>
                      <a:r>
                        <a:rPr lang="zh-CN" altLang="en-US" sz="1800" b="1" i="0" kern="1200" dirty="0">
                          <a:solidFill>
                            <a:schemeClr val="dk1"/>
                          </a:solidFill>
                          <a:effectLst/>
                          <a:latin typeface="仿宋" panose="02010609060101010101" pitchFamily="49" charset="-122"/>
                          <a:ea typeface="仿宋" panose="02010609060101010101" pitchFamily="49" charset="-122"/>
                          <a:cs typeface="+mn-cs"/>
                        </a:rPr>
                        <a:t>限制商品过度包装要求 食品和化妆品</a:t>
                      </a: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00" rtl="0" eaLnBrk="1" fontAlgn="auto" latinLnBrk="0" hangingPunct="1">
                        <a:lnSpc>
                          <a:spcPct val="130000"/>
                        </a:lnSpc>
                        <a:spcBef>
                          <a:spcPts val="0"/>
                        </a:spcBef>
                        <a:spcAft>
                          <a:spcPts val="0"/>
                        </a:spcAft>
                        <a:buClrTx/>
                        <a:buSzTx/>
                        <a:buFontTx/>
                        <a:buNone/>
                        <a:defRPr/>
                      </a:pPr>
                      <a:r>
                        <a:rPr lang="en-US" sz="1800" b="1" i="0" kern="1200" dirty="0">
                          <a:solidFill>
                            <a:schemeClr val="dk1"/>
                          </a:solidFill>
                          <a:effectLst/>
                          <a:latin typeface="仿宋" panose="02010609060101010101" pitchFamily="49" charset="-122"/>
                          <a:ea typeface="仿宋" panose="02010609060101010101" pitchFamily="49" charset="-122"/>
                          <a:cs typeface="+mn-cs"/>
                        </a:rPr>
                        <a:t>2009</a:t>
                      </a:r>
                      <a:r>
                        <a:rPr lang="zh-CN" altLang="en-US" sz="1800" b="1" i="0" kern="1200" dirty="0">
                          <a:solidFill>
                            <a:schemeClr val="dk1"/>
                          </a:solidFill>
                          <a:effectLst/>
                          <a:latin typeface="仿宋" panose="02010609060101010101" pitchFamily="49" charset="-122"/>
                          <a:ea typeface="仿宋" panose="02010609060101010101" pitchFamily="49" charset="-122"/>
                          <a:cs typeface="+mn-cs"/>
                        </a:rPr>
                        <a:t>年</a:t>
                      </a:r>
                      <a:r>
                        <a:rPr lang="en-US" sz="1800" b="1" i="0" kern="1200" dirty="0">
                          <a:solidFill>
                            <a:schemeClr val="dk1"/>
                          </a:solidFill>
                          <a:effectLst/>
                          <a:latin typeface="仿宋" panose="02010609060101010101" pitchFamily="49" charset="-122"/>
                          <a:ea typeface="仿宋" panose="02010609060101010101" pitchFamily="49" charset="-122"/>
                          <a:cs typeface="+mn-cs"/>
                        </a:rPr>
                        <a:t>3</a:t>
                      </a:r>
                      <a:r>
                        <a:rPr lang="zh-CN" altLang="en-US" sz="1800" b="1" i="0" kern="1200" dirty="0">
                          <a:solidFill>
                            <a:schemeClr val="dk1"/>
                          </a:solidFill>
                          <a:effectLst/>
                          <a:latin typeface="仿宋" panose="02010609060101010101" pitchFamily="49" charset="-122"/>
                          <a:ea typeface="仿宋" panose="02010609060101010101" pitchFamily="49" charset="-122"/>
                          <a:cs typeface="+mn-cs"/>
                        </a:rPr>
                        <a:t>月</a:t>
                      </a:r>
                      <a:r>
                        <a:rPr lang="en-US" sz="1800" b="1" i="0" kern="1200" dirty="0">
                          <a:solidFill>
                            <a:schemeClr val="dk1"/>
                          </a:solidFill>
                          <a:effectLst/>
                          <a:latin typeface="仿宋" panose="02010609060101010101" pitchFamily="49" charset="-122"/>
                          <a:ea typeface="仿宋" panose="02010609060101010101" pitchFamily="49" charset="-122"/>
                          <a:cs typeface="+mn-cs"/>
                        </a:rPr>
                        <a:t>31</a:t>
                      </a:r>
                      <a:r>
                        <a:rPr lang="zh-CN" altLang="en-US" sz="1800" b="1" i="0" kern="1200" dirty="0">
                          <a:solidFill>
                            <a:schemeClr val="dk1"/>
                          </a:solidFill>
                          <a:effectLst/>
                          <a:latin typeface="仿宋" panose="02010609060101010101" pitchFamily="49" charset="-122"/>
                          <a:ea typeface="仿宋" panose="02010609060101010101" pitchFamily="49" charset="-122"/>
                          <a:cs typeface="+mn-cs"/>
                        </a:rPr>
                        <a:t>日</a:t>
                      </a: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00" rtl="0" eaLnBrk="1" fontAlgn="auto" latinLnBrk="0" hangingPunct="1">
                        <a:lnSpc>
                          <a:spcPct val="130000"/>
                        </a:lnSpc>
                        <a:spcBef>
                          <a:spcPts val="0"/>
                        </a:spcBef>
                        <a:spcAft>
                          <a:spcPts val="0"/>
                        </a:spcAft>
                        <a:buClrTx/>
                        <a:buSzTx/>
                        <a:buFontTx/>
                        <a:buNone/>
                        <a:defRPr/>
                      </a:pPr>
                      <a:r>
                        <a:rPr lang="en-US" sz="1800" b="1" i="0" kern="1200" dirty="0">
                          <a:solidFill>
                            <a:schemeClr val="dk1"/>
                          </a:solidFill>
                          <a:effectLst/>
                          <a:latin typeface="仿宋" panose="02010609060101010101" pitchFamily="49" charset="-122"/>
                          <a:ea typeface="仿宋" panose="02010609060101010101" pitchFamily="49" charset="-122"/>
                          <a:cs typeface="+mn-cs"/>
                        </a:rPr>
                        <a:t>2010</a:t>
                      </a:r>
                      <a:r>
                        <a:rPr lang="zh-CN" altLang="en-US" sz="1800" b="1" i="0" kern="1200" dirty="0">
                          <a:solidFill>
                            <a:schemeClr val="dk1"/>
                          </a:solidFill>
                          <a:effectLst/>
                          <a:latin typeface="仿宋" panose="02010609060101010101" pitchFamily="49" charset="-122"/>
                          <a:ea typeface="仿宋" panose="02010609060101010101" pitchFamily="49" charset="-122"/>
                          <a:cs typeface="+mn-cs"/>
                        </a:rPr>
                        <a:t>年</a:t>
                      </a:r>
                      <a:r>
                        <a:rPr lang="en-US" sz="1800" b="1" i="0" kern="1200" dirty="0">
                          <a:solidFill>
                            <a:schemeClr val="dk1"/>
                          </a:solidFill>
                          <a:effectLst/>
                          <a:latin typeface="仿宋" panose="02010609060101010101" pitchFamily="49" charset="-122"/>
                          <a:ea typeface="仿宋" panose="02010609060101010101" pitchFamily="49" charset="-122"/>
                          <a:cs typeface="+mn-cs"/>
                        </a:rPr>
                        <a:t>4</a:t>
                      </a:r>
                      <a:r>
                        <a:rPr lang="zh-CN" altLang="en-US" sz="1800" b="1" i="0" kern="1200" dirty="0">
                          <a:solidFill>
                            <a:schemeClr val="dk1"/>
                          </a:solidFill>
                          <a:effectLst/>
                          <a:latin typeface="仿宋" panose="02010609060101010101" pitchFamily="49" charset="-122"/>
                          <a:ea typeface="仿宋" panose="02010609060101010101" pitchFamily="49" charset="-122"/>
                          <a:cs typeface="+mn-cs"/>
                        </a:rPr>
                        <a:t>月</a:t>
                      </a:r>
                      <a:r>
                        <a:rPr lang="en-US" sz="1800" b="1" i="0" kern="1200" dirty="0">
                          <a:solidFill>
                            <a:schemeClr val="dk1"/>
                          </a:solidFill>
                          <a:effectLst/>
                          <a:latin typeface="仿宋" panose="02010609060101010101" pitchFamily="49" charset="-122"/>
                          <a:ea typeface="仿宋" panose="02010609060101010101" pitchFamily="49" charset="-122"/>
                          <a:cs typeface="+mn-cs"/>
                        </a:rPr>
                        <a:t>1</a:t>
                      </a:r>
                      <a:r>
                        <a:rPr lang="zh-CN" altLang="en-US" sz="1800" b="1" i="0" kern="1200" dirty="0">
                          <a:solidFill>
                            <a:schemeClr val="dk1"/>
                          </a:solidFill>
                          <a:effectLst/>
                          <a:latin typeface="仿宋" panose="02010609060101010101" pitchFamily="49" charset="-122"/>
                          <a:ea typeface="仿宋" panose="02010609060101010101" pitchFamily="49" charset="-122"/>
                          <a:cs typeface="+mn-cs"/>
                        </a:rPr>
                        <a:t>日</a:t>
                      </a: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00" rtl="0" eaLnBrk="1" fontAlgn="auto" latinLnBrk="0" hangingPunct="1">
                        <a:lnSpc>
                          <a:spcPct val="130000"/>
                        </a:lnSpc>
                        <a:spcBef>
                          <a:spcPts val="0"/>
                        </a:spcBef>
                        <a:spcAft>
                          <a:spcPts val="0"/>
                        </a:spcAft>
                        <a:buClrTx/>
                        <a:buSzTx/>
                        <a:buFontTx/>
                        <a:buNone/>
                        <a:defRPr/>
                      </a:pPr>
                      <a:r>
                        <a:rPr lang="zh-CN" altLang="en-US" sz="1800" b="1" i="0" kern="1200" dirty="0">
                          <a:solidFill>
                            <a:schemeClr val="accent1"/>
                          </a:solidFill>
                          <a:effectLst/>
                          <a:latin typeface="仿宋" panose="02010609060101010101" pitchFamily="49" charset="-122"/>
                          <a:ea typeface="仿宋" panose="02010609060101010101" pitchFamily="49" charset="-122"/>
                          <a:cs typeface="+mn-cs"/>
                        </a:rPr>
                        <a:t>现行有效</a:t>
                      </a:r>
                      <a:endParaRPr lang="en-US" altLang="zh-CN" sz="1800" b="1" i="0" kern="1200" dirty="0">
                        <a:solidFill>
                          <a:schemeClr val="accent1"/>
                        </a:solidFill>
                        <a:effectLst/>
                        <a:latin typeface="仿宋" panose="02010609060101010101" pitchFamily="49" charset="-122"/>
                        <a:ea typeface="仿宋" panose="02010609060101010101" pitchFamily="49" charset="-122"/>
                        <a:cs typeface="+mn-cs"/>
                      </a:endParaRPr>
                    </a:p>
                    <a:p>
                      <a:pPr marL="0" marR="0" lvl="0" indent="0" algn="ctr" defTabSz="914400" rtl="0" eaLnBrk="1" fontAlgn="auto" latinLnBrk="0" hangingPunct="1">
                        <a:lnSpc>
                          <a:spcPct val="130000"/>
                        </a:lnSpc>
                        <a:spcBef>
                          <a:spcPts val="0"/>
                        </a:spcBef>
                        <a:spcAft>
                          <a:spcPts val="0"/>
                        </a:spcAft>
                        <a:buClrTx/>
                        <a:buSzTx/>
                        <a:buFontTx/>
                        <a:buNone/>
                        <a:defRPr/>
                      </a:pPr>
                      <a:r>
                        <a:rPr lang="en-US" altLang="zh-CN" sz="1800" b="1" i="0" spc="-100" dirty="0">
                          <a:solidFill>
                            <a:schemeClr val="tx1"/>
                          </a:solidFill>
                          <a:effectLst/>
                          <a:uFillTx/>
                          <a:latin typeface="仿宋" panose="02010609060101010101" pitchFamily="49" charset="-122"/>
                          <a:ea typeface="仿宋" panose="02010609060101010101" pitchFamily="49" charset="-122"/>
                          <a:cs typeface="+mn-cs"/>
                        </a:rPr>
                        <a:t>GB 23350-2021 </a:t>
                      </a:r>
                      <a:r>
                        <a:rPr lang="zh-CN" altLang="en-US" sz="1800" b="1" i="0" spc="-100" dirty="0">
                          <a:solidFill>
                            <a:schemeClr val="tx1"/>
                          </a:solidFill>
                          <a:effectLst/>
                          <a:uFillTx/>
                          <a:latin typeface="仿宋" panose="02010609060101010101" pitchFamily="49" charset="-122"/>
                          <a:ea typeface="仿宋" panose="02010609060101010101" pitchFamily="49" charset="-122"/>
                          <a:cs typeface="+mn-cs"/>
                        </a:rPr>
                        <a:t>实施后，</a:t>
                      </a:r>
                      <a:r>
                        <a:rPr lang="en-US" altLang="zh-CN" sz="1800" b="1" i="0" spc="-100" dirty="0">
                          <a:solidFill>
                            <a:schemeClr val="tx1"/>
                          </a:solidFill>
                          <a:effectLst/>
                          <a:uFillTx/>
                          <a:latin typeface="仿宋" panose="02010609060101010101" pitchFamily="49" charset="-122"/>
                          <a:ea typeface="仿宋" panose="02010609060101010101" pitchFamily="49" charset="-122"/>
                          <a:cs typeface="+mn-cs"/>
                        </a:rPr>
                        <a:t>2009</a:t>
                      </a:r>
                      <a:r>
                        <a:rPr lang="zh-CN" altLang="en-US" sz="1800" b="1" i="0" spc="-100" dirty="0">
                          <a:solidFill>
                            <a:schemeClr val="tx1"/>
                          </a:solidFill>
                          <a:effectLst/>
                          <a:uFillTx/>
                          <a:latin typeface="仿宋" panose="02010609060101010101" pitchFamily="49" charset="-122"/>
                          <a:ea typeface="仿宋" panose="02010609060101010101" pitchFamily="49" charset="-122"/>
                          <a:cs typeface="+mn-cs"/>
                        </a:rPr>
                        <a:t>版自动废止。</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654375">
                <a:tc>
                  <a:txBody>
                    <a:bodyPr/>
                    <a:lstStyle/>
                    <a:p>
                      <a:pPr marL="0" marR="0" lvl="0" indent="0" algn="ctr" defTabSz="914400" rtl="0" eaLnBrk="1" fontAlgn="auto" latinLnBrk="0" hangingPunct="1">
                        <a:lnSpc>
                          <a:spcPct val="130000"/>
                        </a:lnSpc>
                        <a:spcBef>
                          <a:spcPts val="0"/>
                        </a:spcBef>
                        <a:spcAft>
                          <a:spcPts val="0"/>
                        </a:spcAft>
                        <a:buClrTx/>
                        <a:buSzTx/>
                        <a:buFontTx/>
                        <a:buNone/>
                        <a:defRPr/>
                      </a:pPr>
                      <a:r>
                        <a:rPr lang="en-US" sz="1800" b="1" i="0" kern="1200" dirty="0">
                          <a:solidFill>
                            <a:schemeClr val="dk1"/>
                          </a:solidFill>
                          <a:effectLst/>
                          <a:latin typeface="仿宋" panose="02010609060101010101" pitchFamily="49" charset="-122"/>
                          <a:ea typeface="仿宋" panose="02010609060101010101" pitchFamily="49" charset="-122"/>
                          <a:cs typeface="+mn-cs"/>
                        </a:rPr>
                        <a:t>GB 23350-2021 </a:t>
                      </a:r>
                      <a:r>
                        <a:rPr lang="zh-CN" altLang="en-US" sz="1800" b="1" i="0" kern="1200" dirty="0">
                          <a:solidFill>
                            <a:schemeClr val="dk1"/>
                          </a:solidFill>
                          <a:effectLst/>
                          <a:latin typeface="仿宋" panose="02010609060101010101" pitchFamily="49" charset="-122"/>
                          <a:ea typeface="仿宋" panose="02010609060101010101" pitchFamily="49" charset="-122"/>
                          <a:cs typeface="+mn-cs"/>
                        </a:rPr>
                        <a:t>限制商品过度包装要求 食品和化妆品</a:t>
                      </a: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00" rtl="0" eaLnBrk="1" fontAlgn="auto" latinLnBrk="0" hangingPunct="1">
                        <a:lnSpc>
                          <a:spcPct val="130000"/>
                        </a:lnSpc>
                        <a:spcBef>
                          <a:spcPts val="0"/>
                        </a:spcBef>
                        <a:spcAft>
                          <a:spcPts val="0"/>
                        </a:spcAft>
                        <a:buClrTx/>
                        <a:buSzTx/>
                        <a:buFontTx/>
                        <a:buNone/>
                        <a:defRPr/>
                      </a:pPr>
                      <a:r>
                        <a:rPr lang="en-US" sz="1800" b="1" i="0" kern="1200" dirty="0">
                          <a:solidFill>
                            <a:schemeClr val="dk1"/>
                          </a:solidFill>
                          <a:effectLst/>
                          <a:latin typeface="仿宋" panose="02010609060101010101" pitchFamily="49" charset="-122"/>
                          <a:ea typeface="仿宋" panose="02010609060101010101" pitchFamily="49" charset="-122"/>
                          <a:cs typeface="+mn-cs"/>
                        </a:rPr>
                        <a:t>2021</a:t>
                      </a:r>
                      <a:r>
                        <a:rPr lang="zh-CN" altLang="en-US" sz="1800" b="1" i="0" kern="1200" dirty="0">
                          <a:solidFill>
                            <a:schemeClr val="dk1"/>
                          </a:solidFill>
                          <a:effectLst/>
                          <a:latin typeface="仿宋" panose="02010609060101010101" pitchFamily="49" charset="-122"/>
                          <a:ea typeface="仿宋" panose="02010609060101010101" pitchFamily="49" charset="-122"/>
                          <a:cs typeface="+mn-cs"/>
                        </a:rPr>
                        <a:t>年</a:t>
                      </a:r>
                      <a:r>
                        <a:rPr lang="en-US" sz="1800" b="1" i="0" kern="1200" dirty="0">
                          <a:solidFill>
                            <a:schemeClr val="dk1"/>
                          </a:solidFill>
                          <a:effectLst/>
                          <a:latin typeface="仿宋" panose="02010609060101010101" pitchFamily="49" charset="-122"/>
                          <a:ea typeface="仿宋" panose="02010609060101010101" pitchFamily="49" charset="-122"/>
                          <a:cs typeface="+mn-cs"/>
                        </a:rPr>
                        <a:t>8</a:t>
                      </a:r>
                      <a:r>
                        <a:rPr lang="zh-CN" altLang="en-US" sz="1800" b="1" i="0" kern="1200" dirty="0">
                          <a:solidFill>
                            <a:schemeClr val="dk1"/>
                          </a:solidFill>
                          <a:effectLst/>
                          <a:latin typeface="仿宋" panose="02010609060101010101" pitchFamily="49" charset="-122"/>
                          <a:ea typeface="仿宋" panose="02010609060101010101" pitchFamily="49" charset="-122"/>
                          <a:cs typeface="+mn-cs"/>
                        </a:rPr>
                        <a:t>月</a:t>
                      </a:r>
                      <a:r>
                        <a:rPr lang="en-US" sz="1800" b="1" i="0" kern="1200" dirty="0">
                          <a:solidFill>
                            <a:schemeClr val="dk1"/>
                          </a:solidFill>
                          <a:effectLst/>
                          <a:latin typeface="仿宋" panose="02010609060101010101" pitchFamily="49" charset="-122"/>
                          <a:ea typeface="仿宋" panose="02010609060101010101" pitchFamily="49" charset="-122"/>
                          <a:cs typeface="+mn-cs"/>
                        </a:rPr>
                        <a:t>10</a:t>
                      </a:r>
                      <a:r>
                        <a:rPr lang="zh-CN" altLang="en-US" sz="1800" b="1" i="0" kern="1200" dirty="0">
                          <a:solidFill>
                            <a:schemeClr val="dk1"/>
                          </a:solidFill>
                          <a:effectLst/>
                          <a:latin typeface="仿宋" panose="02010609060101010101" pitchFamily="49" charset="-122"/>
                          <a:ea typeface="仿宋" panose="02010609060101010101" pitchFamily="49" charset="-122"/>
                          <a:cs typeface="+mn-cs"/>
                        </a:rPr>
                        <a:t>日</a:t>
                      </a: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00" rtl="0" eaLnBrk="1" fontAlgn="auto" latinLnBrk="0" hangingPunct="1">
                        <a:lnSpc>
                          <a:spcPct val="130000"/>
                        </a:lnSpc>
                        <a:spcBef>
                          <a:spcPts val="0"/>
                        </a:spcBef>
                        <a:spcAft>
                          <a:spcPts val="0"/>
                        </a:spcAft>
                        <a:buClrTx/>
                        <a:buSzTx/>
                        <a:buFontTx/>
                        <a:buNone/>
                        <a:defRPr/>
                      </a:pPr>
                      <a:r>
                        <a:rPr lang="en-US" sz="1800" b="1" i="0" kern="1200" dirty="0">
                          <a:solidFill>
                            <a:schemeClr val="dk1"/>
                          </a:solidFill>
                          <a:effectLst/>
                          <a:latin typeface="仿宋" panose="02010609060101010101" pitchFamily="49" charset="-122"/>
                          <a:ea typeface="仿宋" panose="02010609060101010101" pitchFamily="49" charset="-122"/>
                          <a:cs typeface="+mn-cs"/>
                        </a:rPr>
                        <a:t>2023</a:t>
                      </a:r>
                      <a:r>
                        <a:rPr lang="zh-CN" altLang="en-US" sz="1800" b="1" i="0" kern="1200" dirty="0">
                          <a:solidFill>
                            <a:schemeClr val="dk1"/>
                          </a:solidFill>
                          <a:effectLst/>
                          <a:latin typeface="仿宋" panose="02010609060101010101" pitchFamily="49" charset="-122"/>
                          <a:ea typeface="仿宋" panose="02010609060101010101" pitchFamily="49" charset="-122"/>
                          <a:cs typeface="+mn-cs"/>
                        </a:rPr>
                        <a:t>年</a:t>
                      </a:r>
                      <a:r>
                        <a:rPr lang="en-US" sz="1800" b="1" i="0" kern="1200" dirty="0">
                          <a:solidFill>
                            <a:schemeClr val="dk1"/>
                          </a:solidFill>
                          <a:effectLst/>
                          <a:latin typeface="仿宋" panose="02010609060101010101" pitchFamily="49" charset="-122"/>
                          <a:ea typeface="仿宋" panose="02010609060101010101" pitchFamily="49" charset="-122"/>
                          <a:cs typeface="+mn-cs"/>
                        </a:rPr>
                        <a:t>9</a:t>
                      </a:r>
                      <a:r>
                        <a:rPr lang="zh-CN" altLang="en-US" sz="1800" b="1" i="0" kern="1200" dirty="0">
                          <a:solidFill>
                            <a:schemeClr val="dk1"/>
                          </a:solidFill>
                          <a:effectLst/>
                          <a:latin typeface="仿宋" panose="02010609060101010101" pitchFamily="49" charset="-122"/>
                          <a:ea typeface="仿宋" panose="02010609060101010101" pitchFamily="49" charset="-122"/>
                          <a:cs typeface="+mn-cs"/>
                        </a:rPr>
                        <a:t>月</a:t>
                      </a:r>
                      <a:r>
                        <a:rPr lang="en-US" sz="1800" b="1" i="0" kern="1200" dirty="0">
                          <a:solidFill>
                            <a:schemeClr val="dk1"/>
                          </a:solidFill>
                          <a:effectLst/>
                          <a:latin typeface="仿宋" panose="02010609060101010101" pitchFamily="49" charset="-122"/>
                          <a:ea typeface="仿宋" panose="02010609060101010101" pitchFamily="49" charset="-122"/>
                          <a:cs typeface="+mn-cs"/>
                        </a:rPr>
                        <a:t>1</a:t>
                      </a:r>
                      <a:r>
                        <a:rPr lang="zh-CN" altLang="en-US" sz="1800" b="1" i="0" kern="1200" dirty="0">
                          <a:solidFill>
                            <a:schemeClr val="dk1"/>
                          </a:solidFill>
                          <a:effectLst/>
                          <a:latin typeface="仿宋" panose="02010609060101010101" pitchFamily="49" charset="-122"/>
                          <a:ea typeface="仿宋" panose="02010609060101010101" pitchFamily="49" charset="-122"/>
                          <a:cs typeface="+mn-cs"/>
                        </a:rPr>
                        <a:t>日</a:t>
                      </a: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914400" rtl="0" eaLnBrk="1" fontAlgn="auto" latinLnBrk="0" hangingPunct="1">
                        <a:lnSpc>
                          <a:spcPct val="130000"/>
                        </a:lnSpc>
                        <a:spcBef>
                          <a:spcPts val="0"/>
                        </a:spcBef>
                        <a:spcAft>
                          <a:spcPts val="0"/>
                        </a:spcAft>
                        <a:buClrTx/>
                        <a:buSzTx/>
                        <a:buFontTx/>
                        <a:buNone/>
                        <a:defRPr/>
                      </a:pPr>
                      <a:r>
                        <a:rPr lang="zh-CN" altLang="en-US" sz="1800" b="1" i="0" kern="1200" dirty="0">
                          <a:solidFill>
                            <a:schemeClr val="dk1"/>
                          </a:solidFill>
                          <a:effectLst/>
                          <a:latin typeface="仿宋" panose="02010609060101010101" pitchFamily="49" charset="-122"/>
                          <a:ea typeface="仿宋" panose="02010609060101010101" pitchFamily="49" charset="-122"/>
                          <a:cs typeface="+mn-cs"/>
                        </a:rPr>
                        <a:t>本标准设定了</a:t>
                      </a:r>
                      <a:r>
                        <a:rPr lang="en-US" altLang="zh-CN" sz="1800" b="1" i="0" kern="1200" dirty="0">
                          <a:solidFill>
                            <a:schemeClr val="dk1"/>
                          </a:solidFill>
                          <a:effectLst/>
                          <a:latin typeface="仿宋" panose="02010609060101010101" pitchFamily="49" charset="-122"/>
                          <a:ea typeface="仿宋" panose="02010609060101010101" pitchFamily="49" charset="-122"/>
                          <a:cs typeface="+mn-cs"/>
                        </a:rPr>
                        <a:t>2</a:t>
                      </a:r>
                      <a:r>
                        <a:rPr lang="zh-CN" altLang="en-US" sz="1800" b="1" i="0" kern="1200" dirty="0">
                          <a:solidFill>
                            <a:schemeClr val="dk1"/>
                          </a:solidFill>
                          <a:effectLst/>
                          <a:latin typeface="仿宋" panose="02010609060101010101" pitchFamily="49" charset="-122"/>
                          <a:ea typeface="仿宋" panose="02010609060101010101" pitchFamily="49" charset="-122"/>
                          <a:cs typeface="+mn-cs"/>
                        </a:rPr>
                        <a:t>年过渡期。设定过渡期的目的是：在过渡期内企业按照新标准设计新包装，同时通过合理排产，提前消化</a:t>
                      </a:r>
                      <a:r>
                        <a:rPr lang="zh-CN" altLang="en-US" sz="1800" b="1" i="0" kern="1200" dirty="0">
                          <a:solidFill>
                            <a:schemeClr val="dk1"/>
                          </a:solidFill>
                          <a:effectLst/>
                          <a:latin typeface="仿宋" panose="02010609060101010101" pitchFamily="49" charset="-122"/>
                          <a:ea typeface="仿宋" panose="02010609060101010101" pitchFamily="49" charset="-122"/>
                          <a:cs typeface="+mn-cs"/>
                          <a:sym typeface="+mn-ea"/>
                        </a:rPr>
                        <a:t>旧包装，确保</a:t>
                      </a:r>
                      <a:r>
                        <a:rPr lang="en-US" altLang="zh-CN" sz="1800" b="1" i="0" kern="1200" dirty="0">
                          <a:solidFill>
                            <a:schemeClr val="dk1"/>
                          </a:solidFill>
                          <a:effectLst/>
                          <a:latin typeface="仿宋" panose="02010609060101010101" pitchFamily="49" charset="-122"/>
                          <a:ea typeface="仿宋" panose="02010609060101010101" pitchFamily="49" charset="-122"/>
                          <a:cs typeface="+mn-cs"/>
                          <a:sym typeface="+mn-ea"/>
                        </a:rPr>
                        <a:t>9</a:t>
                      </a:r>
                      <a:r>
                        <a:rPr lang="zh-CN" altLang="en-US" sz="1800" b="1" i="0" kern="1200" dirty="0">
                          <a:solidFill>
                            <a:schemeClr val="dk1"/>
                          </a:solidFill>
                          <a:effectLst/>
                          <a:latin typeface="仿宋" panose="02010609060101010101" pitchFamily="49" charset="-122"/>
                          <a:ea typeface="仿宋" panose="02010609060101010101" pitchFamily="49" charset="-122"/>
                          <a:cs typeface="+mn-cs"/>
                          <a:sym typeface="+mn-ea"/>
                        </a:rPr>
                        <a:t>月</a:t>
                      </a:r>
                      <a:r>
                        <a:rPr lang="en-US" altLang="zh-CN" sz="1800" b="1" i="0" kern="1200" dirty="0">
                          <a:solidFill>
                            <a:schemeClr val="dk1"/>
                          </a:solidFill>
                          <a:effectLst/>
                          <a:latin typeface="仿宋" panose="02010609060101010101" pitchFamily="49" charset="-122"/>
                          <a:ea typeface="仿宋" panose="02010609060101010101" pitchFamily="49" charset="-122"/>
                          <a:cs typeface="+mn-cs"/>
                          <a:sym typeface="+mn-ea"/>
                        </a:rPr>
                        <a:t>1</a:t>
                      </a:r>
                      <a:r>
                        <a:rPr lang="zh-CN" altLang="en-US" sz="1800" b="1" i="0" kern="1200" dirty="0">
                          <a:solidFill>
                            <a:schemeClr val="dk1"/>
                          </a:solidFill>
                          <a:effectLst/>
                          <a:latin typeface="仿宋" panose="02010609060101010101" pitchFamily="49" charset="-122"/>
                          <a:ea typeface="仿宋" panose="02010609060101010101" pitchFamily="49" charset="-122"/>
                          <a:cs typeface="+mn-cs"/>
                          <a:sym typeface="+mn-ea"/>
                        </a:rPr>
                        <a:t>日前销售完毕</a:t>
                      </a:r>
                      <a:r>
                        <a:rPr lang="zh-CN" altLang="en-US" sz="1800" b="1" i="0" kern="1200" dirty="0">
                          <a:solidFill>
                            <a:schemeClr val="dk1"/>
                          </a:solidFill>
                          <a:effectLst/>
                          <a:latin typeface="仿宋" panose="02010609060101010101" pitchFamily="49" charset="-122"/>
                          <a:ea typeface="仿宋" panose="02010609060101010101" pitchFamily="49" charset="-122"/>
                          <a:cs typeface="+mn-cs"/>
                        </a:rPr>
                        <a:t>已上市产品。</a:t>
                      </a:r>
                      <a:r>
                        <a:rPr lang="en-US" altLang="zh-CN" sz="1800" b="1" i="0" kern="1200" dirty="0">
                          <a:solidFill>
                            <a:schemeClr val="dk1"/>
                          </a:solidFill>
                          <a:effectLst/>
                          <a:latin typeface="仿宋" panose="02010609060101010101" pitchFamily="49" charset="-122"/>
                          <a:ea typeface="仿宋" panose="02010609060101010101" pitchFamily="49" charset="-122"/>
                          <a:cs typeface="+mn-cs"/>
                        </a:rPr>
                        <a:t>9</a:t>
                      </a:r>
                      <a:r>
                        <a:rPr lang="zh-CN" altLang="en-US" sz="1800" b="1" i="0" kern="1200" dirty="0">
                          <a:solidFill>
                            <a:schemeClr val="dk1"/>
                          </a:solidFill>
                          <a:effectLst/>
                          <a:latin typeface="仿宋" panose="02010609060101010101" pitchFamily="49" charset="-122"/>
                          <a:ea typeface="仿宋" panose="02010609060101010101" pitchFamily="49" charset="-122"/>
                          <a:cs typeface="+mn-cs"/>
                        </a:rPr>
                        <a:t>月</a:t>
                      </a:r>
                      <a:r>
                        <a:rPr lang="en-US" altLang="zh-CN" sz="1800" b="1" i="0" kern="1200" dirty="0">
                          <a:solidFill>
                            <a:schemeClr val="dk1"/>
                          </a:solidFill>
                          <a:effectLst/>
                          <a:latin typeface="仿宋" panose="02010609060101010101" pitchFamily="49" charset="-122"/>
                          <a:ea typeface="仿宋" panose="02010609060101010101" pitchFamily="49" charset="-122"/>
                          <a:cs typeface="+mn-cs"/>
                        </a:rPr>
                        <a:t>1</a:t>
                      </a:r>
                      <a:r>
                        <a:rPr lang="zh-CN" altLang="en-US" sz="1800" b="1" i="0" kern="1200" dirty="0">
                          <a:solidFill>
                            <a:schemeClr val="dk1"/>
                          </a:solidFill>
                          <a:effectLst/>
                          <a:latin typeface="仿宋" panose="02010609060101010101" pitchFamily="49" charset="-122"/>
                          <a:ea typeface="仿宋" panose="02010609060101010101" pitchFamily="49" charset="-122"/>
                          <a:cs typeface="+mn-cs"/>
                        </a:rPr>
                        <a:t>日后，不符合新标准的产品不允许生产、</a:t>
                      </a:r>
                      <a:r>
                        <a:rPr lang="zh-CN" altLang="en-US" sz="1800" b="1" i="0" kern="1200" dirty="0">
                          <a:solidFill>
                            <a:schemeClr val="accent1"/>
                          </a:solidFill>
                          <a:effectLst/>
                          <a:latin typeface="仿宋" panose="02010609060101010101" pitchFamily="49" charset="-122"/>
                          <a:ea typeface="仿宋" panose="02010609060101010101" pitchFamily="49" charset="-122"/>
                          <a:cs typeface="+mn-cs"/>
                        </a:rPr>
                        <a:t>销售</a:t>
                      </a:r>
                      <a:r>
                        <a:rPr lang="zh-CN" altLang="en-US" sz="1800" b="1" i="0" kern="1200" dirty="0">
                          <a:solidFill>
                            <a:schemeClr val="dk1"/>
                          </a:solidFill>
                          <a:effectLst/>
                          <a:latin typeface="仿宋" panose="02010609060101010101" pitchFamily="49" charset="-122"/>
                          <a:ea typeface="仿宋" panose="02010609060101010101" pitchFamily="49" charset="-122"/>
                          <a:cs typeface="+mn-cs"/>
                        </a:rPr>
                        <a:t>和进口。</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849418">
                <a:tc>
                  <a:txBody>
                    <a:bodyPr/>
                    <a:lstStyle/>
                    <a:p>
                      <a:pPr marL="0" marR="0" lvl="0" indent="0" algn="ctr" defTabSz="914400" rtl="0" eaLnBrk="1" fontAlgn="auto" latinLnBrk="0" hangingPunct="1">
                        <a:lnSpc>
                          <a:spcPct val="130000"/>
                        </a:lnSpc>
                        <a:spcBef>
                          <a:spcPts val="0"/>
                        </a:spcBef>
                        <a:spcAft>
                          <a:spcPts val="0"/>
                        </a:spcAft>
                        <a:buClrTx/>
                        <a:buSzTx/>
                        <a:buFontTx/>
                        <a:buNone/>
                        <a:defRPr/>
                      </a:pPr>
                      <a:r>
                        <a:rPr lang="en-US" sz="1800" b="1" i="0" kern="1200" dirty="0">
                          <a:solidFill>
                            <a:schemeClr val="dk1"/>
                          </a:solidFill>
                          <a:effectLst/>
                          <a:latin typeface="仿宋" panose="02010609060101010101" pitchFamily="49" charset="-122"/>
                          <a:ea typeface="仿宋" panose="02010609060101010101" pitchFamily="49" charset="-122"/>
                          <a:cs typeface="+mn-cs"/>
                        </a:rPr>
                        <a:t>GB 23350-2021 </a:t>
                      </a:r>
                      <a:r>
                        <a:rPr lang="en-US" altLang="zh-CN" sz="1800" b="1" i="0" kern="1200" dirty="0">
                          <a:solidFill>
                            <a:schemeClr val="dk1"/>
                          </a:solidFill>
                          <a:effectLst/>
                          <a:latin typeface="仿宋" panose="02010609060101010101" pitchFamily="49" charset="-122"/>
                          <a:ea typeface="仿宋" panose="02010609060101010101" pitchFamily="49" charset="-122"/>
                          <a:cs typeface="+mn-cs"/>
                        </a:rPr>
                        <a:t>《</a:t>
                      </a:r>
                      <a:r>
                        <a:rPr lang="zh-CN" altLang="en-US" sz="1800" b="1" i="0" kern="1200" dirty="0">
                          <a:solidFill>
                            <a:schemeClr val="dk1"/>
                          </a:solidFill>
                          <a:effectLst/>
                          <a:latin typeface="仿宋" panose="02010609060101010101" pitchFamily="49" charset="-122"/>
                          <a:ea typeface="仿宋" panose="02010609060101010101" pitchFamily="49" charset="-122"/>
                          <a:cs typeface="+mn-cs"/>
                        </a:rPr>
                        <a:t>限制商品过度包装要求 食品和化妆品</a:t>
                      </a:r>
                      <a:r>
                        <a:rPr lang="en-US" altLang="zh-CN" sz="1800" b="1" i="0" kern="1200" dirty="0">
                          <a:solidFill>
                            <a:schemeClr val="dk1"/>
                          </a:solidFill>
                          <a:effectLst/>
                          <a:latin typeface="仿宋" panose="02010609060101010101" pitchFamily="49" charset="-122"/>
                          <a:ea typeface="仿宋" panose="02010609060101010101" pitchFamily="49" charset="-122"/>
                          <a:cs typeface="+mn-cs"/>
                        </a:rPr>
                        <a:t>》</a:t>
                      </a:r>
                      <a:r>
                        <a:rPr lang="zh-CN" altLang="en-US" sz="1800" b="1" i="0" kern="1200" dirty="0">
                          <a:solidFill>
                            <a:schemeClr val="dk1"/>
                          </a:solidFill>
                          <a:effectLst/>
                          <a:latin typeface="仿宋" panose="02010609060101010101" pitchFamily="49" charset="-122"/>
                          <a:ea typeface="仿宋" panose="02010609060101010101" pitchFamily="49" charset="-122"/>
                          <a:cs typeface="+mn-cs"/>
                        </a:rPr>
                        <a:t>第</a:t>
                      </a:r>
                      <a:r>
                        <a:rPr lang="en-US" sz="1800" b="1" i="0" kern="1200" dirty="0">
                          <a:solidFill>
                            <a:schemeClr val="dk1"/>
                          </a:solidFill>
                          <a:effectLst/>
                          <a:latin typeface="仿宋" panose="02010609060101010101" pitchFamily="49" charset="-122"/>
                          <a:ea typeface="仿宋" panose="02010609060101010101" pitchFamily="49" charset="-122"/>
                          <a:cs typeface="+mn-cs"/>
                        </a:rPr>
                        <a:t>1</a:t>
                      </a:r>
                      <a:r>
                        <a:rPr lang="zh-CN" altLang="en-US" sz="1800" b="1" i="0" kern="1200" dirty="0">
                          <a:solidFill>
                            <a:schemeClr val="dk1"/>
                          </a:solidFill>
                          <a:effectLst/>
                          <a:latin typeface="仿宋" panose="02010609060101010101" pitchFamily="49" charset="-122"/>
                          <a:ea typeface="仿宋" panose="02010609060101010101" pitchFamily="49" charset="-122"/>
                          <a:cs typeface="+mn-cs"/>
                        </a:rPr>
                        <a:t>号修改单</a:t>
                      </a: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00" rtl="0" eaLnBrk="1" fontAlgn="auto" latinLnBrk="0" hangingPunct="1">
                        <a:lnSpc>
                          <a:spcPct val="130000"/>
                        </a:lnSpc>
                        <a:spcBef>
                          <a:spcPts val="0"/>
                        </a:spcBef>
                        <a:spcAft>
                          <a:spcPts val="0"/>
                        </a:spcAft>
                        <a:buClrTx/>
                        <a:buSzTx/>
                        <a:buFontTx/>
                        <a:buNone/>
                        <a:defRPr/>
                      </a:pPr>
                      <a:r>
                        <a:rPr lang="en-US" sz="1800" b="1" i="0" kern="1200" dirty="0">
                          <a:solidFill>
                            <a:schemeClr val="dk1"/>
                          </a:solidFill>
                          <a:effectLst/>
                          <a:latin typeface="仿宋" panose="02010609060101010101" pitchFamily="49" charset="-122"/>
                          <a:ea typeface="仿宋" panose="02010609060101010101" pitchFamily="49" charset="-122"/>
                          <a:cs typeface="+mn-cs"/>
                        </a:rPr>
                        <a:t>2022</a:t>
                      </a:r>
                      <a:r>
                        <a:rPr lang="zh-CN" altLang="en-US" sz="1800" b="1" i="0" kern="1200" dirty="0">
                          <a:solidFill>
                            <a:schemeClr val="dk1"/>
                          </a:solidFill>
                          <a:effectLst/>
                          <a:latin typeface="仿宋" panose="02010609060101010101" pitchFamily="49" charset="-122"/>
                          <a:ea typeface="仿宋" panose="02010609060101010101" pitchFamily="49" charset="-122"/>
                          <a:cs typeface="+mn-cs"/>
                        </a:rPr>
                        <a:t>年</a:t>
                      </a:r>
                      <a:r>
                        <a:rPr lang="en-US" sz="1800" b="1" i="0" kern="1200" dirty="0">
                          <a:solidFill>
                            <a:schemeClr val="dk1"/>
                          </a:solidFill>
                          <a:effectLst/>
                          <a:latin typeface="仿宋" panose="02010609060101010101" pitchFamily="49" charset="-122"/>
                          <a:ea typeface="仿宋" panose="02010609060101010101" pitchFamily="49" charset="-122"/>
                          <a:cs typeface="+mn-cs"/>
                        </a:rPr>
                        <a:t>5</a:t>
                      </a:r>
                      <a:r>
                        <a:rPr lang="zh-CN" altLang="en-US" sz="1800" b="1" i="0" kern="1200" dirty="0">
                          <a:solidFill>
                            <a:schemeClr val="dk1"/>
                          </a:solidFill>
                          <a:effectLst/>
                          <a:latin typeface="仿宋" panose="02010609060101010101" pitchFamily="49" charset="-122"/>
                          <a:ea typeface="仿宋" panose="02010609060101010101" pitchFamily="49" charset="-122"/>
                          <a:cs typeface="+mn-cs"/>
                        </a:rPr>
                        <a:t>月</a:t>
                      </a:r>
                      <a:r>
                        <a:rPr lang="en-US" sz="1800" b="1" i="0" kern="1200" dirty="0">
                          <a:solidFill>
                            <a:schemeClr val="dk1"/>
                          </a:solidFill>
                          <a:effectLst/>
                          <a:latin typeface="仿宋" panose="02010609060101010101" pitchFamily="49" charset="-122"/>
                          <a:ea typeface="仿宋" panose="02010609060101010101" pitchFamily="49" charset="-122"/>
                          <a:cs typeface="+mn-cs"/>
                        </a:rPr>
                        <a:t>24</a:t>
                      </a:r>
                      <a:r>
                        <a:rPr lang="zh-CN" altLang="en-US" sz="1800" b="1" i="0" kern="1200" dirty="0">
                          <a:solidFill>
                            <a:schemeClr val="dk1"/>
                          </a:solidFill>
                          <a:effectLst/>
                          <a:latin typeface="仿宋" panose="02010609060101010101" pitchFamily="49" charset="-122"/>
                          <a:ea typeface="仿宋" panose="02010609060101010101" pitchFamily="49" charset="-122"/>
                          <a:cs typeface="+mn-cs"/>
                        </a:rPr>
                        <a:t>日</a:t>
                      </a: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00" rtl="0" eaLnBrk="1" fontAlgn="auto" latinLnBrk="0" hangingPunct="1">
                        <a:lnSpc>
                          <a:spcPct val="130000"/>
                        </a:lnSpc>
                        <a:spcBef>
                          <a:spcPts val="0"/>
                        </a:spcBef>
                        <a:spcAft>
                          <a:spcPts val="0"/>
                        </a:spcAft>
                        <a:buClrTx/>
                        <a:buSzTx/>
                        <a:buFontTx/>
                        <a:buNone/>
                        <a:defRPr/>
                      </a:pPr>
                      <a:r>
                        <a:rPr lang="en-US" sz="1800" b="1" i="0" kern="1200" dirty="0">
                          <a:solidFill>
                            <a:schemeClr val="dk1"/>
                          </a:solidFill>
                          <a:effectLst/>
                          <a:latin typeface="仿宋" panose="02010609060101010101" pitchFamily="49" charset="-122"/>
                          <a:ea typeface="仿宋" panose="02010609060101010101" pitchFamily="49" charset="-122"/>
                          <a:cs typeface="+mn-cs"/>
                        </a:rPr>
                        <a:t>2022</a:t>
                      </a:r>
                      <a:r>
                        <a:rPr lang="zh-CN" altLang="en-US" sz="1800" b="1" i="0" kern="1200" dirty="0">
                          <a:solidFill>
                            <a:schemeClr val="dk1"/>
                          </a:solidFill>
                          <a:effectLst/>
                          <a:latin typeface="仿宋" panose="02010609060101010101" pitchFamily="49" charset="-122"/>
                          <a:ea typeface="仿宋" panose="02010609060101010101" pitchFamily="49" charset="-122"/>
                          <a:cs typeface="+mn-cs"/>
                        </a:rPr>
                        <a:t>年</a:t>
                      </a:r>
                      <a:r>
                        <a:rPr lang="en-US" sz="1800" b="1" i="0" kern="1200" dirty="0">
                          <a:solidFill>
                            <a:schemeClr val="dk1"/>
                          </a:solidFill>
                          <a:effectLst/>
                          <a:latin typeface="仿宋" panose="02010609060101010101" pitchFamily="49" charset="-122"/>
                          <a:ea typeface="仿宋" panose="02010609060101010101" pitchFamily="49" charset="-122"/>
                          <a:cs typeface="+mn-cs"/>
                        </a:rPr>
                        <a:t>8</a:t>
                      </a:r>
                      <a:r>
                        <a:rPr lang="zh-CN" altLang="en-US" sz="1800" b="1" i="0" kern="1200" dirty="0">
                          <a:solidFill>
                            <a:schemeClr val="dk1"/>
                          </a:solidFill>
                          <a:effectLst/>
                          <a:latin typeface="仿宋" panose="02010609060101010101" pitchFamily="49" charset="-122"/>
                          <a:ea typeface="仿宋" panose="02010609060101010101" pitchFamily="49" charset="-122"/>
                          <a:cs typeface="+mn-cs"/>
                        </a:rPr>
                        <a:t>月</a:t>
                      </a:r>
                      <a:r>
                        <a:rPr lang="en-US" sz="1800" b="1" i="0" kern="1200" dirty="0">
                          <a:solidFill>
                            <a:schemeClr val="dk1"/>
                          </a:solidFill>
                          <a:effectLst/>
                          <a:latin typeface="仿宋" panose="02010609060101010101" pitchFamily="49" charset="-122"/>
                          <a:ea typeface="仿宋" panose="02010609060101010101" pitchFamily="49" charset="-122"/>
                          <a:cs typeface="+mn-cs"/>
                        </a:rPr>
                        <a:t>15</a:t>
                      </a:r>
                      <a:r>
                        <a:rPr lang="zh-CN" altLang="en-US" sz="1800" b="1" i="0" kern="1200" dirty="0">
                          <a:solidFill>
                            <a:schemeClr val="dk1"/>
                          </a:solidFill>
                          <a:effectLst/>
                          <a:latin typeface="仿宋" panose="02010609060101010101" pitchFamily="49" charset="-122"/>
                          <a:ea typeface="仿宋" panose="02010609060101010101" pitchFamily="49" charset="-122"/>
                          <a:cs typeface="+mn-cs"/>
                        </a:rPr>
                        <a:t>日</a:t>
                      </a: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914400" rtl="0" eaLnBrk="1" fontAlgn="auto" latinLnBrk="0" hangingPunct="1">
                        <a:lnSpc>
                          <a:spcPct val="130000"/>
                        </a:lnSpc>
                        <a:spcBef>
                          <a:spcPts val="0"/>
                        </a:spcBef>
                        <a:spcAft>
                          <a:spcPts val="0"/>
                        </a:spcAft>
                        <a:buClrTx/>
                        <a:buSzTx/>
                        <a:buFontTx/>
                        <a:buNone/>
                        <a:defRPr/>
                      </a:pPr>
                      <a:r>
                        <a:rPr lang="zh-CN" altLang="en-US" sz="1800" b="1" i="0" kern="1200" dirty="0">
                          <a:solidFill>
                            <a:schemeClr val="dk1"/>
                          </a:solidFill>
                          <a:effectLst/>
                          <a:latin typeface="仿宋" panose="02010609060101010101" pitchFamily="49" charset="-122"/>
                          <a:ea typeface="仿宋" panose="02010609060101010101" pitchFamily="49" charset="-122"/>
                          <a:cs typeface="+mn-cs"/>
                        </a:rPr>
                        <a:t>本修改单主要针对月饼和粽子产品包装，过渡期为</a:t>
                      </a:r>
                      <a:r>
                        <a:rPr lang="en-US" altLang="zh-CN" sz="1800" b="1" i="0" kern="1200" dirty="0">
                          <a:solidFill>
                            <a:schemeClr val="dk1"/>
                          </a:solidFill>
                          <a:effectLst/>
                          <a:latin typeface="仿宋" panose="02010609060101010101" pitchFamily="49" charset="-122"/>
                          <a:ea typeface="仿宋" panose="02010609060101010101" pitchFamily="49" charset="-122"/>
                          <a:cs typeface="+mn-cs"/>
                        </a:rPr>
                        <a:t>3</a:t>
                      </a:r>
                      <a:r>
                        <a:rPr lang="zh-CN" altLang="en-US" sz="1800" b="1" i="0" kern="1200" dirty="0">
                          <a:solidFill>
                            <a:schemeClr val="dk1"/>
                          </a:solidFill>
                          <a:effectLst/>
                          <a:latin typeface="仿宋" panose="02010609060101010101" pitchFamily="49" charset="-122"/>
                          <a:ea typeface="仿宋" panose="02010609060101010101" pitchFamily="49" charset="-122"/>
                          <a:cs typeface="+mn-cs"/>
                        </a:rPr>
                        <a:t>个月。实施日期为</a:t>
                      </a:r>
                      <a:r>
                        <a:rPr lang="en-US" altLang="zh-CN" sz="1800" b="1" i="0" kern="1200" dirty="0">
                          <a:solidFill>
                            <a:schemeClr val="dk1"/>
                          </a:solidFill>
                          <a:effectLst/>
                          <a:latin typeface="仿宋" panose="02010609060101010101" pitchFamily="49" charset="-122"/>
                          <a:ea typeface="仿宋" panose="02010609060101010101" pitchFamily="49" charset="-122"/>
                          <a:cs typeface="+mn-cs"/>
                        </a:rPr>
                        <a:t>8</a:t>
                      </a:r>
                      <a:r>
                        <a:rPr lang="zh-CN" altLang="en-US" sz="1800" b="1" i="0" kern="1200" dirty="0">
                          <a:solidFill>
                            <a:schemeClr val="dk1"/>
                          </a:solidFill>
                          <a:effectLst/>
                          <a:latin typeface="仿宋" panose="02010609060101010101" pitchFamily="49" charset="-122"/>
                          <a:ea typeface="仿宋" panose="02010609060101010101" pitchFamily="49" charset="-122"/>
                          <a:cs typeface="+mn-cs"/>
                        </a:rPr>
                        <a:t>月</a:t>
                      </a:r>
                      <a:r>
                        <a:rPr lang="en-US" altLang="zh-CN" sz="1800" b="1" i="0" kern="1200" dirty="0">
                          <a:solidFill>
                            <a:schemeClr val="dk1"/>
                          </a:solidFill>
                          <a:effectLst/>
                          <a:latin typeface="仿宋" panose="02010609060101010101" pitchFamily="49" charset="-122"/>
                          <a:ea typeface="仿宋" panose="02010609060101010101" pitchFamily="49" charset="-122"/>
                          <a:cs typeface="+mn-cs"/>
                        </a:rPr>
                        <a:t>15</a:t>
                      </a:r>
                      <a:r>
                        <a:rPr lang="zh-CN" altLang="en-US" sz="1800" b="1" i="0" kern="1200" dirty="0">
                          <a:solidFill>
                            <a:schemeClr val="dk1"/>
                          </a:solidFill>
                          <a:effectLst/>
                          <a:latin typeface="仿宋" panose="02010609060101010101" pitchFamily="49" charset="-122"/>
                          <a:ea typeface="仿宋" panose="02010609060101010101" pitchFamily="49" charset="-122"/>
                          <a:cs typeface="+mn-cs"/>
                        </a:rPr>
                        <a:t>日，实施日期前生产的月饼和粽子可销售至保质期结束。</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pic>
        <p:nvPicPr>
          <p:cNvPr id="2" name="页码9">
            <a:hlinkClick r:id="" action="ppaction://media"/>
            <a:extLst>
              <a:ext uri="{FF2B5EF4-FFF2-40B4-BE49-F238E27FC236}">
                <a16:creationId xmlns:a16="http://schemas.microsoft.com/office/drawing/2014/main" id="{697223B8-E9D4-2A76-4B89-E30CBED5A620}"/>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251590" y="6240463"/>
            <a:ext cx="487363" cy="487363"/>
          </a:xfrm>
          <a:prstGeom prst="rect">
            <a:avLst/>
          </a:prstGeom>
        </p:spPr>
      </p:pic>
    </p:spTree>
  </p:cSld>
  <p:clrMapOvr>
    <a:masterClrMapping/>
  </p:clrMapOvr>
  <p:transition advTm="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938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KSO_WPP_MARK_KEY" val="3ab53a1e-f9e1-4bc0-a93c-8349c5849b41"/>
  <p:tag name="COMMONDATA" val="eyJoZGlkIjoiZDZkNjQyYWYwZTY1Yzg2MDQ4YmMxZmQxMmM0MDhkZDgifQ=="/>
</p:tagLst>
</file>

<file path=ppt/tags/tag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xml><?xml version="1.0" encoding="utf-8"?>
<p:tagLst xmlns:a="http://schemas.openxmlformats.org/drawingml/2006/main" xmlns:r="http://schemas.openxmlformats.org/officeDocument/2006/relationships" xmlns:p="http://schemas.openxmlformats.org/presentationml/2006/main">
  <p:tag name="TIMING" val="|1.1"/>
</p:tagLst>
</file>

<file path=ppt/tags/tag14.xml><?xml version="1.0" encoding="utf-8"?>
<p:tagLst xmlns:a="http://schemas.openxmlformats.org/drawingml/2006/main" xmlns:r="http://schemas.openxmlformats.org/officeDocument/2006/relationships" xmlns:p="http://schemas.openxmlformats.org/presentationml/2006/main">
  <p:tag name="KSO_WM_UNIT_TABLE_BEAUTIFY" val="smartTable{2a9549f5-6397-4d8b-9414-99a99d4b3f26}"/>
</p:tagLst>
</file>

<file path=ppt/tags/tag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xml><?xml version="1.0" encoding="utf-8"?>
<p:tagLst xmlns:a="http://schemas.openxmlformats.org/drawingml/2006/main" xmlns:r="http://schemas.openxmlformats.org/officeDocument/2006/relationships" xmlns:p="http://schemas.openxmlformats.org/presentationml/2006/main">
  <p:tag name="KSO_WM_UNIT_TABLE_BEAUTIFY" val="smartTable{c1258b2d-af5a-447b-a9df-f1aa306094fb}"/>
</p:tagLst>
</file>

<file path=ppt/tags/tag17.xml><?xml version="1.0" encoding="utf-8"?>
<p:tagLst xmlns:a="http://schemas.openxmlformats.org/drawingml/2006/main" xmlns:r="http://schemas.openxmlformats.org/officeDocument/2006/relationships" xmlns:p="http://schemas.openxmlformats.org/presentationml/2006/main">
  <p:tag name="KSO_WM_UNIT_TABLE_BEAUTIFY" val="smartTable{941ed464-df7d-4c99-a230-ceba76668694}"/>
</p:tagLst>
</file>

<file path=ppt/tags/tag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xml><?xml version="1.0" encoding="utf-8"?>
<p:tagLst xmlns:a="http://schemas.openxmlformats.org/drawingml/2006/main" xmlns:r="http://schemas.openxmlformats.org/officeDocument/2006/relationships" xmlns:p="http://schemas.openxmlformats.org/presentationml/2006/main">
  <p:tag name="KSO_WM_UNIT_TABLE_BEAUTIFY" val="smartTable{5739c1e6-8309-4597-8144-f6dcdbfb109b}"/>
</p:tagLst>
</file>

<file path=ppt/tags/tag2.xml><?xml version="1.0" encoding="utf-8"?>
<p:tagLst xmlns:a="http://schemas.openxmlformats.org/drawingml/2006/main" xmlns:r="http://schemas.openxmlformats.org/officeDocument/2006/relationships" xmlns:p="http://schemas.openxmlformats.org/presentationml/2006/main">
  <p:tag name="TIMING" val="|0.3"/>
</p:tagLst>
</file>

<file path=ppt/tags/tag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xml><?xml version="1.0" encoding="utf-8"?>
<p:tagLst xmlns:a="http://schemas.openxmlformats.org/drawingml/2006/main" xmlns:r="http://schemas.openxmlformats.org/officeDocument/2006/relationships" xmlns:p="http://schemas.openxmlformats.org/presentationml/2006/main">
  <p:tag name="KSO_WM_UNIT_TABLE_BEAUTIFY" val="smartTable{33c16b24-be3d-4392-8e4b-d4ec76201fd1}"/>
</p:tagLst>
</file>

<file path=ppt/tags/tag22.xml><?xml version="1.0" encoding="utf-8"?>
<p:tagLst xmlns:a="http://schemas.openxmlformats.org/drawingml/2006/main" xmlns:r="http://schemas.openxmlformats.org/officeDocument/2006/relationships" xmlns:p="http://schemas.openxmlformats.org/presentationml/2006/main">
  <p:tag name="KSO_WM_UNIT_TABLE_BEAUTIFY" val="smartTable{33c16b24-be3d-4392-8e4b-d4ec76201fd1}"/>
</p:tagLst>
</file>

<file path=ppt/tags/tag23.xml><?xml version="1.0" encoding="utf-8"?>
<p:tagLst xmlns:a="http://schemas.openxmlformats.org/drawingml/2006/main" xmlns:r="http://schemas.openxmlformats.org/officeDocument/2006/relationships" xmlns:p="http://schemas.openxmlformats.org/presentationml/2006/main">
  <p:tag name="KSO_WM_UNIT_TABLE_BEAUTIFY" val="smartTable{cda2559f-a80a-4244-b9a4-302aedaff25d}"/>
</p:tagLst>
</file>

<file path=ppt/tags/tag24.xml><?xml version="1.0" encoding="utf-8"?>
<p:tagLst xmlns:a="http://schemas.openxmlformats.org/drawingml/2006/main" xmlns:r="http://schemas.openxmlformats.org/officeDocument/2006/relationships" xmlns:p="http://schemas.openxmlformats.org/presentationml/2006/main">
  <p:tag name="KSO_WM_UNIT_TABLE_BEAUTIFY" val="smartTable{c64f761c-1455-4a3a-a5d1-ea35a8e2e1af}"/>
</p:tagLst>
</file>

<file path=ppt/tags/tag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xml><?xml version="1.0" encoding="utf-8"?>
<p:tagLst xmlns:a="http://schemas.openxmlformats.org/drawingml/2006/main" xmlns:r="http://schemas.openxmlformats.org/officeDocument/2006/relationships" xmlns:p="http://schemas.openxmlformats.org/presentationml/2006/main">
  <p:tag name="KSO_WM_UNIT_TABLE_BEAUTIFY" val="smartTable{4ed0a08c-7a07-460f-b15a-276e4bf82afb}"/>
</p:tagLst>
</file>

<file path=ppt/tags/tag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5894.499212598425,&quot;width&quot;:18540.670866141732}"/>
</p:tagLst>
</file>

<file path=ppt/tags/tag4.xml><?xml version="1.0" encoding="utf-8"?>
<p:tagLst xmlns:a="http://schemas.openxmlformats.org/drawingml/2006/main" xmlns:r="http://schemas.openxmlformats.org/officeDocument/2006/relationships" xmlns:p="http://schemas.openxmlformats.org/presentationml/2006/main">
  <p:tag name="TIMING" val="|1.2"/>
</p:tagLst>
</file>

<file path=ppt/tags/tag5.xml><?xml version="1.0" encoding="utf-8"?>
<p:tagLst xmlns:a="http://schemas.openxmlformats.org/drawingml/2006/main" xmlns:r="http://schemas.openxmlformats.org/officeDocument/2006/relationships" xmlns:p="http://schemas.openxmlformats.org/presentationml/2006/main">
  <p:tag name="TIMING" val="|0.4"/>
</p:tagLst>
</file>

<file path=ppt/tags/tag6.xml><?xml version="1.0" encoding="utf-8"?>
<p:tagLst xmlns:a="http://schemas.openxmlformats.org/drawingml/2006/main" xmlns:r="http://schemas.openxmlformats.org/officeDocument/2006/relationships" xmlns:p="http://schemas.openxmlformats.org/presentationml/2006/main">
  <p:tag name="TIMING" val="|0.2"/>
</p:tagLst>
</file>

<file path=ppt/tags/tag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xml><?xml version="1.0" encoding="utf-8"?>
<p:tagLst xmlns:a="http://schemas.openxmlformats.org/drawingml/2006/main" xmlns:r="http://schemas.openxmlformats.org/officeDocument/2006/relationships" xmlns:p="http://schemas.openxmlformats.org/presentationml/2006/main">
  <p:tag name="TIMING" val="|0.8"/>
</p:tagLst>
</file>

<file path=ppt/tags/tag9.xml><?xml version="1.0" encoding="utf-8"?>
<p:tagLst xmlns:a="http://schemas.openxmlformats.org/drawingml/2006/main" xmlns:r="http://schemas.openxmlformats.org/officeDocument/2006/relationships" xmlns:p="http://schemas.openxmlformats.org/presentationml/2006/main">
  <p:tag name="TIMING" val="|0.3"/>
</p:tagLst>
</file>

<file path=ppt/theme/theme1.xml><?xml version="1.0" encoding="utf-8"?>
<a:theme xmlns:a="http://schemas.openxmlformats.org/drawingml/2006/main" name="主题5">
  <a:themeElements>
    <a:clrScheme name="房利美">
      <a:dk1>
        <a:srgbClr val="000000"/>
      </a:dk1>
      <a:lt1>
        <a:srgbClr val="FFFFFF"/>
      </a:lt1>
      <a:dk2>
        <a:srgbClr val="768394"/>
      </a:dk2>
      <a:lt2>
        <a:srgbClr val="F0F0F0"/>
      </a:lt2>
      <a:accent1>
        <a:srgbClr val="ED4755"/>
      </a:accent1>
      <a:accent2>
        <a:srgbClr val="EC9639"/>
      </a:accent2>
      <a:accent3>
        <a:srgbClr val="ACACAC"/>
      </a:accent3>
      <a:accent4>
        <a:srgbClr val="818181"/>
      </a:accent4>
      <a:accent5>
        <a:srgbClr val="727272"/>
      </a:accent5>
      <a:accent6>
        <a:srgbClr val="595959"/>
      </a:accent6>
      <a:hlink>
        <a:srgbClr val="4276AA"/>
      </a:hlink>
      <a:folHlink>
        <a:srgbClr val="BFBFBF"/>
      </a:folHlink>
    </a:clrScheme>
    <a:fontScheme name="Temp">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iSlide</Template>
  <TotalTime>441</TotalTime>
  <Words>8369</Words>
  <Application>Microsoft Office PowerPoint</Application>
  <PresentationFormat>宽屏</PresentationFormat>
  <Paragraphs>633</Paragraphs>
  <Slides>49</Slides>
  <Notes>49</Notes>
  <HiddenSlides>0</HiddenSlides>
  <MMClips>49</MMClips>
  <ScaleCrop>false</ScaleCrop>
  <HeadingPairs>
    <vt:vector size="6" baseType="variant">
      <vt:variant>
        <vt:lpstr>已用的字体</vt:lpstr>
      </vt:variant>
      <vt:variant>
        <vt:i4>11</vt:i4>
      </vt:variant>
      <vt:variant>
        <vt:lpstr>主题</vt:lpstr>
      </vt:variant>
      <vt:variant>
        <vt:i4>2</vt:i4>
      </vt:variant>
      <vt:variant>
        <vt:lpstr>幻灯片标题</vt:lpstr>
      </vt:variant>
      <vt:variant>
        <vt:i4>49</vt:i4>
      </vt:variant>
    </vt:vector>
  </HeadingPairs>
  <TitlesOfParts>
    <vt:vector size="62" baseType="lpstr">
      <vt:lpstr>等线</vt:lpstr>
      <vt:lpstr>仿宋</vt:lpstr>
      <vt:lpstr>黑体</vt:lpstr>
      <vt:lpstr>思源黑体 CN Bold</vt:lpstr>
      <vt:lpstr>宋体</vt:lpstr>
      <vt:lpstr>微软雅黑</vt:lpstr>
      <vt:lpstr>Arial</vt:lpstr>
      <vt:lpstr>Calibri</vt:lpstr>
      <vt:lpstr>Cambria Math</vt:lpstr>
      <vt:lpstr>Times New Roman</vt:lpstr>
      <vt:lpstr>Wingdings</vt:lpstr>
      <vt:lpstr>主题5</vt:lpstr>
      <vt:lpstr>1_Office 主题​​</vt:lpstr>
      <vt:lpstr>PowerPoint 演示文稿</vt:lpstr>
      <vt:lpstr>PowerPoint 演示文稿</vt:lpstr>
      <vt:lpstr>  一、工作背景</vt:lpstr>
      <vt:lpstr>  一、工作背景</vt:lpstr>
      <vt:lpstr>  一、工作背景</vt:lpstr>
      <vt:lpstr>  一、工作背景</vt:lpstr>
      <vt:lpstr>一、工作背景</vt:lpstr>
      <vt:lpstr> 一、工作背景</vt:lpstr>
      <vt:lpstr>  二、标准主要技术内容解读</vt:lpstr>
      <vt:lpstr>  二、标准主要技术内容解读</vt:lpstr>
      <vt:lpstr> （一）范围</vt:lpstr>
      <vt:lpstr> （一）范围</vt:lpstr>
      <vt:lpstr> （一）范围</vt:lpstr>
      <vt:lpstr> （二）术语和定义</vt:lpstr>
      <vt:lpstr> （二）术语和定义</vt:lpstr>
      <vt:lpstr> （二）术语和定义</vt:lpstr>
      <vt:lpstr> （二）术语和定义 </vt:lpstr>
      <vt:lpstr> （三）要求</vt:lpstr>
      <vt:lpstr> （三）要求</vt:lpstr>
      <vt:lpstr> （三）要求</vt:lpstr>
      <vt:lpstr> （三）要求</vt:lpstr>
      <vt:lpstr> （三）要求</vt:lpstr>
      <vt:lpstr> （三）要求</vt:lpstr>
      <vt:lpstr> 三、要求</vt:lpstr>
      <vt:lpstr> （三）要求</vt:lpstr>
      <vt:lpstr> （三）要求</vt:lpstr>
      <vt:lpstr> （三）要求</vt:lpstr>
      <vt:lpstr> （三）要求</vt:lpstr>
      <vt:lpstr> （三）要求</vt:lpstr>
      <vt:lpstr> （三）要求</vt:lpstr>
      <vt:lpstr> （三）要求</vt:lpstr>
      <vt:lpstr> （三）要求</vt:lpstr>
      <vt:lpstr> （三）要求</vt:lpstr>
      <vt:lpstr> （三）要求</vt:lpstr>
      <vt:lpstr> （三）要求</vt:lpstr>
      <vt:lpstr> （三）要求</vt:lpstr>
      <vt:lpstr> （三）要求</vt:lpstr>
      <vt:lpstr> （三）要求</vt:lpstr>
      <vt:lpstr> （三）要求</vt:lpstr>
      <vt:lpstr> （三）要求</vt:lpstr>
      <vt:lpstr> （三）要求</vt:lpstr>
      <vt:lpstr> （三）要求</vt:lpstr>
      <vt:lpstr> （四）判定规则</vt:lpstr>
      <vt:lpstr> （五）茶叶是否过度包装的简易判定</vt:lpstr>
      <vt:lpstr> （五）茶叶是否过度包装的简易判定</vt:lpstr>
      <vt:lpstr> （五）茶叶是否过度包装的简易判定</vt:lpstr>
      <vt:lpstr> （五）茶叶是否过度包装的简易判定</vt:lpstr>
      <vt:lpstr> 三、实施法律要求</vt:lpstr>
      <vt:lpstr> 三、实施法律要求</vt:lpstr>
    </vt:vector>
  </TitlesOfParts>
  <Manager>iSlide</Manager>
  <Company>iSlide</Company>
  <LinksUpToDate>false</LinksUpToDate>
  <SharedDoc>false</SharedDoc>
  <HyperlinkBase>https://www.islide.cc</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GB/T 23350-2021 限制商品过度包装要求 食品和化妆品</dc:title>
  <dc:creator>Ziwei Fan</dc:creator>
  <cp:lastModifiedBy>Chen Ruishi</cp:lastModifiedBy>
  <cp:revision>589</cp:revision>
  <cp:lastPrinted>2023-05-12T01:50:00Z</cp:lastPrinted>
  <dcterms:created xsi:type="dcterms:W3CDTF">2023-05-12T01:50:00Z</dcterms:created>
  <dcterms:modified xsi:type="dcterms:W3CDTF">2023-05-17T14:52:39Z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Slide.Theme">
    <vt:lpwstr>48706f29-9ca0-418e-876d-de7b156ca083</vt:lpwstr>
  </property>
  <property fmtid="{D5CDD505-2E9C-101B-9397-08002B2CF9AE}" pid="3" name="KSOProductBuildVer">
    <vt:lpwstr>2052-11.1.0.14036</vt:lpwstr>
  </property>
  <property fmtid="{D5CDD505-2E9C-101B-9397-08002B2CF9AE}" pid="4" name="ICV">
    <vt:lpwstr>8ADB8509C7DA40DDA66579C1911E59D2_13</vt:lpwstr>
  </property>
</Properties>
</file>