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6.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handoutMasterIdLst>
    <p:handoutMasterId r:id="rId22"/>
  </p:handoutMasterIdLst>
  <p:sldIdLst>
    <p:sldId id="256" r:id="rId2"/>
    <p:sldId id="265" r:id="rId3"/>
    <p:sldId id="257" r:id="rId4"/>
    <p:sldId id="258" r:id="rId5"/>
    <p:sldId id="264" r:id="rId6"/>
    <p:sldId id="266" r:id="rId7"/>
    <p:sldId id="259" r:id="rId8"/>
    <p:sldId id="426" r:id="rId9"/>
    <p:sldId id="260" r:id="rId10"/>
    <p:sldId id="457" r:id="rId11"/>
    <p:sldId id="335" r:id="rId12"/>
    <p:sldId id="404" r:id="rId13"/>
    <p:sldId id="376" r:id="rId14"/>
    <p:sldId id="431" r:id="rId15"/>
    <p:sldId id="429" r:id="rId16"/>
    <p:sldId id="434" r:id="rId17"/>
    <p:sldId id="435" r:id="rId18"/>
    <p:sldId id="334" r:id="rId19"/>
    <p:sldId id="377" r:id="rId20"/>
  </p:sldIdLst>
  <p:sldSz cx="12192000" cy="6858000"/>
  <p:notesSz cx="6858000" cy="9144000"/>
  <p:embeddedFontLst>
    <p:embeddedFont>
      <p:font typeface="Microsoft Tai Le" panose="020B0502040204020203" pitchFamily="34" charset="0"/>
      <p:regular r:id="rId23"/>
      <p:bold r:id="rId24"/>
    </p:embeddedFont>
    <p:embeddedFont>
      <p:font typeface="微软雅黑" panose="020B0503020204020204" pitchFamily="34" charset="-122"/>
      <p:regular r:id="rId25"/>
      <p:bold r:id="rId26"/>
    </p:embeddedFont>
    <p:embeddedFont>
      <p:font typeface="字魂简雅黑" panose="02010600030101010101" charset="-122"/>
      <p:regular r:id="rId27"/>
    </p:embeddedFont>
    <p:embeddedFont>
      <p:font typeface="Comic Sans MS" panose="030F0702030302020204" pitchFamily="66"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方正粗黑宋简体" panose="02010600030101010101" charset="-122"/>
      <p:regular r:id="rId36"/>
    </p:embeddedFont>
    <p:embeddedFont>
      <p:font typeface="Segoe UI" panose="020B0502040204020203" pitchFamily="34" charset="0"/>
      <p:regular r:id="rId37"/>
      <p:bold r:id="rId38"/>
      <p:italic r:id="rId39"/>
      <p:boldItalic r:id="rId40"/>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03A9F5"/>
    <a:srgbClr val="000000"/>
    <a:srgbClr val="5B9BD5"/>
    <a:srgbClr val="30508A"/>
    <a:srgbClr val="DFDFE1"/>
    <a:srgbClr val="4472C4"/>
    <a:srgbClr val="70AD47"/>
    <a:srgbClr val="419EC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8" d="100"/>
          <a:sy n="118" d="100"/>
        </p:scale>
        <p:origin x="600" y="102"/>
      </p:cViewPr>
      <p:guideLst/>
    </p:cSldViewPr>
  </p:slideViewPr>
  <p:notesTextViewPr>
    <p:cViewPr>
      <p:scale>
        <a:sx n="1" d="1"/>
        <a:sy n="1" d="1"/>
      </p:scale>
      <p:origin x="0" y="0"/>
    </p:cViewPr>
  </p:notesTextViewPr>
  <p:sorterViewPr>
    <p:cViewPr>
      <p:scale>
        <a:sx n="172" d="100"/>
        <a:sy n="17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font" Target="fonts/font12.fntdata"/><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F:\1%20TB&#25991;&#20214;\11.2019&#24180;\99%20&#20854;&#20182;&#25991;&#20214;\123\20230528\&#36890;&#20449;&#19987;&#39033;&#22270;&#32440;&#20462;&#25913;0619\&#34913;&#38451;&#24066;&#39640;&#26032;&#21306;&#36890;&#20449;&#22522;&#30784;&#35774;&#26045;&#19987;&#39033;&#35268;&#21010;&#65288;&#20256;&#36755;&#32447;&#36335;&#37096;&#20998;&#65289;&#22522;&#30784;&#34920;&#26684;v2(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effectLst/>
      </c:spPr>
    </c:floor>
    <c:sideWall>
      <c:thickness val="0"/>
      <c:spPr>
        <a:noFill/>
        <a:effectLst/>
      </c:spPr>
    </c:sideWall>
    <c:backWall>
      <c:thickness val="0"/>
      <c:spPr>
        <a:noFill/>
        <a:effectLst/>
      </c:spPr>
    </c:backWall>
    <c:plotArea>
      <c:layout>
        <c:manualLayout>
          <c:layoutTarget val="inner"/>
          <c:xMode val="edge"/>
          <c:yMode val="edge"/>
          <c:x val="6.56614785992214E-3"/>
          <c:y val="5.3600142933714501E-3"/>
          <c:w val="0.96960116731517498"/>
          <c:h val="0.98927997141325696"/>
        </c:manualLayout>
      </c:layout>
      <c:pie3DChart>
        <c:varyColors val="1"/>
        <c:ser>
          <c:idx val="0"/>
          <c:order val="0"/>
          <c:spPr>
            <a:scene3d>
              <a:camera prst="orthographicFront"/>
              <a:lightRig rig="threePt" dir="t"/>
            </a:scene3d>
            <a:sp3d contourW="25400"/>
          </c:spPr>
          <c:dPt>
            <c:idx val="0"/>
            <c:bubble3D val="0"/>
            <c:spPr>
              <a:solidFill>
                <a:schemeClr val="accent1"/>
              </a:solidFill>
              <a:ln w="25400">
                <a:solidFill>
                  <a:schemeClr val="lt1"/>
                </a:solidFill>
              </a:ln>
              <a:effectLst/>
              <a:scene3d>
                <a:camera prst="orthographicFront"/>
                <a:lightRig rig="threePt" dir="t"/>
              </a:scene3d>
              <a:sp3d contourW="25400"/>
            </c:spPr>
          </c:dPt>
          <c:dPt>
            <c:idx val="1"/>
            <c:bubble3D val="0"/>
            <c:spPr>
              <a:solidFill>
                <a:schemeClr val="accent2"/>
              </a:solidFill>
              <a:ln w="25400">
                <a:solidFill>
                  <a:schemeClr val="lt1"/>
                </a:solidFill>
              </a:ln>
              <a:effectLst/>
              <a:scene3d>
                <a:camera prst="orthographicFront"/>
                <a:lightRig rig="threePt" dir="t"/>
              </a:scene3d>
              <a:sp3d contourW="25400"/>
            </c:spPr>
          </c:dPt>
          <c:dPt>
            <c:idx val="2"/>
            <c:bubble3D val="0"/>
            <c:spPr>
              <a:solidFill>
                <a:schemeClr val="accent3"/>
              </a:solidFill>
              <a:ln w="25400">
                <a:solidFill>
                  <a:schemeClr val="lt1"/>
                </a:solidFill>
              </a:ln>
              <a:effectLst/>
              <a:scene3d>
                <a:camera prst="orthographicFront"/>
                <a:lightRig rig="threePt" dir="t"/>
              </a:scene3d>
              <a:sp3d contourW="25400"/>
            </c:spPr>
          </c:dPt>
          <c:dPt>
            <c:idx val="3"/>
            <c:bubble3D val="0"/>
            <c:spPr>
              <a:solidFill>
                <a:schemeClr val="accent4"/>
              </a:solidFill>
              <a:ln w="25400">
                <a:solidFill>
                  <a:schemeClr val="lt1"/>
                </a:solidFill>
              </a:ln>
              <a:effectLst/>
              <a:scene3d>
                <a:camera prst="orthographicFront"/>
                <a:lightRig rig="threePt" dir="t"/>
              </a:scene3d>
              <a:sp3d contourW="25400"/>
            </c:spPr>
          </c:dPt>
          <c:dLbls>
            <c:dLbl>
              <c:idx val="0"/>
              <c:layout>
                <c:manualLayout>
                  <c:x val="-0.22469670324485899"/>
                  <c:y val="9.4152720460165998E-2"/>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蒸湘区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327</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km,</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29%</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16561284046693"/>
                      <c:h val="0.16866178309808799"/>
                    </c:manualLayout>
                  </c15:layout>
                </c:ext>
              </c:extLst>
            </c:dLbl>
            <c:dLbl>
              <c:idx val="1"/>
              <c:layout>
                <c:manualLayout>
                  <c:x val="-0.18386920574974699"/>
                  <c:y val="-0.31270861192715299"/>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石鼓区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251</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km, </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5206712062256798"/>
                      <c:h val="0.16866178309808799"/>
                    </c:manualLayout>
                  </c15:layout>
                </c:ext>
              </c:extLst>
            </c:dLbl>
            <c:dLbl>
              <c:idx val="2"/>
              <c:layout>
                <c:manualLayout>
                  <c:x val="0.20873490662372299"/>
                  <c:y val="-0.282213281855"/>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雁峰区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245</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km, </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45744163424125"/>
                      <c:h val="0.16866178309808799"/>
                    </c:manualLayout>
                  </c15:layout>
                </c:ext>
              </c:extLst>
            </c:dLbl>
            <c:dLbl>
              <c:idx val="3"/>
              <c:layout>
                <c:manualLayout>
                  <c:x val="0.2338714924169"/>
                  <c:y val="9.5075804366925004E-2"/>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珠晖区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314km</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28%</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3978599221789901"/>
                      <c:h val="0.16866178309808799"/>
                    </c:manualLayout>
                  </c15:layout>
                </c:ext>
              </c:extLst>
            </c:dLbl>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p>
            </c:txPr>
            <c:dLblPos val="ct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'[衡阳市高新区通信基础设施专项规划（传输线路部分）基础表格v2(1).xlsx]表5.管道投资估算表'!$X$41:$X$44</c:f>
              <c:strCache>
                <c:ptCount val="4"/>
                <c:pt idx="0">
                  <c:v>蒸湘区</c:v>
                </c:pt>
                <c:pt idx="1">
                  <c:v>石鼓区</c:v>
                </c:pt>
                <c:pt idx="2">
                  <c:v>雁峰区</c:v>
                </c:pt>
                <c:pt idx="3">
                  <c:v>珠晖区</c:v>
                </c:pt>
              </c:strCache>
            </c:strRef>
          </c:cat>
          <c:val>
            <c:numRef>
              <c:f>'[衡阳市高新区通信基础设施专项规划（传输线路部分）基础表格v2(1).xlsx]表5.管道投资估算表'!$Y$41:$Y$44</c:f>
              <c:numCache>
                <c:formatCode>0_ </c:formatCode>
                <c:ptCount val="4"/>
                <c:pt idx="0">
                  <c:v>327.24</c:v>
                </c:pt>
                <c:pt idx="1">
                  <c:v>250.86</c:v>
                </c:pt>
                <c:pt idx="2">
                  <c:v>244.58</c:v>
                </c:pt>
                <c:pt idx="3">
                  <c:v>314.10000000000002</c:v>
                </c:pt>
              </c:numCache>
            </c:numRef>
          </c:val>
        </c:ser>
        <c:dLbls>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040775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2F659-812D-4A57-8FEC-71BA70F935DA}" type="datetimeFigureOut">
              <a:rPr lang="zh-CN" altLang="en-US" smtClean="0"/>
              <a:t>2025-4-2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68303B-620A-4B62-B18E-5FF6F4F9C1B7}" type="slidenum">
              <a:rPr lang="zh-CN" altLang="en-US" smtClean="0"/>
              <a:t>‹#›</a:t>
            </a:fld>
            <a:endParaRPr lang="zh-CN" altLang="en-US"/>
          </a:p>
        </p:txBody>
      </p:sp>
    </p:spTree>
    <p:extLst>
      <p:ext uri="{BB962C8B-B14F-4D97-AF65-F5344CB8AC3E}">
        <p14:creationId xmlns:p14="http://schemas.microsoft.com/office/powerpoint/2010/main" val="368795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a:t>
            </a:fld>
            <a:endParaRPr lang="zh-CN" altLang="en-US"/>
          </a:p>
        </p:txBody>
      </p:sp>
    </p:spTree>
    <p:extLst>
      <p:ext uri="{BB962C8B-B14F-4D97-AF65-F5344CB8AC3E}">
        <p14:creationId xmlns:p14="http://schemas.microsoft.com/office/powerpoint/2010/main" val="2137206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extLst>
      <p:ext uri="{BB962C8B-B14F-4D97-AF65-F5344CB8AC3E}">
        <p14:creationId xmlns:p14="http://schemas.microsoft.com/office/powerpoint/2010/main" val="2558289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extLst>
      <p:ext uri="{BB962C8B-B14F-4D97-AF65-F5344CB8AC3E}">
        <p14:creationId xmlns:p14="http://schemas.microsoft.com/office/powerpoint/2010/main" val="3855728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12</a:t>
            </a:fld>
            <a:endParaRPr lang="zh-CN" altLang="en-US"/>
          </a:p>
        </p:txBody>
      </p:sp>
    </p:spTree>
    <p:extLst>
      <p:ext uri="{BB962C8B-B14F-4D97-AF65-F5344CB8AC3E}">
        <p14:creationId xmlns:p14="http://schemas.microsoft.com/office/powerpoint/2010/main" val="1282105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extLst>
      <p:ext uri="{BB962C8B-B14F-4D97-AF65-F5344CB8AC3E}">
        <p14:creationId xmlns:p14="http://schemas.microsoft.com/office/powerpoint/2010/main" val="4074553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14</a:t>
            </a:fld>
            <a:endParaRPr lang="zh-CN" altLang="en-US"/>
          </a:p>
        </p:txBody>
      </p:sp>
    </p:spTree>
    <p:extLst>
      <p:ext uri="{BB962C8B-B14F-4D97-AF65-F5344CB8AC3E}">
        <p14:creationId xmlns:p14="http://schemas.microsoft.com/office/powerpoint/2010/main" val="2662228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16</a:t>
            </a:fld>
            <a:endParaRPr lang="zh-CN" altLang="en-US"/>
          </a:p>
        </p:txBody>
      </p:sp>
    </p:spTree>
    <p:extLst>
      <p:ext uri="{BB962C8B-B14F-4D97-AF65-F5344CB8AC3E}">
        <p14:creationId xmlns:p14="http://schemas.microsoft.com/office/powerpoint/2010/main" val="2156717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18</a:t>
            </a:fld>
            <a:endParaRPr lang="zh-CN" altLang="en-US"/>
          </a:p>
        </p:txBody>
      </p:sp>
    </p:spTree>
    <p:extLst>
      <p:ext uri="{BB962C8B-B14F-4D97-AF65-F5344CB8AC3E}">
        <p14:creationId xmlns:p14="http://schemas.microsoft.com/office/powerpoint/2010/main" val="918103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19</a:t>
            </a:fld>
            <a:endParaRPr lang="en-GB"/>
          </a:p>
        </p:txBody>
      </p:sp>
    </p:spTree>
    <p:extLst>
      <p:ext uri="{BB962C8B-B14F-4D97-AF65-F5344CB8AC3E}">
        <p14:creationId xmlns:p14="http://schemas.microsoft.com/office/powerpoint/2010/main" val="2620423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extLst>
      <p:ext uri="{BB962C8B-B14F-4D97-AF65-F5344CB8AC3E}">
        <p14:creationId xmlns:p14="http://schemas.microsoft.com/office/powerpoint/2010/main" val="1558712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3</a:t>
            </a:fld>
            <a:endParaRPr lang="zh-CN" altLang="en-US"/>
          </a:p>
        </p:txBody>
      </p:sp>
    </p:spTree>
    <p:extLst>
      <p:ext uri="{BB962C8B-B14F-4D97-AF65-F5344CB8AC3E}">
        <p14:creationId xmlns:p14="http://schemas.microsoft.com/office/powerpoint/2010/main" val="3264131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4</a:t>
            </a:fld>
            <a:endParaRPr lang="zh-CN" altLang="en-US"/>
          </a:p>
        </p:txBody>
      </p:sp>
    </p:spTree>
    <p:extLst>
      <p:ext uri="{BB962C8B-B14F-4D97-AF65-F5344CB8AC3E}">
        <p14:creationId xmlns:p14="http://schemas.microsoft.com/office/powerpoint/2010/main" val="3358216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630051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1222149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7</a:t>
            </a:fld>
            <a:endParaRPr lang="zh-CN" altLang="en-US"/>
          </a:p>
        </p:txBody>
      </p:sp>
    </p:spTree>
    <p:extLst>
      <p:ext uri="{BB962C8B-B14F-4D97-AF65-F5344CB8AC3E}">
        <p14:creationId xmlns:p14="http://schemas.microsoft.com/office/powerpoint/2010/main" val="796895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947261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9</a:t>
            </a:fld>
            <a:endParaRPr lang="zh-CN" altLang="en-US"/>
          </a:p>
        </p:txBody>
      </p:sp>
    </p:spTree>
    <p:extLst>
      <p:ext uri="{BB962C8B-B14F-4D97-AF65-F5344CB8AC3E}">
        <p14:creationId xmlns:p14="http://schemas.microsoft.com/office/powerpoint/2010/main" val="2175483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6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image" Target="../media/image12.pn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image" Target="../media/image11.png"/><Relationship Id="rId2" Type="http://schemas.openxmlformats.org/officeDocument/2006/relationships/tags" Target="../tags/tag25.xml"/><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notesSlide" Target="../notesSlides/notesSlide10.xml"/><Relationship Id="rId10" Type="http://schemas.openxmlformats.org/officeDocument/2006/relationships/tags" Target="../tags/tag33.xml"/><Relationship Id="rId19" Type="http://schemas.openxmlformats.org/officeDocument/2006/relationships/image" Target="../media/image13.png"/><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notesSlide" Target="../notesSlides/notesSlide11.xml"/><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chart" Target="../charts/chart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tags" Target="../tags/tag49.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17.png"/><Relationship Id="rId5" Type="http://schemas.openxmlformats.org/officeDocument/2006/relationships/slideLayout" Target="../slideLayouts/slideLayout2.xml"/><Relationship Id="rId4" Type="http://schemas.openxmlformats.org/officeDocument/2006/relationships/tags" Target="../tags/tag55.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5.xml"/><Relationship Id="rId2" Type="http://schemas.openxmlformats.org/officeDocument/2006/relationships/tags" Target="../tags/tag3.xml"/><Relationship Id="rId16"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10" Type="http://schemas.openxmlformats.org/officeDocument/2006/relationships/image" Target="../media/image5.png"/><Relationship Id="rId4" Type="http://schemas.openxmlformats.org/officeDocument/2006/relationships/tags" Target="../tags/tag20.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 y="1088571"/>
            <a:ext cx="11538859" cy="4484915"/>
          </a:xfrm>
          <a:custGeom>
            <a:avLst/>
            <a:gdLst>
              <a:gd name="connsiteX0" fmla="*/ 0 w 11538859"/>
              <a:gd name="connsiteY0" fmla="*/ 0 h 4484915"/>
              <a:gd name="connsiteX1" fmla="*/ 11538859 w 11538859"/>
              <a:gd name="connsiteY1" fmla="*/ 0 h 4484915"/>
              <a:gd name="connsiteX2" fmla="*/ 11538859 w 11538859"/>
              <a:gd name="connsiteY2" fmla="*/ 4484915 h 4484915"/>
              <a:gd name="connsiteX3" fmla="*/ 0 w 11538859"/>
              <a:gd name="connsiteY3" fmla="*/ 4484915 h 4484915"/>
              <a:gd name="connsiteX4" fmla="*/ 0 w 11538859"/>
              <a:gd name="connsiteY4" fmla="*/ 0 h 4484915"/>
              <a:gd name="connsiteX0-1" fmla="*/ 0 w 11538859"/>
              <a:gd name="connsiteY0-2" fmla="*/ 0 h 4484915"/>
              <a:gd name="connsiteX1-3" fmla="*/ 11538859 w 11538859"/>
              <a:gd name="connsiteY1-4" fmla="*/ 0 h 4484915"/>
              <a:gd name="connsiteX2-5" fmla="*/ 11538859 w 11538859"/>
              <a:gd name="connsiteY2-6" fmla="*/ 4484915 h 4484915"/>
              <a:gd name="connsiteX3-7" fmla="*/ 9056916 w 11538859"/>
              <a:gd name="connsiteY3-8" fmla="*/ 4484915 h 4484915"/>
              <a:gd name="connsiteX4-9" fmla="*/ 0 w 11538859"/>
              <a:gd name="connsiteY4-10" fmla="*/ 4484915 h 4484915"/>
              <a:gd name="connsiteX5" fmla="*/ 0 w 11538859"/>
              <a:gd name="connsiteY5" fmla="*/ 0 h 4484915"/>
              <a:gd name="connsiteX0-11" fmla="*/ 0 w 11538859"/>
              <a:gd name="connsiteY0-12" fmla="*/ 0 h 4484915"/>
              <a:gd name="connsiteX1-13" fmla="*/ 11538859 w 11538859"/>
              <a:gd name="connsiteY1-14" fmla="*/ 0 h 4484915"/>
              <a:gd name="connsiteX2-15" fmla="*/ 9056916 w 11538859"/>
              <a:gd name="connsiteY2-16" fmla="*/ 4484915 h 4484915"/>
              <a:gd name="connsiteX3-17" fmla="*/ 0 w 11538859"/>
              <a:gd name="connsiteY3-18" fmla="*/ 4484915 h 4484915"/>
              <a:gd name="connsiteX4-19" fmla="*/ 0 w 11538859"/>
              <a:gd name="connsiteY4-20" fmla="*/ 0 h 44849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38859" h="4484915">
                <a:moveTo>
                  <a:pt x="0" y="0"/>
                </a:moveTo>
                <a:lnTo>
                  <a:pt x="11538859" y="0"/>
                </a:lnTo>
                <a:lnTo>
                  <a:pt x="9056916" y="4484915"/>
                </a:lnTo>
                <a:lnTo>
                  <a:pt x="0" y="4484915"/>
                </a:lnTo>
                <a:lnTo>
                  <a:pt x="0" y="0"/>
                </a:lnTo>
                <a:close/>
              </a:path>
            </a:pathLst>
          </a:custGeom>
          <a:gradFill>
            <a:gsLst>
              <a:gs pos="0">
                <a:srgbClr val="44A1D0"/>
              </a:gs>
              <a:gs pos="100000">
                <a:srgbClr val="146CAC"/>
              </a:gs>
            </a:gsLst>
            <a:lin ang="2700000" scaled="0"/>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0633333" y="2583469"/>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0373170" y="3012842"/>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0142987" y="3442215"/>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624097" y="5640224"/>
            <a:ext cx="5573923" cy="1217776"/>
            <a:chOff x="6559509" y="5640224"/>
            <a:chExt cx="5573923" cy="1217776"/>
          </a:xfrm>
          <a:effectLst>
            <a:outerShdw blurRad="127000" dist="63500" dir="2700000" algn="tl" rotWithShape="0">
              <a:prstClr val="black">
                <a:alpha val="15000"/>
              </a:prstClr>
            </a:outerShdw>
          </a:effectLst>
        </p:grpSpPr>
        <p:sp>
          <p:nvSpPr>
            <p:cNvPr id="8" name="平行四边形 7"/>
            <p:cNvSpPr/>
            <p:nvPr/>
          </p:nvSpPr>
          <p:spPr>
            <a:xfrm>
              <a:off x="6559509"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6786100"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7012691"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7239282"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7465873"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7692464"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7919055"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8145646"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8372237"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598828"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8825419"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9052010"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9278601"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9505192"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9731783"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9958374"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a:off x="10184965"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a:off x="10411556"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p:cNvSpPr/>
            <p:nvPr/>
          </p:nvSpPr>
          <p:spPr>
            <a:xfrm>
              <a:off x="10638147"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10864738"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11091329"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11317920"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3" descr="C:/Users/admin/AppData/Local/Temp/picturescale_20210719171632/output_20210719171633.pngoutput_20210719171633"/>
          <p:cNvPicPr>
            <a:picLocks noChangeAspect="1"/>
          </p:cNvPicPr>
          <p:nvPr/>
        </p:nvPicPr>
        <p:blipFill>
          <a:blip r:embed="rId3"/>
          <a:srcRect t="-122" b="-122"/>
          <a:stretch>
            <a:fillRect/>
          </a:stretch>
        </p:blipFill>
        <p:spPr>
          <a:xfrm>
            <a:off x="197252" y="1042944"/>
            <a:ext cx="9787890" cy="4543425"/>
          </a:xfrm>
          <a:prstGeom prst="parallelogram">
            <a:avLst/>
          </a:prstGeom>
          <a:noFill/>
          <a:ln w="9525">
            <a:noFill/>
          </a:ln>
        </p:spPr>
      </p:pic>
      <p:sp>
        <p:nvSpPr>
          <p:cNvPr id="5" name="等腰三角形 4"/>
          <p:cNvSpPr/>
          <p:nvPr/>
        </p:nvSpPr>
        <p:spPr>
          <a:xfrm rot="10800000">
            <a:off x="-1" y="-1"/>
            <a:ext cx="3309258" cy="5884787"/>
          </a:xfrm>
          <a:prstGeom prst="triangle">
            <a:avLst>
              <a:gd name="adj" fmla="val 100000"/>
            </a:avLst>
          </a:prstGeom>
          <a:gradFill>
            <a:gsLst>
              <a:gs pos="100000">
                <a:srgbClr val="44A1D0"/>
              </a:gs>
              <a:gs pos="23000">
                <a:srgbClr val="146CAC"/>
              </a:gs>
            </a:gsLst>
            <a:lin ang="42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descr="7b0a2020202022776f7264617274223a20227b5c2269645c223a32353030313334332c5c227469645c223a31333439357d220a7d0a"/>
          <p:cNvSpPr txBox="1"/>
          <p:nvPr/>
        </p:nvSpPr>
        <p:spPr>
          <a:xfrm>
            <a:off x="2062990" y="1195385"/>
            <a:ext cx="7846695" cy="4246245"/>
          </a:xfrm>
          <a:prstGeom prst="rect">
            <a:avLst/>
          </a:prstGeom>
          <a:noFill/>
        </p:spPr>
        <p:txBody>
          <a:bodyPr wrap="square" rtlCol="0">
            <a:spAutoFit/>
            <a:scene3d>
              <a:camera prst="orthographicFront"/>
              <a:lightRig rig="threePt" dir="t"/>
            </a:scene3d>
          </a:bodyPr>
          <a:lstStyle/>
          <a:p>
            <a:pPr algn="ctr">
              <a:lnSpc>
                <a:spcPct val="150000"/>
              </a:lnSpc>
            </a:pPr>
            <a:r>
              <a:rPr lang="zh-CN" altLang="en-US" sz="4800" b="1" dirty="0">
                <a:latin typeface="微软雅黑" panose="020B0503020204020204" pitchFamily="34" charset="-122"/>
              </a:rPr>
              <a:t>衡阳市通信</a:t>
            </a:r>
            <a:r>
              <a:rPr lang="zh-CN" altLang="en-US" sz="4800" b="1" dirty="0" smtClean="0">
                <a:latin typeface="微软雅黑" panose="020B0503020204020204" pitchFamily="34" charset="-122"/>
              </a:rPr>
              <a:t>基础设施</a:t>
            </a:r>
            <a:r>
              <a:rPr lang="zh-CN" altLang="en-US" sz="4800" b="1" dirty="0">
                <a:latin typeface="微软雅黑" panose="020B0503020204020204" pitchFamily="34" charset="-122"/>
              </a:rPr>
              <a:t>专项</a:t>
            </a:r>
          </a:p>
          <a:p>
            <a:pPr algn="ctr">
              <a:lnSpc>
                <a:spcPct val="150000"/>
              </a:lnSpc>
            </a:pPr>
            <a:r>
              <a:rPr lang="zh-CN" altLang="en-US" sz="4800" b="1" dirty="0">
                <a:latin typeface="微软雅黑" panose="020B0503020204020204" pitchFamily="34" charset="-122"/>
              </a:rPr>
              <a:t>规划</a:t>
            </a:r>
            <a:r>
              <a:rPr lang="zh-CN" altLang="en-US" sz="4800" b="1" dirty="0" smtClean="0">
                <a:latin typeface="微软雅黑" panose="020B0503020204020204" pitchFamily="34" charset="-122"/>
              </a:rPr>
              <a:t>汇报</a:t>
            </a:r>
            <a:endParaRPr lang="en-US" altLang="zh-CN" sz="4800" b="1" dirty="0" smtClean="0">
              <a:latin typeface="微软雅黑" panose="020B0503020204020204" pitchFamily="34" charset="-122"/>
            </a:endParaRPr>
          </a:p>
          <a:p>
            <a:pPr algn="ctr">
              <a:lnSpc>
                <a:spcPct val="150000"/>
              </a:lnSpc>
            </a:pPr>
            <a:r>
              <a:rPr sz="4800" b="1" dirty="0" smtClean="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4800" b="1" dirty="0" smtClean="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公示稿</a:t>
            </a:r>
            <a:r>
              <a:rPr sz="4800" b="1" dirty="0" smtClean="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800" b="1" dirty="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endParaRPr lang="zh-CN" sz="36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2612051" y="4931448"/>
            <a:ext cx="5409228" cy="506730"/>
          </a:xfrm>
          <a:prstGeom prst="rect">
            <a:avLst/>
          </a:prstGeom>
          <a:noFill/>
        </p:spPr>
        <p:txBody>
          <a:bodyPr wrap="square" rtlCol="0">
            <a:spAutoFit/>
          </a:bodyPr>
          <a:lstStyle/>
          <a:p>
            <a:pPr algn="ctr">
              <a:lnSpc>
                <a:spcPct val="150000"/>
              </a:lnSpc>
            </a:pPr>
            <a:r>
              <a:rPr lang="en-US" altLang="zh-CN" sz="900" dirty="0" err="1">
                <a:solidFill>
                  <a:schemeClr val="bg1">
                    <a:lumMod val="95000"/>
                  </a:schemeClr>
                </a:solidFill>
                <a:latin typeface="字魂简雅黑" panose="00000500000000000000" charset="-122"/>
                <a:ea typeface="字魂简雅黑" panose="00000500000000000000" charset="-122"/>
              </a:rPr>
              <a:t>Ppt</a:t>
            </a:r>
            <a:r>
              <a:rPr lang="en-US" altLang="zh-CN" sz="900" dirty="0">
                <a:solidFill>
                  <a:schemeClr val="bg1">
                    <a:lumMod val="95000"/>
                  </a:schemeClr>
                </a:solidFill>
                <a:latin typeface="字魂简雅黑" panose="00000500000000000000" charset="-122"/>
                <a:ea typeface="字魂简雅黑" panose="00000500000000000000" charset="-122"/>
              </a:rPr>
              <a:t> template for summary data analysis ent template for summary data analysis of engineering construction work report</a:t>
            </a:r>
            <a:endParaRPr lang="zh-CN" altLang="en-US" sz="900" dirty="0">
              <a:solidFill>
                <a:schemeClr val="bg1">
                  <a:lumMod val="95000"/>
                </a:schemeClr>
              </a:solidFill>
              <a:latin typeface="字魂简雅黑" panose="00000500000000000000" charset="-122"/>
              <a:ea typeface="字魂简雅黑" panose="00000500000000000000" charset="-122"/>
            </a:endParaRPr>
          </a:p>
        </p:txBody>
      </p:sp>
      <p:cxnSp>
        <p:nvCxnSpPr>
          <p:cNvPr id="38" name="直接连接符 37"/>
          <p:cNvCxnSpPr/>
          <p:nvPr/>
        </p:nvCxnSpPr>
        <p:spPr>
          <a:xfrm flipH="1">
            <a:off x="929640" y="617432"/>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94164" y="2357515"/>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9065721" y="1716195"/>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8546172" y="2942392"/>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平行四边形 53"/>
          <p:cNvSpPr/>
          <p:nvPr/>
        </p:nvSpPr>
        <p:spPr>
          <a:xfrm>
            <a:off x="10716012" y="3915948"/>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p:cNvSpPr/>
          <p:nvPr/>
        </p:nvSpPr>
        <p:spPr>
          <a:xfrm>
            <a:off x="9981471" y="4983692"/>
            <a:ext cx="1208847" cy="459010"/>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7070" y="1530350"/>
            <a:ext cx="3120390"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a:off x="482756" y="427805"/>
            <a:ext cx="3726412" cy="582031"/>
            <a:chOff x="294976" y="218797"/>
            <a:chExt cx="3726412" cy="582031"/>
          </a:xfrm>
        </p:grpSpPr>
        <p:grpSp>
          <p:nvGrpSpPr>
            <p:cNvPr id="68" name="组合 67"/>
            <p:cNvGrpSpPr/>
            <p:nvPr/>
          </p:nvGrpSpPr>
          <p:grpSpPr>
            <a:xfrm>
              <a:off x="294976" y="268405"/>
              <a:ext cx="545687" cy="532423"/>
              <a:chOff x="294976" y="242279"/>
              <a:chExt cx="545687" cy="532423"/>
            </a:xfrm>
          </p:grpSpPr>
          <p:sp>
            <p:nvSpPr>
              <p:cNvPr id="71" name="矩形 7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69" name="文本框 68"/>
            <p:cNvSpPr txBox="1"/>
            <p:nvPr/>
          </p:nvSpPr>
          <p:spPr>
            <a:xfrm>
              <a:off x="993708" y="21879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通信机房规划内容</a:t>
              </a:r>
            </a:p>
          </p:txBody>
        </p:sp>
      </p:grpSp>
      <p:pic>
        <p:nvPicPr>
          <p:cNvPr id="2" name="图片 1"/>
          <p:cNvPicPr>
            <a:picLocks noChangeAspect="1"/>
          </p:cNvPicPr>
          <p:nvPr>
            <p:custDataLst>
              <p:tags r:id="rId1"/>
            </p:custDataLst>
          </p:nvPr>
        </p:nvPicPr>
        <p:blipFill>
          <a:blip r:embed="rId16"/>
          <a:stretch>
            <a:fillRect/>
          </a:stretch>
        </p:blipFill>
        <p:spPr>
          <a:xfrm>
            <a:off x="7221220" y="106680"/>
            <a:ext cx="4718685" cy="6602095"/>
          </a:xfrm>
          <a:prstGeom prst="rect">
            <a:avLst/>
          </a:prstGeom>
        </p:spPr>
      </p:pic>
      <p:pic>
        <p:nvPicPr>
          <p:cNvPr id="3" name="图片 2"/>
          <p:cNvPicPr/>
          <p:nvPr/>
        </p:nvPicPr>
        <p:blipFill>
          <a:blip r:embed="rId17"/>
          <a:stretch>
            <a:fillRect/>
          </a:stretch>
        </p:blipFill>
        <p:spPr>
          <a:xfrm>
            <a:off x="767715" y="1545590"/>
            <a:ext cx="1523365" cy="546735"/>
          </a:xfrm>
          <a:prstGeom prst="rect">
            <a:avLst/>
          </a:prstGeom>
          <a:noFill/>
          <a:ln w="9525">
            <a:noFill/>
          </a:ln>
        </p:spPr>
      </p:pic>
      <p:sp>
        <p:nvSpPr>
          <p:cNvPr id="4" name="文本框 3"/>
          <p:cNvSpPr txBox="1"/>
          <p:nvPr/>
        </p:nvSpPr>
        <p:spPr>
          <a:xfrm>
            <a:off x="3079115" y="16478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7</a:t>
            </a:r>
            <a:r>
              <a:rPr lang="en-US" sz="1600">
                <a:latin typeface="Arial" panose="020B0604020202020204" pitchFamily="34" charset="0"/>
                <a:ea typeface="宋体" panose="02010600030101010101" pitchFamily="2" charset="-122"/>
                <a:cs typeface="Times New Roman" panose="02020603050405020304" pitchFamily="18" charset="0"/>
                <a:sym typeface="+mn-ea"/>
              </a:rPr>
              <a:t>0</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sp>
        <p:nvSpPr>
          <p:cNvPr id="8" name="矩形 7"/>
          <p:cNvSpPr/>
          <p:nvPr/>
        </p:nvSpPr>
        <p:spPr>
          <a:xfrm>
            <a:off x="3987800" y="1530350"/>
            <a:ext cx="3053080"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322060" y="16478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24</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sp>
        <p:nvSpPr>
          <p:cNvPr id="14" name="矩形 13"/>
          <p:cNvSpPr/>
          <p:nvPr/>
        </p:nvSpPr>
        <p:spPr>
          <a:xfrm>
            <a:off x="687070" y="2266950"/>
            <a:ext cx="3120390"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079115" y="23844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8</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sp>
        <p:nvSpPr>
          <p:cNvPr id="19" name="矩形 18"/>
          <p:cNvSpPr/>
          <p:nvPr/>
        </p:nvSpPr>
        <p:spPr>
          <a:xfrm>
            <a:off x="3993515" y="2266950"/>
            <a:ext cx="3047365"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322060" y="23844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12</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pic>
        <p:nvPicPr>
          <p:cNvPr id="101" name="图片 100"/>
          <p:cNvPicPr/>
          <p:nvPr/>
        </p:nvPicPr>
        <p:blipFill>
          <a:blip r:embed="rId18"/>
          <a:srcRect l="39220"/>
          <a:stretch>
            <a:fillRect/>
          </a:stretch>
        </p:blipFill>
        <p:spPr>
          <a:xfrm>
            <a:off x="4121785" y="1589405"/>
            <a:ext cx="1600200" cy="451485"/>
          </a:xfrm>
          <a:prstGeom prst="rect">
            <a:avLst/>
          </a:prstGeom>
          <a:noFill/>
          <a:ln w="9525">
            <a:noFill/>
          </a:ln>
        </p:spPr>
      </p:pic>
      <p:pic>
        <p:nvPicPr>
          <p:cNvPr id="102" name="图片 101"/>
          <p:cNvPicPr/>
          <p:nvPr/>
        </p:nvPicPr>
        <p:blipFill>
          <a:blip r:embed="rId19"/>
          <a:srcRect r="54215"/>
          <a:stretch>
            <a:fillRect/>
          </a:stretch>
        </p:blipFill>
        <p:spPr>
          <a:xfrm>
            <a:off x="492125" y="2178685"/>
            <a:ext cx="1720850" cy="726440"/>
          </a:xfrm>
          <a:prstGeom prst="rect">
            <a:avLst/>
          </a:prstGeom>
          <a:noFill/>
          <a:ln w="9525">
            <a:noFill/>
          </a:ln>
        </p:spPr>
      </p:pic>
      <p:pic>
        <p:nvPicPr>
          <p:cNvPr id="103" name="图片 102"/>
          <p:cNvPicPr/>
          <p:nvPr/>
        </p:nvPicPr>
        <p:blipFill>
          <a:blip r:embed="rId20"/>
          <a:stretch>
            <a:fillRect/>
          </a:stretch>
        </p:blipFill>
        <p:spPr>
          <a:xfrm>
            <a:off x="4103370" y="2284730"/>
            <a:ext cx="1676400" cy="514350"/>
          </a:xfrm>
          <a:prstGeom prst="rect">
            <a:avLst/>
          </a:prstGeom>
          <a:noFill/>
          <a:ln w="9525">
            <a:noFill/>
          </a:ln>
        </p:spPr>
      </p:pic>
      <p:sp>
        <p:nvSpPr>
          <p:cNvPr id="24" name="文本框 23"/>
          <p:cNvSpPr txBox="1"/>
          <p:nvPr/>
        </p:nvSpPr>
        <p:spPr>
          <a:xfrm>
            <a:off x="686435" y="1130300"/>
            <a:ext cx="6355080" cy="368300"/>
          </a:xfrm>
          <a:prstGeom prst="rect">
            <a:avLst/>
          </a:prstGeom>
          <a:noFill/>
        </p:spPr>
        <p:txBody>
          <a:bodyPr wrap="square" rtlCol="0" anchor="t">
            <a:spAutoFit/>
          </a:bodyPr>
          <a:lstStyle/>
          <a:p>
            <a:pPr algn="ctr"/>
            <a:r>
              <a:rPr lang="zh-CN" b="1">
                <a:solidFill>
                  <a:srgbClr val="FF0000"/>
                </a:solidFill>
                <a:latin typeface="微软雅黑" panose="020B0503020204020204" pitchFamily="34" charset="-122"/>
                <a:ea typeface="微软雅黑" panose="020B0503020204020204" pitchFamily="34" charset="-122"/>
                <a:sym typeface="+mn-ea"/>
              </a:rPr>
              <a:t>各运营商接入机房现状</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6" name="Freeform 6"/>
          <p:cNvSpPr/>
          <p:nvPr>
            <p:custDataLst>
              <p:tags r:id="rId2"/>
            </p:custDataLst>
          </p:nvPr>
        </p:nvSpPr>
        <p:spPr>
          <a:xfrm>
            <a:off x="666115" y="3524250"/>
            <a:ext cx="6374765" cy="72000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7" name="TextBox 11"/>
          <p:cNvSpPr txBox="1"/>
          <p:nvPr>
            <p:custDataLst>
              <p:tags r:id="rId3"/>
            </p:custDataLst>
          </p:nvPr>
        </p:nvSpPr>
        <p:spPr>
          <a:xfrm>
            <a:off x="1030605" y="3697605"/>
            <a:ext cx="5511800" cy="337185"/>
          </a:xfrm>
          <a:prstGeom prst="rect">
            <a:avLst/>
          </a:prstGeom>
          <a:noFill/>
          <a:ln w="9525">
            <a:noFill/>
          </a:ln>
        </p:spPr>
        <p:txBody>
          <a:bodyPr wrap="square">
            <a:spAutoFit/>
          </a:bodyPr>
          <a:lstStyle/>
          <a:p>
            <a:pPr lvl="0" eaLnBrk="1" hangingPunct="1"/>
            <a:r>
              <a:rPr lang="zh-CN" sz="1600">
                <a:latin typeface="微软雅黑" panose="020B0503020204020204" pitchFamily="34" charset="-122"/>
                <a:ea typeface="微软雅黑" panose="020B0503020204020204" pitchFamily="34" charset="-122"/>
                <a:sym typeface="+mn-ea"/>
              </a:rPr>
              <a:t>目前接入机房数量相对较少、分布不均匀；</a:t>
            </a:r>
            <a:endParaRPr lang="zh-CN" altLang="en-US" sz="1600" dirty="0">
              <a:solidFill>
                <a:srgbClr val="433E3D"/>
              </a:solidFill>
              <a:latin typeface="微软雅黑" panose="020B0503020204020204" pitchFamily="34" charset="-122"/>
              <a:ea typeface="微软雅黑" panose="020B0503020204020204" pitchFamily="34" charset="-122"/>
              <a:sym typeface="+mn-ea"/>
            </a:endParaRPr>
          </a:p>
        </p:txBody>
      </p:sp>
      <p:sp>
        <p:nvSpPr>
          <p:cNvPr id="9" name="TextBox 19"/>
          <p:cNvSpPr txBox="1"/>
          <p:nvPr>
            <p:custDataLst>
              <p:tags r:id="rId4"/>
            </p:custDataLst>
          </p:nvPr>
        </p:nvSpPr>
        <p:spPr>
          <a:xfrm>
            <a:off x="565785" y="3623945"/>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1</a:t>
            </a:r>
          </a:p>
        </p:txBody>
      </p:sp>
      <p:sp>
        <p:nvSpPr>
          <p:cNvPr id="11" name="文本框 10"/>
          <p:cNvSpPr txBox="1"/>
          <p:nvPr/>
        </p:nvSpPr>
        <p:spPr>
          <a:xfrm>
            <a:off x="492125" y="3070225"/>
            <a:ext cx="6376035" cy="368300"/>
          </a:xfrm>
          <a:prstGeom prst="rect">
            <a:avLst/>
          </a:prstGeom>
          <a:noFill/>
        </p:spPr>
        <p:txBody>
          <a:bodyPr wrap="square" rtlCol="0" anchor="t">
            <a:spAutoFit/>
          </a:bodyPr>
          <a:lstStyle/>
          <a:p>
            <a:pPr algn="ctr"/>
            <a:r>
              <a:rPr lang="zh-CN" b="1">
                <a:solidFill>
                  <a:srgbClr val="FF0000"/>
                </a:solidFill>
                <a:latin typeface="微软雅黑" panose="020B0503020204020204" pitchFamily="34" charset="-122"/>
                <a:ea typeface="微软雅黑" panose="020B0503020204020204" pitchFamily="34" charset="-122"/>
                <a:sym typeface="+mn-ea"/>
              </a:rPr>
              <a:t>接入机房主要存在的问题</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12" name="Freeform 6"/>
          <p:cNvSpPr/>
          <p:nvPr>
            <p:custDataLst>
              <p:tags r:id="rId5"/>
            </p:custDataLst>
          </p:nvPr>
        </p:nvSpPr>
        <p:spPr>
          <a:xfrm>
            <a:off x="666115" y="4354830"/>
            <a:ext cx="6374765" cy="72000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13" name="TextBox 11"/>
          <p:cNvSpPr txBox="1"/>
          <p:nvPr>
            <p:custDataLst>
              <p:tags r:id="rId6"/>
            </p:custDataLst>
          </p:nvPr>
        </p:nvSpPr>
        <p:spPr>
          <a:xfrm>
            <a:off x="1029970" y="4516120"/>
            <a:ext cx="5512435" cy="337185"/>
          </a:xfrm>
          <a:prstGeom prst="rect">
            <a:avLst/>
          </a:prstGeom>
          <a:noFill/>
          <a:ln w="9525">
            <a:noFill/>
          </a:ln>
        </p:spPr>
        <p:txBody>
          <a:bodyPr wrap="square">
            <a:spAutoFit/>
          </a:bodyPr>
          <a:lstStyle/>
          <a:p>
            <a:pPr lvl="0" algn="l">
              <a:buClrTx/>
              <a:buSzTx/>
              <a:buFontTx/>
            </a:pPr>
            <a:r>
              <a:rPr lang="zh-CN" sz="1600">
                <a:latin typeface="微软雅黑" panose="020B0503020204020204" pitchFamily="34" charset="-122"/>
                <a:ea typeface="微软雅黑" panose="020B0503020204020204" pitchFamily="34" charset="-122"/>
                <a:sym typeface="+mn-ea"/>
              </a:rPr>
              <a:t>部分租赁的接入机房与物业存在矛盾；</a:t>
            </a:r>
          </a:p>
        </p:txBody>
      </p:sp>
      <p:sp>
        <p:nvSpPr>
          <p:cNvPr id="15" name="TextBox 19"/>
          <p:cNvSpPr txBox="1"/>
          <p:nvPr>
            <p:custDataLst>
              <p:tags r:id="rId7"/>
            </p:custDataLst>
          </p:nvPr>
        </p:nvSpPr>
        <p:spPr>
          <a:xfrm>
            <a:off x="565785" y="4454525"/>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2</a:t>
            </a:r>
          </a:p>
        </p:txBody>
      </p:sp>
      <p:sp>
        <p:nvSpPr>
          <p:cNvPr id="16" name="Freeform 6"/>
          <p:cNvSpPr/>
          <p:nvPr>
            <p:custDataLst>
              <p:tags r:id="rId8"/>
            </p:custDataLst>
          </p:nvPr>
        </p:nvSpPr>
        <p:spPr>
          <a:xfrm>
            <a:off x="666115" y="5180330"/>
            <a:ext cx="6374765" cy="72000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17" name="TextBox 11"/>
          <p:cNvSpPr txBox="1"/>
          <p:nvPr>
            <p:custDataLst>
              <p:tags r:id="rId9"/>
            </p:custDataLst>
          </p:nvPr>
        </p:nvSpPr>
        <p:spPr>
          <a:xfrm>
            <a:off x="1029335" y="5382260"/>
            <a:ext cx="5915660" cy="337185"/>
          </a:xfrm>
          <a:prstGeom prst="rect">
            <a:avLst/>
          </a:prstGeom>
          <a:noFill/>
          <a:ln w="9525">
            <a:noFill/>
          </a:ln>
        </p:spPr>
        <p:txBody>
          <a:bodyPr wrap="square">
            <a:spAutoFit/>
          </a:bodyPr>
          <a:lstStyle/>
          <a:p>
            <a:pPr lvl="0" algn="l">
              <a:buClrTx/>
              <a:buSzTx/>
              <a:buFontTx/>
            </a:pPr>
            <a:r>
              <a:rPr lang="zh-CN" sz="1600">
                <a:latin typeface="微软雅黑" panose="020B0503020204020204" pitchFamily="34" charset="-122"/>
                <a:ea typeface="微软雅黑" panose="020B0503020204020204" pitchFamily="34" charset="-122"/>
                <a:sym typeface="+mn-ea"/>
              </a:rPr>
              <a:t>部分接入点无产权或者共用，以及部分机房搬迁的风险；</a:t>
            </a:r>
          </a:p>
        </p:txBody>
      </p:sp>
      <p:sp>
        <p:nvSpPr>
          <p:cNvPr id="20" name="TextBox 19"/>
          <p:cNvSpPr txBox="1"/>
          <p:nvPr>
            <p:custDataLst>
              <p:tags r:id="rId10"/>
            </p:custDataLst>
          </p:nvPr>
        </p:nvSpPr>
        <p:spPr>
          <a:xfrm>
            <a:off x="565785" y="5318125"/>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3</a:t>
            </a:r>
          </a:p>
        </p:txBody>
      </p:sp>
      <p:sp>
        <p:nvSpPr>
          <p:cNvPr id="21" name="Freeform 6"/>
          <p:cNvSpPr/>
          <p:nvPr>
            <p:custDataLst>
              <p:tags r:id="rId11"/>
            </p:custDataLst>
          </p:nvPr>
        </p:nvSpPr>
        <p:spPr>
          <a:xfrm>
            <a:off x="666115" y="5973445"/>
            <a:ext cx="6374765" cy="72136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22" name="TextBox 11"/>
          <p:cNvSpPr txBox="1"/>
          <p:nvPr>
            <p:custDataLst>
              <p:tags r:id="rId12"/>
            </p:custDataLst>
          </p:nvPr>
        </p:nvSpPr>
        <p:spPr>
          <a:xfrm>
            <a:off x="1028065" y="5994400"/>
            <a:ext cx="5709920" cy="583565"/>
          </a:xfrm>
          <a:prstGeom prst="rect">
            <a:avLst/>
          </a:prstGeom>
          <a:noFill/>
          <a:ln w="9525">
            <a:noFill/>
          </a:ln>
        </p:spPr>
        <p:txBody>
          <a:bodyPr wrap="square">
            <a:spAutoFit/>
          </a:bodyPr>
          <a:lstStyle/>
          <a:p>
            <a:pPr lvl="0" algn="l">
              <a:buClrTx/>
              <a:buSzTx/>
              <a:buFontTx/>
            </a:pPr>
            <a:r>
              <a:rPr lang="zh-CN" sz="1600">
                <a:latin typeface="微软雅黑" panose="020B0503020204020204" pitchFamily="34" charset="-122"/>
                <a:ea typeface="微软雅黑" panose="020B0503020204020204" pitchFamily="34" charset="-122"/>
                <a:sym typeface="+mn-ea"/>
              </a:rPr>
              <a:t>城市发展新区机房资源匮乏。由于城区面积扩大，随着城镇化的建设，新的城区没有机房进行覆盖。</a:t>
            </a:r>
          </a:p>
        </p:txBody>
      </p:sp>
      <p:sp>
        <p:nvSpPr>
          <p:cNvPr id="25" name="TextBox 19"/>
          <p:cNvSpPr txBox="1"/>
          <p:nvPr>
            <p:custDataLst>
              <p:tags r:id="rId13"/>
            </p:custDataLst>
          </p:nvPr>
        </p:nvSpPr>
        <p:spPr>
          <a:xfrm>
            <a:off x="553085" y="6130290"/>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4</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400" fill="hold"/>
                                        <p:tgtEl>
                                          <p:spTgt spid="9"/>
                                        </p:tgtEl>
                                        <p:attrNameLst>
                                          <p:attrName>ppt_w</p:attrName>
                                        </p:attrNameLst>
                                      </p:cBhvr>
                                      <p:tavLst>
                                        <p:tav tm="0">
                                          <p:val>
                                            <p:fltVal val="0"/>
                                          </p:val>
                                        </p:tav>
                                        <p:tav tm="100000">
                                          <p:val>
                                            <p:strVal val="#ppt_w"/>
                                          </p:val>
                                        </p:tav>
                                      </p:tavLst>
                                    </p:anim>
                                    <p:anim calcmode="lin" valueType="num">
                                      <p:cBhvr>
                                        <p:cTn id="12" dur="400" fill="hold"/>
                                        <p:tgtEl>
                                          <p:spTgt spid="9"/>
                                        </p:tgtEl>
                                        <p:attrNameLst>
                                          <p:attrName>ppt_h</p:attrName>
                                        </p:attrNameLst>
                                      </p:cBhvr>
                                      <p:tavLst>
                                        <p:tav tm="0">
                                          <p:val>
                                            <p:fltVal val="0"/>
                                          </p:val>
                                        </p:tav>
                                        <p:tav tm="100000">
                                          <p:val>
                                            <p:strVal val="#ppt_h"/>
                                          </p:val>
                                        </p:tav>
                                      </p:tavLst>
                                    </p:anim>
                                    <p:anim calcmode="lin" valueType="num">
                                      <p:cBhvr>
                                        <p:cTn id="13" dur="400" fill="hold"/>
                                        <p:tgtEl>
                                          <p:spTgt spid="9"/>
                                        </p:tgtEl>
                                        <p:attrNameLst>
                                          <p:attrName>style.rotation</p:attrName>
                                        </p:attrNameLst>
                                      </p:cBhvr>
                                      <p:tavLst>
                                        <p:tav tm="0">
                                          <p:val>
                                            <p:fltVal val="90"/>
                                          </p:val>
                                        </p:tav>
                                        <p:tav tm="100000">
                                          <p:val>
                                            <p:fltVal val="0"/>
                                          </p:val>
                                        </p:tav>
                                      </p:tavLst>
                                    </p:anim>
                                    <p:animEffect transition="in" filter="fade">
                                      <p:cBhvr>
                                        <p:cTn id="14" dur="4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400" fill="hold"/>
                                        <p:tgtEl>
                                          <p:spTgt spid="15"/>
                                        </p:tgtEl>
                                        <p:attrNameLst>
                                          <p:attrName>ppt_w</p:attrName>
                                        </p:attrNameLst>
                                      </p:cBhvr>
                                      <p:tavLst>
                                        <p:tav tm="0">
                                          <p:val>
                                            <p:fltVal val="0"/>
                                          </p:val>
                                        </p:tav>
                                        <p:tav tm="100000">
                                          <p:val>
                                            <p:strVal val="#ppt_w"/>
                                          </p:val>
                                        </p:tav>
                                      </p:tavLst>
                                    </p:anim>
                                    <p:anim calcmode="lin" valueType="num">
                                      <p:cBhvr>
                                        <p:cTn id="27" dur="400" fill="hold"/>
                                        <p:tgtEl>
                                          <p:spTgt spid="15"/>
                                        </p:tgtEl>
                                        <p:attrNameLst>
                                          <p:attrName>ppt_h</p:attrName>
                                        </p:attrNameLst>
                                      </p:cBhvr>
                                      <p:tavLst>
                                        <p:tav tm="0">
                                          <p:val>
                                            <p:fltVal val="0"/>
                                          </p:val>
                                        </p:tav>
                                        <p:tav tm="100000">
                                          <p:val>
                                            <p:strVal val="#ppt_h"/>
                                          </p:val>
                                        </p:tav>
                                      </p:tavLst>
                                    </p:anim>
                                    <p:anim calcmode="lin" valueType="num">
                                      <p:cBhvr>
                                        <p:cTn id="28" dur="400" fill="hold"/>
                                        <p:tgtEl>
                                          <p:spTgt spid="15"/>
                                        </p:tgtEl>
                                        <p:attrNameLst>
                                          <p:attrName>style.rotation</p:attrName>
                                        </p:attrNameLst>
                                      </p:cBhvr>
                                      <p:tavLst>
                                        <p:tav tm="0">
                                          <p:val>
                                            <p:fltVal val="90"/>
                                          </p:val>
                                        </p:tav>
                                        <p:tav tm="100000">
                                          <p:val>
                                            <p:fltVal val="0"/>
                                          </p:val>
                                        </p:tav>
                                      </p:tavLst>
                                    </p:anim>
                                    <p:animEffect transition="in" filter="fade">
                                      <p:cBhvr>
                                        <p:cTn id="29" dur="400"/>
                                        <p:tgtEl>
                                          <p:spTgt spid="1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3500"/>
                            </p:stCondLst>
                            <p:childTnLst>
                              <p:par>
                                <p:cTn id="39" presetID="31"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400" fill="hold"/>
                                        <p:tgtEl>
                                          <p:spTgt spid="20"/>
                                        </p:tgtEl>
                                        <p:attrNameLst>
                                          <p:attrName>ppt_w</p:attrName>
                                        </p:attrNameLst>
                                      </p:cBhvr>
                                      <p:tavLst>
                                        <p:tav tm="0">
                                          <p:val>
                                            <p:fltVal val="0"/>
                                          </p:val>
                                        </p:tav>
                                        <p:tav tm="100000">
                                          <p:val>
                                            <p:strVal val="#ppt_w"/>
                                          </p:val>
                                        </p:tav>
                                      </p:tavLst>
                                    </p:anim>
                                    <p:anim calcmode="lin" valueType="num">
                                      <p:cBhvr>
                                        <p:cTn id="42" dur="400" fill="hold"/>
                                        <p:tgtEl>
                                          <p:spTgt spid="20"/>
                                        </p:tgtEl>
                                        <p:attrNameLst>
                                          <p:attrName>ppt_h</p:attrName>
                                        </p:attrNameLst>
                                      </p:cBhvr>
                                      <p:tavLst>
                                        <p:tav tm="0">
                                          <p:val>
                                            <p:fltVal val="0"/>
                                          </p:val>
                                        </p:tav>
                                        <p:tav tm="100000">
                                          <p:val>
                                            <p:strVal val="#ppt_h"/>
                                          </p:val>
                                        </p:tav>
                                      </p:tavLst>
                                    </p:anim>
                                    <p:anim calcmode="lin" valueType="num">
                                      <p:cBhvr>
                                        <p:cTn id="43" dur="400" fill="hold"/>
                                        <p:tgtEl>
                                          <p:spTgt spid="20"/>
                                        </p:tgtEl>
                                        <p:attrNameLst>
                                          <p:attrName>style.rotation</p:attrName>
                                        </p:attrNameLst>
                                      </p:cBhvr>
                                      <p:tavLst>
                                        <p:tav tm="0">
                                          <p:val>
                                            <p:fltVal val="90"/>
                                          </p:val>
                                        </p:tav>
                                        <p:tav tm="100000">
                                          <p:val>
                                            <p:fltVal val="0"/>
                                          </p:val>
                                        </p:tav>
                                      </p:tavLst>
                                    </p:anim>
                                    <p:animEffect transition="in" filter="fade">
                                      <p:cBhvr>
                                        <p:cTn id="44" dur="400"/>
                                        <p:tgtEl>
                                          <p:spTgt spid="2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5000"/>
                            </p:stCondLst>
                            <p:childTnLst>
                              <p:par>
                                <p:cTn id="54" presetID="31"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400" fill="hold"/>
                                        <p:tgtEl>
                                          <p:spTgt spid="25"/>
                                        </p:tgtEl>
                                        <p:attrNameLst>
                                          <p:attrName>ppt_w</p:attrName>
                                        </p:attrNameLst>
                                      </p:cBhvr>
                                      <p:tavLst>
                                        <p:tav tm="0">
                                          <p:val>
                                            <p:fltVal val="0"/>
                                          </p:val>
                                        </p:tav>
                                        <p:tav tm="100000">
                                          <p:val>
                                            <p:strVal val="#ppt_w"/>
                                          </p:val>
                                        </p:tav>
                                      </p:tavLst>
                                    </p:anim>
                                    <p:anim calcmode="lin" valueType="num">
                                      <p:cBhvr>
                                        <p:cTn id="57" dur="400" fill="hold"/>
                                        <p:tgtEl>
                                          <p:spTgt spid="25"/>
                                        </p:tgtEl>
                                        <p:attrNameLst>
                                          <p:attrName>ppt_h</p:attrName>
                                        </p:attrNameLst>
                                      </p:cBhvr>
                                      <p:tavLst>
                                        <p:tav tm="0">
                                          <p:val>
                                            <p:fltVal val="0"/>
                                          </p:val>
                                        </p:tav>
                                        <p:tav tm="100000">
                                          <p:val>
                                            <p:strVal val="#ppt_h"/>
                                          </p:val>
                                        </p:tav>
                                      </p:tavLst>
                                    </p:anim>
                                    <p:anim calcmode="lin" valueType="num">
                                      <p:cBhvr>
                                        <p:cTn id="58" dur="400" fill="hold"/>
                                        <p:tgtEl>
                                          <p:spTgt spid="25"/>
                                        </p:tgtEl>
                                        <p:attrNameLst>
                                          <p:attrName>style.rotation</p:attrName>
                                        </p:attrNameLst>
                                      </p:cBhvr>
                                      <p:tavLst>
                                        <p:tav tm="0">
                                          <p:val>
                                            <p:fltVal val="90"/>
                                          </p:val>
                                        </p:tav>
                                        <p:tav tm="100000">
                                          <p:val>
                                            <p:fltVal val="0"/>
                                          </p:val>
                                        </p:tav>
                                      </p:tavLst>
                                    </p:anim>
                                    <p:animEffect transition="in" filter="fade">
                                      <p:cBhvr>
                                        <p:cTn id="59" dur="400"/>
                                        <p:tgtEl>
                                          <p:spTgt spid="25"/>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5" grpId="0"/>
      <p:bldP spid="17" grpId="0"/>
      <p:bldP spid="20" grpId="0"/>
      <p:bldP spid="22"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482756" y="427805"/>
            <a:ext cx="3726412" cy="582031"/>
            <a:chOff x="294976" y="218797"/>
            <a:chExt cx="3726412" cy="582031"/>
          </a:xfrm>
        </p:grpSpPr>
        <p:grpSp>
          <p:nvGrpSpPr>
            <p:cNvPr id="68" name="组合 67"/>
            <p:cNvGrpSpPr/>
            <p:nvPr/>
          </p:nvGrpSpPr>
          <p:grpSpPr>
            <a:xfrm>
              <a:off x="294976" y="268405"/>
              <a:ext cx="545687" cy="532423"/>
              <a:chOff x="294976" y="242279"/>
              <a:chExt cx="545687" cy="532423"/>
            </a:xfrm>
          </p:grpSpPr>
          <p:sp>
            <p:nvSpPr>
              <p:cNvPr id="71" name="矩形 7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69" name="文本框 68"/>
            <p:cNvSpPr txBox="1"/>
            <p:nvPr/>
          </p:nvSpPr>
          <p:spPr>
            <a:xfrm>
              <a:off x="993708" y="21879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通信机房规划内容</a:t>
              </a:r>
            </a:p>
          </p:txBody>
        </p:sp>
      </p:grpSp>
      <p:graphicFrame>
        <p:nvGraphicFramePr>
          <p:cNvPr id="6" name="表格 5"/>
          <p:cNvGraphicFramePr/>
          <p:nvPr>
            <p:custDataLst>
              <p:tags r:id="rId1"/>
            </p:custDataLst>
          </p:nvPr>
        </p:nvGraphicFramePr>
        <p:xfrm>
          <a:off x="403860" y="1646555"/>
          <a:ext cx="3253740" cy="2106930"/>
        </p:xfrm>
        <a:graphic>
          <a:graphicData uri="http://schemas.openxmlformats.org/drawingml/2006/table">
            <a:tbl>
              <a:tblPr/>
              <a:tblGrid>
                <a:gridCol w="813435"/>
                <a:gridCol w="813435"/>
                <a:gridCol w="813435"/>
                <a:gridCol w="813435"/>
              </a:tblGrid>
              <a:tr h="424180">
                <a:tc>
                  <a:txBody>
                    <a:bodyPr/>
                    <a:lstStyle/>
                    <a:p>
                      <a:pPr indent="0" algn="ctr">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所属单位</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40404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核心机房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接入机房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 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9</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70</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79</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24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27</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8</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11</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12</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1">
                          <a:solidFill>
                            <a:srgbClr val="000000"/>
                          </a:solidFill>
                          <a:latin typeface="微软雅黑" panose="020B0503020204020204" pitchFamily="34" charset="-122"/>
                          <a:ea typeface="微软雅黑" panose="020B0503020204020204" pitchFamily="34" charset="-122"/>
                        </a:rPr>
                        <a:t>总</a:t>
                      </a:r>
                      <a:r>
                        <a:rPr lang="en-US" altLang="zh-CN" sz="1100" b="1">
                          <a:solidFill>
                            <a:srgbClr val="000000"/>
                          </a:solidFill>
                          <a:latin typeface="微软雅黑" panose="020B0503020204020204" pitchFamily="34" charset="-122"/>
                          <a:ea typeface="微软雅黑" panose="020B0503020204020204" pitchFamily="34" charset="-122"/>
                        </a:rPr>
                        <a:t> </a:t>
                      </a:r>
                      <a:r>
                        <a:rPr lang="zh-CN" sz="1100" b="1">
                          <a:solidFill>
                            <a:srgbClr val="000000"/>
                          </a:solidFill>
                          <a:latin typeface="微软雅黑" panose="020B0503020204020204" pitchFamily="34" charset="-122"/>
                          <a:ea typeface="微软雅黑" panose="020B0503020204020204" pitchFamily="34" charset="-122"/>
                        </a:rPr>
                        <a:t>计</a:t>
                      </a:r>
                      <a:endParaRPr lang="zh-CN"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16</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114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130</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nvGraphicFramePr>
        <p:xfrm>
          <a:off x="3600450" y="4768215"/>
          <a:ext cx="4817745" cy="1638300"/>
        </p:xfrm>
        <a:graphic>
          <a:graphicData uri="http://schemas.openxmlformats.org/drawingml/2006/table">
            <a:tbl>
              <a:tblPr/>
              <a:tblGrid>
                <a:gridCol w="2938780"/>
                <a:gridCol w="939165"/>
                <a:gridCol w="939800"/>
              </a:tblGrid>
              <a:tr h="327660">
                <a:tc>
                  <a:txBody>
                    <a:bodyPr/>
                    <a:lstStyle/>
                    <a:p>
                      <a:pPr indent="0" algn="ctr">
                        <a:buNone/>
                      </a:pPr>
                      <a:r>
                        <a:rPr lang="en-US" sz="1100" b="0">
                          <a:latin typeface="微软雅黑" panose="020B0503020204020204" pitchFamily="34" charset="-122"/>
                          <a:ea typeface="微软雅黑" panose="020B0503020204020204" pitchFamily="34" charset="-122"/>
                          <a:cs typeface="宋体" panose="02010600030101010101" pitchFamily="2" charset="-122"/>
                        </a:rPr>
                        <a:t>城区分类</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宋体" panose="02010600030101010101" pitchFamily="2" charset="-122"/>
                        </a:rPr>
                        <a:t>密集城区</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宋体" panose="02010600030101010101" pitchFamily="2" charset="-122"/>
                        </a:rPr>
                        <a:t>普通城区</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宋体" panose="02010600030101010101" pitchFamily="2" charset="-122"/>
                        </a:rPr>
                        <a:t>城区面积（平方公里）</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244.32</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274.03</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微软雅黑" panose="020B0503020204020204" pitchFamily="34" charset="-122"/>
                        </a:rPr>
                        <a:t>规划通信接入机房覆盖半径(km)</a:t>
                      </a:r>
                      <a:endParaRPr lang="en-US" altLang="en-US" sz="11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0.7-1.5</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微软雅黑" panose="020B0503020204020204" pitchFamily="34" charset="-122"/>
                        </a:rPr>
                        <a:t>1.5以上</a:t>
                      </a:r>
                      <a:endParaRPr lang="en-US" altLang="en-US" sz="11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微软雅黑" panose="020B0503020204020204" pitchFamily="34" charset="-122"/>
                        </a:rPr>
                        <a:t>规划通信接入机房密度指标覆盖面积（km</a:t>
                      </a:r>
                      <a:r>
                        <a:rPr lang="en-US" sz="11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100" b="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1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1.5-7</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7</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Arial" panose="020B0604020202020204" pitchFamily="34" charset="0"/>
                        </a:rPr>
                        <a:t>规划通信</a:t>
                      </a:r>
                      <a:r>
                        <a:rPr lang="en-US" sz="1100" b="0">
                          <a:latin typeface="微软雅黑" panose="020B0503020204020204" pitchFamily="34" charset="-122"/>
                          <a:ea typeface="微软雅黑" panose="020B0503020204020204" pitchFamily="34" charset="-122"/>
                          <a:cs typeface="宋体" panose="02010600030101010101" pitchFamily="2" charset="-122"/>
                        </a:rPr>
                        <a:t>接入</a:t>
                      </a:r>
                      <a:r>
                        <a:rPr lang="en-US" sz="1100" b="0">
                          <a:latin typeface="微软雅黑" panose="020B0503020204020204" pitchFamily="34" charset="-122"/>
                          <a:ea typeface="微软雅黑" panose="020B0503020204020204" pitchFamily="34" charset="-122"/>
                          <a:cs typeface="Arial" panose="020B0604020202020204" pitchFamily="34" charset="0"/>
                        </a:rPr>
                        <a:t>机房</a:t>
                      </a:r>
                      <a:r>
                        <a:rPr lang="zh-CN" altLang="en-US" sz="1100" b="0">
                          <a:latin typeface="微软雅黑" panose="020B0503020204020204" pitchFamily="34" charset="-122"/>
                          <a:ea typeface="微软雅黑" panose="020B0503020204020204" pitchFamily="34" charset="-122"/>
                          <a:cs typeface="Arial" panose="020B0604020202020204" pitchFamily="34" charset="0"/>
                        </a:rPr>
                        <a:t>总</a:t>
                      </a:r>
                      <a:r>
                        <a:rPr lang="en-US" sz="1100" b="0">
                          <a:latin typeface="微软雅黑" panose="020B0503020204020204" pitchFamily="34" charset="-122"/>
                          <a:ea typeface="微软雅黑" panose="020B0503020204020204" pitchFamily="34" charset="-122"/>
                          <a:cs typeface="宋体" panose="02010600030101010101" pitchFamily="2" charset="-122"/>
                        </a:rPr>
                        <a:t>数量（个）</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rPr>
                        <a:t>122</a:t>
                      </a:r>
                      <a:endParaRPr lang="en-US" alt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rPr>
                        <a:t>85</a:t>
                      </a:r>
                      <a:endParaRPr lang="en-US" alt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403225" y="128714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各运营商机房</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现状</a:t>
            </a:r>
          </a:p>
        </p:txBody>
      </p:sp>
      <p:graphicFrame>
        <p:nvGraphicFramePr>
          <p:cNvPr id="12" name="表格 11"/>
          <p:cNvGraphicFramePr/>
          <p:nvPr>
            <p:custDataLst>
              <p:tags r:id="rId2"/>
            </p:custDataLst>
          </p:nvPr>
        </p:nvGraphicFramePr>
        <p:xfrm>
          <a:off x="4328795" y="1646555"/>
          <a:ext cx="3253740" cy="2106930"/>
        </p:xfrm>
        <a:graphic>
          <a:graphicData uri="http://schemas.openxmlformats.org/drawingml/2006/table">
            <a:tbl>
              <a:tblPr/>
              <a:tblGrid>
                <a:gridCol w="813435"/>
                <a:gridCol w="813435"/>
                <a:gridCol w="813435"/>
                <a:gridCol w="813435"/>
              </a:tblGrid>
              <a:tr h="336550">
                <a:tc>
                  <a:txBody>
                    <a:bodyPr/>
                    <a:lstStyle/>
                    <a:p>
                      <a:pPr indent="0" algn="ctr">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所属单位</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prstClr val="black"/>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核心机房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接入机房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 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20</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20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54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54</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6</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13</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1">
                          <a:solidFill>
                            <a:srgbClr val="000000"/>
                          </a:solidFill>
                          <a:latin typeface="微软雅黑" panose="020B0503020204020204" pitchFamily="34" charset="-122"/>
                          <a:ea typeface="微软雅黑" panose="020B0503020204020204" pitchFamily="34" charset="-122"/>
                        </a:rPr>
                        <a:t>总</a:t>
                      </a:r>
                      <a:r>
                        <a:rPr lang="en-US" altLang="zh-CN" sz="1100" b="1">
                          <a:solidFill>
                            <a:srgbClr val="000000"/>
                          </a:solidFill>
                          <a:latin typeface="微软雅黑" panose="020B0503020204020204" pitchFamily="34" charset="-122"/>
                          <a:ea typeface="微软雅黑" panose="020B0503020204020204" pitchFamily="34" charset="-122"/>
                        </a:rPr>
                        <a:t> </a:t>
                      </a:r>
                      <a:r>
                        <a:rPr lang="zh-CN" sz="1100" b="1">
                          <a:solidFill>
                            <a:srgbClr val="000000"/>
                          </a:solidFill>
                          <a:latin typeface="微软雅黑" panose="020B0503020204020204" pitchFamily="34" charset="-122"/>
                          <a:ea typeface="微软雅黑" panose="020B0503020204020204" pitchFamily="34" charset="-122"/>
                        </a:rPr>
                        <a:t>计</a:t>
                      </a:r>
                      <a:endParaRPr lang="zh-CN"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93</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94</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13" name="表格 12"/>
          <p:cNvGraphicFramePr/>
          <p:nvPr>
            <p:custDataLst>
              <p:tags r:id="rId3"/>
            </p:custDataLst>
          </p:nvPr>
        </p:nvGraphicFramePr>
        <p:xfrm>
          <a:off x="8253730" y="1646555"/>
          <a:ext cx="3253740" cy="2106930"/>
        </p:xfrm>
        <a:graphic>
          <a:graphicData uri="http://schemas.openxmlformats.org/drawingml/2006/table">
            <a:tbl>
              <a:tblPr/>
              <a:tblGrid>
                <a:gridCol w="813435"/>
                <a:gridCol w="813435"/>
                <a:gridCol w="813435"/>
                <a:gridCol w="813435"/>
              </a:tblGrid>
              <a:tr h="336550">
                <a:tc>
                  <a:txBody>
                    <a:bodyPr/>
                    <a:lstStyle/>
                    <a:p>
                      <a:pPr indent="0" algn="ctr">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所属单位</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prstClr val="black"/>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核心机房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接入机房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 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9</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90</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99</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3</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78</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81</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4</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14</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18</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1</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25</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26</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1">
                          <a:solidFill>
                            <a:srgbClr val="000000"/>
                          </a:solidFill>
                          <a:latin typeface="微软雅黑" panose="020B0503020204020204" pitchFamily="34" charset="-122"/>
                          <a:ea typeface="微软雅黑" panose="020B0503020204020204" pitchFamily="34" charset="-122"/>
                        </a:rPr>
                        <a:t>总</a:t>
                      </a:r>
                      <a:r>
                        <a:rPr lang="en-US" altLang="zh-CN" sz="1100" b="1">
                          <a:solidFill>
                            <a:srgbClr val="000000"/>
                          </a:solidFill>
                          <a:latin typeface="微软雅黑" panose="020B0503020204020204" pitchFamily="34" charset="-122"/>
                          <a:ea typeface="微软雅黑" panose="020B0503020204020204" pitchFamily="34" charset="-122"/>
                        </a:rPr>
                        <a:t> </a:t>
                      </a:r>
                      <a:r>
                        <a:rPr lang="zh-CN" sz="1100" b="1">
                          <a:solidFill>
                            <a:srgbClr val="000000"/>
                          </a:solidFill>
                          <a:latin typeface="微软雅黑" panose="020B0503020204020204" pitchFamily="34" charset="-122"/>
                          <a:ea typeface="微软雅黑" panose="020B0503020204020204" pitchFamily="34" charset="-122"/>
                        </a:rPr>
                        <a:t>计</a:t>
                      </a:r>
                      <a:endParaRPr lang="zh-CN"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000000"/>
                          </a:solidFill>
                          <a:latin typeface="微软雅黑" panose="020B0503020204020204" pitchFamily="34" charset="-122"/>
                          <a:ea typeface="微软雅黑" panose="020B0503020204020204" pitchFamily="34" charset="-122"/>
                        </a:rPr>
                        <a:t>17</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207</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000000"/>
                          </a:solidFill>
                          <a:latin typeface="微软雅黑" panose="020B0503020204020204" pitchFamily="34" charset="-122"/>
                          <a:ea typeface="微软雅黑" panose="020B0503020204020204" pitchFamily="34" charset="-122"/>
                        </a:rPr>
                        <a:t>224</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5" name="文本框 14"/>
          <p:cNvSpPr txBox="1"/>
          <p:nvPr/>
        </p:nvSpPr>
        <p:spPr>
          <a:xfrm>
            <a:off x="4328795" y="128714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各运营商机房</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规划新增</a:t>
            </a:r>
          </a:p>
        </p:txBody>
      </p:sp>
      <p:sp>
        <p:nvSpPr>
          <p:cNvPr id="16" name="文本框 15"/>
          <p:cNvSpPr txBox="1"/>
          <p:nvPr/>
        </p:nvSpPr>
        <p:spPr>
          <a:xfrm>
            <a:off x="8254365" y="128714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各运营商机房规划期末</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到达规模</a:t>
            </a:r>
          </a:p>
        </p:txBody>
      </p:sp>
      <p:sp>
        <p:nvSpPr>
          <p:cNvPr id="21" name="加号 20"/>
          <p:cNvSpPr/>
          <p:nvPr/>
        </p:nvSpPr>
        <p:spPr>
          <a:xfrm>
            <a:off x="3726815" y="2444750"/>
            <a:ext cx="533400" cy="533400"/>
          </a:xfrm>
          <a:prstGeom prst="mathPl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于号 21"/>
          <p:cNvSpPr/>
          <p:nvPr/>
        </p:nvSpPr>
        <p:spPr>
          <a:xfrm>
            <a:off x="7680325" y="2502535"/>
            <a:ext cx="475615" cy="475615"/>
          </a:xfrm>
          <a:prstGeom prst="mathEqua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文本框 27"/>
          <p:cNvSpPr txBox="1"/>
          <p:nvPr/>
        </p:nvSpPr>
        <p:spPr>
          <a:xfrm>
            <a:off x="3599815" y="6471920"/>
            <a:ext cx="4817745" cy="306705"/>
          </a:xfrm>
          <a:prstGeom prst="rect">
            <a:avLst/>
          </a:prstGeom>
          <a:noFill/>
        </p:spPr>
        <p:txBody>
          <a:bodyPr wrap="square" rtlCol="0" anchor="t">
            <a:spAutoFit/>
          </a:bodyPr>
          <a:lstStyle/>
          <a:p>
            <a:pPr algn="ct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规划方法</a:t>
            </a:r>
          </a:p>
        </p:txBody>
      </p:sp>
      <p:sp>
        <p:nvSpPr>
          <p:cNvPr id="29" name="右箭头 28"/>
          <p:cNvSpPr/>
          <p:nvPr/>
        </p:nvSpPr>
        <p:spPr>
          <a:xfrm rot="1800000">
            <a:off x="2966720" y="3964305"/>
            <a:ext cx="1024255" cy="19304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32"/>
          <p:cNvSpPr/>
          <p:nvPr/>
        </p:nvSpPr>
        <p:spPr>
          <a:xfrm rot="19560000">
            <a:off x="8035925" y="3966845"/>
            <a:ext cx="1024255" cy="19304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custDataLst>
              <p:tags r:id="rId4"/>
            </p:custDataLst>
          </p:nvPr>
        </p:nvSpPr>
        <p:spPr>
          <a:xfrm>
            <a:off x="220345" y="392366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各运营商接入机房</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现状为</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114</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a:t>
            </a:r>
          </a:p>
        </p:txBody>
      </p:sp>
      <p:sp>
        <p:nvSpPr>
          <p:cNvPr id="35" name="文本框 34"/>
          <p:cNvSpPr txBox="1"/>
          <p:nvPr>
            <p:custDataLst>
              <p:tags r:id="rId5"/>
            </p:custDataLst>
          </p:nvPr>
        </p:nvSpPr>
        <p:spPr>
          <a:xfrm>
            <a:off x="4271010" y="4461510"/>
            <a:ext cx="3601720" cy="306705"/>
          </a:xfrm>
          <a:prstGeom prst="rect">
            <a:avLst/>
          </a:prstGeom>
          <a:noFill/>
        </p:spPr>
        <p:txBody>
          <a:bodyPr wrap="square" rtlCol="0" anchor="t">
            <a:spAutoFit/>
          </a:bodyPr>
          <a:lstStyle/>
          <a:p>
            <a:pPr algn="ctr"/>
            <a:r>
              <a:rPr lang="zh-CN" sz="1400" spc="150" dirty="0">
                <a:latin typeface="微软雅黑" panose="020B0503020204020204" pitchFamily="34" charset="-122"/>
                <a:ea typeface="微软雅黑" panose="020B0503020204020204" pitchFamily="34" charset="-122"/>
                <a:sym typeface="Arial" panose="020B0604020202020204" pitchFamily="34" charset="0"/>
              </a:rPr>
              <a:t>根据整体规划共需要接入机房</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207</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a:t>
            </a:r>
          </a:p>
        </p:txBody>
      </p:sp>
      <p:sp>
        <p:nvSpPr>
          <p:cNvPr id="36" name="文本框 35"/>
          <p:cNvSpPr txBox="1"/>
          <p:nvPr>
            <p:custDataLst>
              <p:tags r:id="rId6"/>
            </p:custDataLst>
          </p:nvPr>
        </p:nvSpPr>
        <p:spPr>
          <a:xfrm>
            <a:off x="3970655" y="3763645"/>
            <a:ext cx="4046220" cy="306705"/>
          </a:xfrm>
          <a:prstGeom prst="rect">
            <a:avLst/>
          </a:prstGeom>
          <a:noFill/>
        </p:spPr>
        <p:txBody>
          <a:bodyPr wrap="square" rtlCol="0" anchor="t">
            <a:spAutoFit/>
          </a:bodyPr>
          <a:lstStyle/>
          <a:p>
            <a:pPr algn="ctr"/>
            <a:r>
              <a:rPr lang="zh-CN" sz="1400" spc="150" dirty="0">
                <a:latin typeface="微软雅黑" panose="020B0503020204020204" pitchFamily="34" charset="-122"/>
                <a:ea typeface="微软雅黑" panose="020B0503020204020204" pitchFamily="34" charset="-122"/>
                <a:sym typeface="Arial" panose="020B0604020202020204" pitchFamily="34" charset="0"/>
              </a:rPr>
              <a:t>需增加接入机房</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93</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a:t>
            </a:r>
          </a:p>
        </p:txBody>
      </p:sp>
      <p:graphicFrame>
        <p:nvGraphicFramePr>
          <p:cNvPr id="2" name="表格 1"/>
          <p:cNvGraphicFramePr/>
          <p:nvPr/>
        </p:nvGraphicFramePr>
        <p:xfrm>
          <a:off x="8667750" y="4230370"/>
          <a:ext cx="3308985" cy="2082800"/>
        </p:xfrm>
        <a:graphic>
          <a:graphicData uri="http://schemas.openxmlformats.org/drawingml/2006/table">
            <a:tbl>
              <a:tblPr/>
              <a:tblGrid>
                <a:gridCol w="937260"/>
                <a:gridCol w="681355"/>
                <a:gridCol w="836295"/>
                <a:gridCol w="854075"/>
              </a:tblGrid>
              <a:tr h="668020">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运营商</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0000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机房数量</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建筑面积（平方米）</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投资估算（万元）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282575">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20</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1600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640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321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54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4320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1728</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321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7</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780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312</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2575">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13</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1040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416</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321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合 计</a:t>
                      </a:r>
                      <a:endParaRPr lang="zh-CN" altLang="en-US" sz="11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94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7740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dirty="0">
                          <a:solidFill>
                            <a:srgbClr val="000000"/>
                          </a:solidFill>
                          <a:latin typeface="微软雅黑" panose="020B0503020204020204" pitchFamily="34" charset="-122"/>
                          <a:ea typeface="微软雅黑" panose="020B0503020204020204" pitchFamily="34" charset="-122"/>
                        </a:rPr>
                        <a:t>3096</a:t>
                      </a:r>
                      <a:endParaRPr lang="en-US" altLang="en-US" sz="11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custDataLst>
              <p:tags r:id="rId7"/>
            </p:custDataLst>
          </p:nvPr>
        </p:nvSpPr>
        <p:spPr>
          <a:xfrm>
            <a:off x="8667750" y="3844290"/>
            <a:ext cx="3302635"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投资规模</a:t>
            </a:r>
          </a:p>
        </p:txBody>
      </p:sp>
      <p:sp>
        <p:nvSpPr>
          <p:cNvPr id="4" name="文本框 99"/>
          <p:cNvSpPr txBox="1"/>
          <p:nvPr>
            <p:custDataLst>
              <p:tags r:id="rId8"/>
            </p:custDataLst>
          </p:nvPr>
        </p:nvSpPr>
        <p:spPr>
          <a:xfrm>
            <a:off x="8667750" y="6348095"/>
            <a:ext cx="3308985" cy="398780"/>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说明：接入机房按每个</a:t>
            </a:r>
            <a:r>
              <a:rPr kumimoji="0" lang="en-US"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8</a:t>
            </a:r>
            <a:r>
              <a:rPr kumimoji="0"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0平米估算，单价按0.4万计算</a:t>
            </a:r>
            <a:r>
              <a:rPr kumimoji="0" lang="zh-CN"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建设投资（不含购置机房费用）</a:t>
            </a:r>
            <a:r>
              <a:rPr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1000" dirty="0" err="1">
                <a:latin typeface="微软雅黑" panose="020B0503020204020204" pitchFamily="34" charset="-122"/>
                <a:ea typeface="微软雅黑" panose="020B0503020204020204" pitchFamily="34" charset="-122"/>
                <a:cs typeface="微软雅黑" panose="020B0503020204020204" pitchFamily="34" charset="-122"/>
                <a:sym typeface="+mn-ea"/>
              </a:rPr>
              <a:t>由各运营商投资建设</a:t>
            </a:r>
            <a:r>
              <a:rPr sz="10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sz="1000" kern="1200" cap="none" spc="0" normalizeH="0" baseline="0" noProof="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9"/>
            </p:custDataLst>
          </p:nvPr>
        </p:nvSpPr>
        <p:spPr>
          <a:xfrm>
            <a:off x="239395" y="4768215"/>
            <a:ext cx="3167380" cy="1489075"/>
          </a:xfrm>
          <a:prstGeom prst="rect">
            <a:avLst/>
          </a:prstGeom>
          <a:noFill/>
        </p:spPr>
        <p:txBody>
          <a:bodyPr wrap="square" rtlCol="0" anchor="t">
            <a:spAutoFit/>
          </a:bodyPr>
          <a:lstStyle/>
          <a:p>
            <a:pPr indent="0" algn="l" fontAlgn="auto">
              <a:lnSpc>
                <a:spcPct val="130000"/>
              </a:lnSpc>
            </a:pP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1</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、联通规划建设的核心机房已在华新开发区征地。</a:t>
            </a:r>
          </a:p>
          <a:p>
            <a:pPr indent="0" algn="l" fontAlgn="auto">
              <a:lnSpc>
                <a:spcPct val="130000"/>
              </a:lnSpc>
            </a:pP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2</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、规划建设的</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93</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个机房均考虑购买为主、租用为辅，不需要土地用地。</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70708" y="2140526"/>
            <a:ext cx="2826327" cy="2147455"/>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54643" y="2214910"/>
            <a:ext cx="1882775" cy="1861185"/>
          </a:xfrm>
          <a:prstGeom prst="rect">
            <a:avLst/>
          </a:prstGeom>
          <a:noFill/>
        </p:spPr>
        <p:txBody>
          <a:bodyPr wrap="none" rtlCol="0">
            <a:spAutoFit/>
          </a:bodyPr>
          <a:lstStyle/>
          <a:p>
            <a:pPr algn="ctr"/>
            <a:r>
              <a:rPr lang="en-US" altLang="zh-CN" sz="115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02</a:t>
            </a:r>
            <a:endParaRPr lang="zh-CN" altLang="en-US" sz="115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154708" y="2286013"/>
            <a:ext cx="4754880" cy="193802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通信管道规划</a:t>
            </a:r>
          </a:p>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p>
        </p:txBody>
      </p:sp>
      <p:grpSp>
        <p:nvGrpSpPr>
          <p:cNvPr id="54" name="组合 53"/>
          <p:cNvGrpSpPr/>
          <p:nvPr/>
        </p:nvGrpSpPr>
        <p:grpSpPr>
          <a:xfrm>
            <a:off x="6987856" y="394048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custDataLst>
              <p:tags r:id="rId1"/>
            </p:custDataLst>
          </p:nvPr>
        </p:nvGraphicFramePr>
        <p:xfrm>
          <a:off x="6697980" y="440690"/>
          <a:ext cx="5222240" cy="3554095"/>
        </p:xfrm>
        <a:graphic>
          <a:graphicData uri="http://schemas.openxmlformats.org/drawingml/2006/chart">
            <c:chart xmlns:c="http://schemas.openxmlformats.org/drawingml/2006/chart" xmlns:r="http://schemas.openxmlformats.org/officeDocument/2006/relationships" r:id="rId7"/>
          </a:graphicData>
        </a:graphic>
      </p:graphicFrame>
      <p:grpSp>
        <p:nvGrpSpPr>
          <p:cNvPr id="37" name="组合 36"/>
          <p:cNvGrpSpPr/>
          <p:nvPr/>
        </p:nvGrpSpPr>
        <p:grpSpPr>
          <a:xfrm>
            <a:off x="425606" y="427805"/>
            <a:ext cx="3726412" cy="582031"/>
            <a:chOff x="294976" y="218797"/>
            <a:chExt cx="3726412" cy="582031"/>
          </a:xfrm>
        </p:grpSpPr>
        <p:grpSp>
          <p:nvGrpSpPr>
            <p:cNvPr id="38" name="组合 37"/>
            <p:cNvGrpSpPr/>
            <p:nvPr/>
          </p:nvGrpSpPr>
          <p:grpSpPr>
            <a:xfrm>
              <a:off x="294976" y="268405"/>
              <a:ext cx="545687" cy="532423"/>
              <a:chOff x="294976" y="242279"/>
              <a:chExt cx="545687" cy="532423"/>
            </a:xfrm>
          </p:grpSpPr>
          <p:sp>
            <p:nvSpPr>
              <p:cNvPr id="41" name="矩形 4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02</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39" name="文本框 38"/>
            <p:cNvSpPr txBox="1"/>
            <p:nvPr/>
          </p:nvSpPr>
          <p:spPr>
            <a:xfrm>
              <a:off x="993708" y="21879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通信管道规划内容</a:t>
              </a:r>
              <a:endParaRPr lang="en-US" altLang="zh-CN"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endParaRPr>
            </a:p>
          </p:txBody>
        </p:sp>
      </p:grpSp>
      <p:sp>
        <p:nvSpPr>
          <p:cNvPr id="21" name="矩形 20"/>
          <p:cNvSpPr/>
          <p:nvPr/>
        </p:nvSpPr>
        <p:spPr>
          <a:xfrm>
            <a:off x="-8455660" y="1666240"/>
            <a:ext cx="207010" cy="2756535"/>
          </a:xfrm>
          <a:prstGeom prst="rect">
            <a:avLst/>
          </a:prstGeom>
          <a:solidFill>
            <a:srgbClr val="0C7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3"/>
          <p:cNvSpPr txBox="1">
            <a:spLocks noChangeArrowheads="1"/>
          </p:cNvSpPr>
          <p:nvPr/>
        </p:nvSpPr>
        <p:spPr bwMode="auto">
          <a:xfrm>
            <a:off x="608965" y="1258719"/>
            <a:ext cx="6023610" cy="1938992"/>
          </a:xfrm>
          <a:prstGeom prst="rect">
            <a:avLst/>
          </a:prstGeom>
        </p:spPr>
        <p:txBody>
          <a:bodyPr wrap="square" lIns="0" tIns="0" rIns="0" bIns="0" anchor="ctr">
            <a:spAutoFit/>
            <a:scene3d>
              <a:camera prst="orthographicFront"/>
              <a:lightRig rig="threePt" dir="t"/>
            </a:scene3d>
          </a:bodyPr>
          <a:lstStyle/>
          <a:p>
            <a:pPr marL="171450" indent="-171450">
              <a:lnSpc>
                <a:spcPct val="150000"/>
              </a:lnSpc>
              <a:buFont typeface="Wingdings" panose="05000000000000000000" pitchFamily="2" charset="2"/>
              <a:buChar char="n"/>
              <a:defRPr/>
            </a:pP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衡阳</a:t>
            </a:r>
            <a:r>
              <a:rPr lang="zh-CN" altLang="en-US"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市区</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共</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建设管道</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rPr>
              <a:t>1136.78</a:t>
            </a:r>
            <a:r>
              <a:rPr altLang="zh-CN" sz="1400" dirty="0" smtClean="0">
                <a:latin typeface="微软雅黑" panose="020B0503020204020204" pitchFamily="34" charset="-122"/>
                <a:ea typeface="微软雅黑" panose="020B0503020204020204" pitchFamily="34" charset="-122"/>
                <a:cs typeface="微软雅黑" panose="020B0503020204020204" pitchFamily="34" charset="-122"/>
              </a:rPr>
              <a:t>公里</a:t>
            </a:r>
            <a:r>
              <a:rPr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altLang="zh-CN" sz="1400" dirty="0">
                <a:latin typeface="微软雅黑" panose="020B0503020204020204" pitchFamily="34" charset="-122"/>
                <a:ea typeface="微软雅黑" panose="020B0503020204020204" pitchFamily="34" charset="-122"/>
                <a:cs typeface="微软雅黑" panose="020B0503020204020204" pitchFamily="34" charset="-122"/>
              </a:rPr>
              <a:t>折合为</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rPr>
              <a:t>10849</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，总投资达</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亿元</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蒸湘区新建管道</a:t>
            </a:r>
            <a:r>
              <a:rPr lang="en-US" sz="1400" dirty="0">
                <a:solidFill>
                  <a:srgbClr val="000000"/>
                </a:solidFill>
                <a:latin typeface="微软雅黑" panose="020B0503020204020204" pitchFamily="34" charset="-122"/>
                <a:ea typeface="微软雅黑" panose="020B0503020204020204" pitchFamily="34" charset="-122"/>
                <a:sym typeface="+mn-ea"/>
              </a:rPr>
              <a:t>327</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折合</a:t>
            </a:r>
            <a:r>
              <a:rPr lang="en-US" sz="1400" dirty="0">
                <a:solidFill>
                  <a:srgbClr val="000000"/>
                </a:solidFill>
                <a:latin typeface="微软雅黑" panose="020B0503020204020204" pitchFamily="34" charset="-122"/>
                <a:ea typeface="微软雅黑" panose="020B0503020204020204" pitchFamily="34" charset="-122"/>
                <a:sym typeface="+mn-ea"/>
              </a:rPr>
              <a:t>3106</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，约</a:t>
            </a:r>
            <a:r>
              <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石鼓区新建管道</a:t>
            </a:r>
            <a:r>
              <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251</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折合</a:t>
            </a:r>
            <a:r>
              <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2342</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雁峰区新建管道24</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公里，折合</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2301</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珠晖区新建管道</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公里，折合</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3100</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5" name="表格 4"/>
          <p:cNvGraphicFramePr/>
          <p:nvPr>
            <p:custDataLst>
              <p:tags r:id="rId2"/>
            </p:custDataLst>
          </p:nvPr>
        </p:nvGraphicFramePr>
        <p:xfrm>
          <a:off x="5292090" y="3729355"/>
          <a:ext cx="6628130" cy="2848610"/>
        </p:xfrm>
        <a:graphic>
          <a:graphicData uri="http://schemas.openxmlformats.org/drawingml/2006/table">
            <a:tbl>
              <a:tblPr/>
              <a:tblGrid>
                <a:gridCol w="503555"/>
                <a:gridCol w="502920"/>
                <a:gridCol w="524510"/>
                <a:gridCol w="524510"/>
                <a:gridCol w="503555"/>
                <a:gridCol w="503555"/>
                <a:gridCol w="524510"/>
                <a:gridCol w="503555"/>
                <a:gridCol w="502285"/>
                <a:gridCol w="504190"/>
                <a:gridCol w="503555"/>
                <a:gridCol w="502920"/>
                <a:gridCol w="524510"/>
              </a:tblGrid>
              <a:tr h="351790">
                <a:tc rowSpan="2">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行政区</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00000"/>
                    </a:solidFill>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总规模</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近期建设</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中期建设</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远期建设</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73660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zh-CN" alt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a:t>
                      </a: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a:t>
                      </a:r>
                    </a:p>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近期投资（万元）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近期投资（万元）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近期投资（万元）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蒸湘区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327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3106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15532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101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882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4412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79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690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3449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148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1534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7671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306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石鼓区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251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2342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11711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163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1592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7958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173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865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70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578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2888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雁峰区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245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2301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11503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872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4362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123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616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1305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6525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珠晖区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314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3100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15499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674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3369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852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4260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162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1574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7870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合计</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1137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10849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54245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408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4020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20101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199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1838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9190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530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4991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24954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8" name="文本框 6"/>
          <p:cNvSpPr txBox="1"/>
          <p:nvPr>
            <p:custDataLst>
              <p:tags r:id="rId3"/>
            </p:custDataLst>
          </p:nvPr>
        </p:nvSpPr>
        <p:spPr>
          <a:xfrm>
            <a:off x="5292022" y="6582595"/>
            <a:ext cx="5235575" cy="275590"/>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说明：管道测算单价：5万/</a:t>
            </a:r>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mn-ea"/>
              </a:rPr>
              <a:t>管孔公里</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 name="文本框 1"/>
          <p:cNvSpPr txBox="1"/>
          <p:nvPr>
            <p:custDataLst>
              <p:tags r:id="rId4"/>
            </p:custDataLst>
          </p:nvPr>
        </p:nvSpPr>
        <p:spPr>
          <a:xfrm>
            <a:off x="425450" y="3446780"/>
            <a:ext cx="4866640" cy="2992755"/>
          </a:xfrm>
          <a:prstGeom prst="rect">
            <a:avLst/>
          </a:prstGeom>
          <a:noFill/>
        </p:spPr>
        <p:txBody>
          <a:bodyPr wrap="square" rtlCol="0" anchor="t">
            <a:noAutofit/>
          </a:bodyPr>
          <a:lstStyle/>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通信管道建设均在道路红线内，</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不需要土地用地。</a:t>
            </a:r>
          </a:p>
          <a:p>
            <a:pPr indent="0" algn="l" fontAlgn="auto">
              <a:lnSpc>
                <a:spcPct val="130000"/>
              </a:lnSpc>
            </a:pPr>
            <a:endPar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本次通信管道规划已包含《衡阳市城区“断头路”建设三年行动方案》</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36</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条道路规划。</a:t>
            </a:r>
          </a:p>
          <a:p>
            <a:pPr indent="0" algn="l" fontAlgn="auto">
              <a:lnSpc>
                <a:spcPct val="130000"/>
              </a:lnSpc>
            </a:pPr>
            <a:endPar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与管廊对接：</a:t>
            </a:r>
          </a:p>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管廊建设须在道路两侧的红线内预留接口井，预留接口井的密度应根据用地属性及性质来确定，小区及企业红线内管道需要与接口井对接，所以道路红线内仍需建设小规模管道，以满足周边通信，智慧城市等通信需求。</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98417" y="2327563"/>
            <a:ext cx="2556165" cy="1828799"/>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490351" y="2041727"/>
            <a:ext cx="1864995" cy="1861185"/>
          </a:xfrm>
          <a:prstGeom prst="rect">
            <a:avLst/>
          </a:prstGeom>
          <a:noFill/>
        </p:spPr>
        <p:txBody>
          <a:bodyPr wrap="none" rtlCol="0">
            <a:spAutoFit/>
          </a:bodyPr>
          <a:lstStyle/>
          <a:p>
            <a:pPr algn="ctr"/>
            <a:r>
              <a:rPr lang="en-US" altLang="zh-CN" sz="115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03</a:t>
            </a:r>
            <a:endParaRPr lang="zh-CN" altLang="en-US" sz="115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grpSp>
        <p:nvGrpSpPr>
          <p:cNvPr id="54" name="组合 53"/>
          <p:cNvGrpSpPr/>
          <p:nvPr/>
        </p:nvGrpSpPr>
        <p:grpSpPr>
          <a:xfrm>
            <a:off x="7053896" y="4281483"/>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6678321" y="2587800"/>
            <a:ext cx="3840480" cy="156845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智慧管网规划</a:t>
            </a:r>
          </a:p>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Freeform 6"/>
          <p:cNvSpPr/>
          <p:nvPr/>
        </p:nvSpPr>
        <p:spPr>
          <a:xfrm>
            <a:off x="0" y="379418"/>
            <a:ext cx="477651" cy="576037"/>
          </a:xfrm>
          <a:custGeom>
            <a:avLst/>
            <a:gdLst/>
            <a:ahLst/>
            <a:cxnLst>
              <a:cxn ang="0">
                <a:pos x="2147483646" y="2147483646"/>
              </a:cxn>
              <a:cxn ang="0">
                <a:pos x="2147483646" y="2147483646"/>
              </a:cxn>
              <a:cxn ang="0">
                <a:pos x="0" y="2147483646"/>
              </a:cxn>
              <a:cxn ang="0">
                <a:pos x="0" y="2147483646"/>
              </a:cxn>
              <a:cxn ang="0">
                <a:pos x="0" y="0"/>
              </a:cxn>
              <a:cxn ang="0">
                <a:pos x="2147483646" y="2147483646"/>
              </a:cxn>
              <a:cxn ang="0">
                <a:pos x="2147483646" y="2147483646"/>
              </a:cxn>
              <a:cxn ang="0">
                <a:pos x="2147483646" y="2147483646"/>
              </a:cxn>
            </a:cxnLst>
            <a:rect l="0" t="0" r="0" b="0"/>
            <a:pathLst>
              <a:path w="682" h="818">
                <a:moveTo>
                  <a:pt x="610" y="466"/>
                </a:moveTo>
                <a:lnTo>
                  <a:pt x="354" y="614"/>
                </a:lnTo>
                <a:lnTo>
                  <a:pt x="0" y="818"/>
                </a:lnTo>
                <a:lnTo>
                  <a:pt x="0" y="409"/>
                </a:lnTo>
                <a:lnTo>
                  <a:pt x="0" y="0"/>
                </a:lnTo>
                <a:lnTo>
                  <a:pt x="354" y="205"/>
                </a:lnTo>
                <a:cubicBezTo>
                  <a:pt x="436" y="252"/>
                  <a:pt x="518" y="299"/>
                  <a:pt x="600" y="347"/>
                </a:cubicBezTo>
                <a:cubicBezTo>
                  <a:pt x="682" y="388"/>
                  <a:pt x="668" y="427"/>
                  <a:pt x="610" y="466"/>
                </a:cubicBezTo>
                <a:close/>
              </a:path>
            </a:pathLst>
          </a:custGeom>
          <a:solidFill>
            <a:schemeClr val="bg1">
              <a:alpha val="100000"/>
            </a:schemeClr>
          </a:solidFill>
          <a:ln w="9525">
            <a:noFill/>
          </a:ln>
        </p:spPr>
        <p:txBody>
          <a:bodyPr/>
          <a:lstStyle/>
          <a:p>
            <a:endParaRPr lang="zh-CN" altLang="en-US" sz="1800"/>
          </a:p>
        </p:txBody>
      </p:sp>
      <p:sp>
        <p:nvSpPr>
          <p:cNvPr id="53253" name="文本框 99"/>
          <p:cNvSpPr txBox="1"/>
          <p:nvPr/>
        </p:nvSpPr>
        <p:spPr>
          <a:xfrm rot="-10800000" flipV="1">
            <a:off x="477520" y="1100455"/>
            <a:ext cx="5618480" cy="737235"/>
          </a:xfrm>
          <a:prstGeom prst="rect">
            <a:avLst/>
          </a:prstGeom>
          <a:noFill/>
          <a:ln w="9525">
            <a:noFill/>
          </a:ln>
        </p:spPr>
        <p:txBody>
          <a:bodyPr wrap="square">
            <a:spAutoFit/>
          </a:bodyPr>
          <a:lstStyle/>
          <a:p>
            <a:pPr>
              <a:lnSpc>
                <a:spcPct val="150000"/>
              </a:lnSpc>
              <a:buNone/>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智慧管网能在精确探测、定位地下管线的基础上，通过智能传感器、实时监测、自动控制等物联网技术。</a:t>
            </a:r>
          </a:p>
        </p:txBody>
      </p:sp>
      <p:pic>
        <p:nvPicPr>
          <p:cNvPr id="53254" name="图片 1"/>
          <p:cNvPicPr>
            <a:picLocks noChangeAspect="1"/>
          </p:cNvPicPr>
          <p:nvPr/>
        </p:nvPicPr>
        <p:blipFill>
          <a:blip r:embed="rId4"/>
          <a:stretch>
            <a:fillRect/>
          </a:stretch>
        </p:blipFill>
        <p:spPr>
          <a:xfrm>
            <a:off x="586105" y="3281680"/>
            <a:ext cx="5114925" cy="3025775"/>
          </a:xfrm>
          <a:prstGeom prst="rect">
            <a:avLst/>
          </a:prstGeom>
          <a:noFill/>
          <a:ln w="9525">
            <a:noFill/>
          </a:ln>
        </p:spPr>
      </p:pic>
      <p:sp>
        <p:nvSpPr>
          <p:cNvPr id="53255" name="矩形 3"/>
          <p:cNvSpPr/>
          <p:nvPr/>
        </p:nvSpPr>
        <p:spPr>
          <a:xfrm>
            <a:off x="504825" y="1982470"/>
            <a:ext cx="5702300" cy="1060450"/>
          </a:xfrm>
          <a:prstGeom prst="rect">
            <a:avLst/>
          </a:prstGeom>
          <a:noFill/>
          <a:ln w="9525">
            <a:noFill/>
          </a:ln>
        </p:spPr>
        <p:txBody>
          <a:bodyPr wrap="square">
            <a:spAutoFit/>
          </a:bodyPr>
          <a:lstStyle/>
          <a:p>
            <a:pPr>
              <a:lnSpc>
                <a:spcPct val="150000"/>
              </a:lnSpc>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、通过整合城市地下综合管线数据资源及应用</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GIS</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系统，将地图元素和地下空间信息以三维的形式展现，实现城市决策信息资源的数字化和可视化。</a:t>
            </a:r>
          </a:p>
        </p:txBody>
      </p:sp>
      <p:sp>
        <p:nvSpPr>
          <p:cNvPr id="9" name="矩形 8"/>
          <p:cNvSpPr/>
          <p:nvPr/>
        </p:nvSpPr>
        <p:spPr>
          <a:xfrm>
            <a:off x="397897" y="350077"/>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19174" y="285465"/>
            <a:ext cx="3027680" cy="521970"/>
          </a:xfrm>
          <a:prstGeom prst="rect">
            <a:avLst/>
          </a:prstGeom>
          <a:noFill/>
        </p:spPr>
        <p:txBody>
          <a:bodyPr wrap="none" rtlCol="0">
            <a:spAutoFit/>
          </a:bodyPr>
          <a:lstStyle/>
          <a:p>
            <a:r>
              <a:rPr lang="zh-CN" altLang="en-US" sz="2800" dirty="0" smtClean="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rPr>
              <a:t>智慧管网规划内容</a:t>
            </a:r>
            <a:endParaRPr lang="en-US" altLang="zh-CN" sz="2800" dirty="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586328" y="516329"/>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smtClean="0">
                <a:effectLst>
                  <a:outerShdw blurRad="38100" dist="38100" dir="2700000" algn="tl">
                    <a:srgbClr val="000000">
                      <a:alpha val="43137"/>
                    </a:srgbClr>
                  </a:outerShdw>
                </a:effectLst>
                <a:latin typeface="字魂简雅黑" panose="00000500000000000000" charset="-122"/>
                <a:ea typeface="字魂简雅黑" panose="00000500000000000000" charset="-122"/>
              </a:rPr>
              <a:t>3</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pic>
        <p:nvPicPr>
          <p:cNvPr id="54280" name="图片 13"/>
          <p:cNvPicPr>
            <a:picLocks noChangeAspect="1"/>
          </p:cNvPicPr>
          <p:nvPr>
            <p:custDataLst>
              <p:tags r:id="rId1"/>
            </p:custDataLst>
          </p:nvPr>
        </p:nvPicPr>
        <p:blipFill>
          <a:blip r:embed="rId5"/>
          <a:stretch>
            <a:fillRect/>
          </a:stretch>
        </p:blipFill>
        <p:spPr>
          <a:xfrm>
            <a:off x="6708140" y="301625"/>
            <a:ext cx="4784725" cy="3582670"/>
          </a:xfrm>
          <a:prstGeom prst="rect">
            <a:avLst/>
          </a:prstGeom>
          <a:noFill/>
          <a:ln w="9525">
            <a:noFill/>
          </a:ln>
        </p:spPr>
      </p:pic>
      <p:graphicFrame>
        <p:nvGraphicFramePr>
          <p:cNvPr id="2" name="表格 1"/>
          <p:cNvGraphicFramePr/>
          <p:nvPr>
            <p:custDataLst>
              <p:tags r:id="rId2"/>
            </p:custDataLst>
          </p:nvPr>
        </p:nvGraphicFramePr>
        <p:xfrm>
          <a:off x="7143750" y="4218305"/>
          <a:ext cx="3912870" cy="1834515"/>
        </p:xfrm>
        <a:graphic>
          <a:graphicData uri="http://schemas.openxmlformats.org/drawingml/2006/table">
            <a:tbl>
              <a:tblPr/>
              <a:tblGrid>
                <a:gridCol w="550545"/>
                <a:gridCol w="1821180"/>
                <a:gridCol w="1541145"/>
              </a:tblGrid>
              <a:tr h="454025">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序号</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000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项目名称</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投资（万元）</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3A9F5"/>
                    </a:solidFill>
                  </a:tcPr>
                </a:tc>
              </a:tr>
              <a:tr h="368935">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智慧管网管理平台</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13500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3690">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2</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存储设备、服务器</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4300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8615">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4</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物联网终端</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3200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250">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合计</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21000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10084">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47800" y="2133598"/>
            <a:ext cx="2376055" cy="1610848"/>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768625" y="1882399"/>
            <a:ext cx="1654810" cy="1861185"/>
          </a:xfrm>
          <a:prstGeom prst="rect">
            <a:avLst/>
          </a:prstGeom>
          <a:noFill/>
        </p:spPr>
        <p:txBody>
          <a:bodyPr wrap="none" rtlCol="0">
            <a:spAutoFit/>
          </a:bodyPr>
          <a:lstStyle/>
          <a:p>
            <a:pPr algn="ctr"/>
            <a:r>
              <a:rPr lang="en-US" altLang="zh-CN" sz="115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mn-ea"/>
              </a:rPr>
              <a:t>04</a:t>
            </a:r>
            <a:endParaRPr lang="zh-CN" altLang="en-US" sz="115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mn-ea"/>
            </a:endParaRPr>
          </a:p>
        </p:txBody>
      </p:sp>
      <p:grpSp>
        <p:nvGrpSpPr>
          <p:cNvPr id="54" name="组合 53"/>
          <p:cNvGrpSpPr/>
          <p:nvPr/>
        </p:nvGrpSpPr>
        <p:grpSpPr>
          <a:xfrm>
            <a:off x="6921181" y="401414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5768848" y="2381637"/>
            <a:ext cx="5308574" cy="1568450"/>
          </a:xfrm>
          <a:prstGeom prst="rect">
            <a:avLst/>
          </a:prstGeom>
          <a:noFill/>
        </p:spPr>
        <p:txBody>
          <a:bodyPr wrap="square" rtlCol="0">
            <a:spAutoFit/>
          </a:bodyPr>
          <a:lstStyle/>
          <a:p>
            <a:pPr algn="ct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通信光交规划</a:t>
            </a:r>
          </a:p>
          <a:p>
            <a:pPr algn="ct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endParaRPr lang="zh-CN" altLang="en-US" sz="4800" b="1" dirty="0">
              <a:solidFill>
                <a:srgbClr val="3C3C3C"/>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586105" y="912495"/>
            <a:ext cx="5535295" cy="46037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algn="ctr" defTabSz="914400" eaLnBrk="1" hangingPunct="1">
              <a:lnSpc>
                <a:spcPct val="150000"/>
              </a:lnSpc>
              <a:buClrTx/>
              <a:buSzTx/>
              <a:buFont typeface="Arial" panose="020B0604020202020204" pitchFamily="34" charset="0"/>
              <a:buNone/>
              <a:defRPr/>
            </a:pPr>
            <a:r>
              <a:rPr kumimoji="0" 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主干光缆交接箱规模测算表</a:t>
            </a:r>
          </a:p>
        </p:txBody>
      </p:sp>
      <p:sp>
        <p:nvSpPr>
          <p:cNvPr id="6" name="文本框 3"/>
          <p:cNvSpPr txBox="1"/>
          <p:nvPr/>
        </p:nvSpPr>
        <p:spPr>
          <a:xfrm>
            <a:off x="586105" y="2599055"/>
            <a:ext cx="6047105" cy="82994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备注：</a:t>
            </a:r>
          </a:p>
          <a:p>
            <a:pPr marR="0" defTabSz="914400" eaLnBrk="1" hangingPunct="1">
              <a:buClrTx/>
              <a:buSzTx/>
              <a:buFont typeface="Arial" panose="020B0604020202020204" pitchFamily="34" charset="0"/>
              <a:buNone/>
              <a:defRPr/>
            </a:pP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      1</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各运营商的光交接箱宜采取同址自建方式，每个光交接箱预留面积约为1平方米。 </a:t>
            </a:r>
          </a:p>
          <a:p>
            <a:pPr marR="0" defTabSz="914400" eaLnBrk="1" hangingPunct="1">
              <a:buClrTx/>
              <a:buSzTx/>
              <a:buFont typeface="Arial" panose="020B0604020202020204" pitchFamily="34" charset="0"/>
              <a:buNone/>
              <a:defRPr/>
            </a:pP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       2</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、根据以上密度预测，至20</a:t>
            </a: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5年，衡阳主城区共需建设</a:t>
            </a:r>
            <a:r>
              <a:rPr kumimoji="0" lang="en-US" sz="1200"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rPr>
              <a:t>2504</a:t>
            </a:r>
            <a:r>
              <a:rPr kumimoji="0" lang="zh-CN" altLang="en-US" sz="1200"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rPr>
              <a:t>个</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主干光缆交接箱（各运营商合计</a:t>
            </a:r>
            <a:r>
              <a:rPr kumimoji="0" lang="zh-CN" altLang="en-US" sz="1200"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1" name="矩形 10"/>
          <p:cNvSpPr/>
          <p:nvPr/>
        </p:nvSpPr>
        <p:spPr>
          <a:xfrm>
            <a:off x="397897" y="374842"/>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19174" y="310230"/>
            <a:ext cx="3027680" cy="521970"/>
          </a:xfrm>
          <a:prstGeom prst="rect">
            <a:avLst/>
          </a:prstGeom>
          <a:noFill/>
        </p:spPr>
        <p:txBody>
          <a:bodyPr wrap="none" rtlCol="0">
            <a:spAutoFit/>
          </a:bodyPr>
          <a:lstStyle/>
          <a:p>
            <a:r>
              <a:rPr lang="zh-CN" altLang="en-US" sz="2800" dirty="0" smtClean="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rPr>
              <a:t>通信光交规划内容</a:t>
            </a:r>
            <a:endParaRPr lang="en-US" altLang="zh-CN" sz="2800" dirty="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586328" y="541094"/>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smtClean="0">
                <a:effectLst>
                  <a:outerShdw blurRad="38100" dist="38100" dir="2700000" algn="tl">
                    <a:srgbClr val="000000">
                      <a:alpha val="43137"/>
                    </a:srgbClr>
                  </a:outerShdw>
                </a:effectLst>
                <a:latin typeface="字魂简雅黑" panose="00000500000000000000" charset="-122"/>
                <a:ea typeface="字魂简雅黑" panose="00000500000000000000" charset="-122"/>
              </a:rPr>
              <a:t>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aphicFrame>
        <p:nvGraphicFramePr>
          <p:cNvPr id="2" name="表格 1"/>
          <p:cNvGraphicFramePr/>
          <p:nvPr>
            <p:custDataLst>
              <p:tags r:id="rId1"/>
            </p:custDataLst>
          </p:nvPr>
        </p:nvGraphicFramePr>
        <p:xfrm>
          <a:off x="586105" y="1392555"/>
          <a:ext cx="6047740" cy="1206500"/>
        </p:xfrm>
        <a:graphic>
          <a:graphicData uri="http://schemas.openxmlformats.org/drawingml/2006/table">
            <a:tbl>
              <a:tblPr/>
              <a:tblGrid>
                <a:gridCol w="2169795"/>
                <a:gridCol w="1478915"/>
                <a:gridCol w="1317625"/>
                <a:gridCol w="1081405"/>
              </a:tblGrid>
              <a:tr h="241300">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城区分类</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密集城区</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普通城区</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小计</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宋体" panose="02010600030101010101" pitchFamily="2" charset="-122"/>
                        </a:rPr>
                        <a:t>城区面积（平方公里）</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244.32</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274.03</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518.35</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规划光交覆盖半径(km)</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0.3-0.5</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0.5-0.8</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 </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规划光交覆盖面积（km</a:t>
                      </a:r>
                      <a:r>
                        <a:rPr lang="en-US" sz="14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200" b="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0.3-0.8</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a:t>
                      </a:r>
                      <a:r>
                        <a:rPr lang="en-US" sz="1200" b="0">
                          <a:latin typeface="微软雅黑" panose="020B0503020204020204" pitchFamily="34" charset="-122"/>
                          <a:ea typeface="微软雅黑" panose="020B0503020204020204" pitchFamily="34" charset="-122"/>
                          <a:cs typeface="宋体" panose="02010600030101010101" pitchFamily="2" charset="-122"/>
                        </a:rPr>
                        <a:t>.8-</a:t>
                      </a:r>
                      <a:r>
                        <a:rPr lang="en-US" sz="1200" b="0">
                          <a:latin typeface="微软雅黑" panose="020B0503020204020204" pitchFamily="34" charset="-122"/>
                          <a:ea typeface="微软雅黑" panose="020B0503020204020204" pitchFamily="34" charset="-122"/>
                          <a:cs typeface="Arial" panose="020B0604020202020204" pitchFamily="34" charset="0"/>
                        </a:rPr>
                        <a:t>2</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 </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宋体" panose="02010600030101010101" pitchFamily="2" charset="-122"/>
                        </a:rPr>
                        <a:t>光交数量（个）</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489x4=1956</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137 x 4=548</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2504</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nvGraphicFramePr>
        <p:xfrm>
          <a:off x="948690" y="3740150"/>
          <a:ext cx="4184015" cy="1724660"/>
        </p:xfrm>
        <a:graphic>
          <a:graphicData uri="http://schemas.openxmlformats.org/drawingml/2006/table">
            <a:tbl>
              <a:tblPr/>
              <a:tblGrid>
                <a:gridCol w="1699260"/>
                <a:gridCol w="1240155"/>
                <a:gridCol w="1244600"/>
              </a:tblGrid>
              <a:tr h="480060">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行政区</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40404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   量</a:t>
                      </a:r>
                    </a:p>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投资估算</a:t>
                      </a:r>
                    </a:p>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石鼓区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396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594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雁峰区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348</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522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蒸湘区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524</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786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珠晖区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400</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600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总计</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1668</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2502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8" name="文本框 2"/>
          <p:cNvSpPr txBox="1"/>
          <p:nvPr>
            <p:custDataLst>
              <p:tags r:id="rId2"/>
            </p:custDataLst>
          </p:nvPr>
        </p:nvSpPr>
        <p:spPr>
          <a:xfrm>
            <a:off x="1273175" y="3270885"/>
            <a:ext cx="3854450" cy="46037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algn="ctr" defTabSz="914400" eaLnBrk="1" hangingPunct="1">
              <a:lnSpc>
                <a:spcPct val="150000"/>
              </a:lnSpc>
              <a:buClrTx/>
              <a:buSzTx/>
              <a:buFont typeface="Arial" panose="020B0604020202020204" pitchFamily="34" charset="0"/>
              <a:buNone/>
              <a:defRPr/>
            </a:pPr>
            <a:r>
              <a:rPr kumimoji="0" 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a:t>
            </a:r>
            <a:r>
              <a:rPr kumimoji="0" lang="zh-CN" alt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规划建设</a:t>
            </a:r>
            <a:r>
              <a:rPr kumimoji="0" 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规模</a:t>
            </a:r>
            <a:r>
              <a:rPr kumimoji="0" lang="zh-CN" alt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及投资</a:t>
            </a:r>
          </a:p>
        </p:txBody>
      </p:sp>
      <p:pic>
        <p:nvPicPr>
          <p:cNvPr id="19" name="图片 18"/>
          <p:cNvPicPr>
            <a:picLocks noChangeAspect="1"/>
          </p:cNvPicPr>
          <p:nvPr>
            <p:custDataLst>
              <p:tags r:id="rId3"/>
            </p:custDataLst>
          </p:nvPr>
        </p:nvPicPr>
        <p:blipFill>
          <a:blip r:embed="rId6"/>
          <a:stretch>
            <a:fillRect/>
          </a:stretch>
        </p:blipFill>
        <p:spPr>
          <a:xfrm>
            <a:off x="7202170" y="118110"/>
            <a:ext cx="4707890" cy="6621145"/>
          </a:xfrm>
          <a:prstGeom prst="rect">
            <a:avLst/>
          </a:prstGeom>
        </p:spPr>
      </p:pic>
      <p:sp>
        <p:nvSpPr>
          <p:cNvPr id="20" name="文本框 19"/>
          <p:cNvSpPr txBox="1"/>
          <p:nvPr/>
        </p:nvSpPr>
        <p:spPr>
          <a:xfrm>
            <a:off x="299085" y="5635294"/>
            <a:ext cx="6618605" cy="625171"/>
          </a:xfrm>
          <a:prstGeom prst="rect">
            <a:avLst/>
          </a:prstGeom>
          <a:noFill/>
        </p:spPr>
        <p:txBody>
          <a:bodyPr wrap="square" rtlCol="0" anchor="t">
            <a:spAutoFit/>
          </a:bodyPr>
          <a:lstStyle/>
          <a:p>
            <a:pPr marR="0" defTabSz="914400" eaLnBrk="1" hangingPunct="1">
              <a:lnSpc>
                <a:spcPct val="130000"/>
              </a:lnSpc>
              <a:spcBef>
                <a:spcPts val="0"/>
              </a:spcBef>
              <a:spcAft>
                <a:spcPts val="0"/>
              </a:spcAft>
              <a:buClrTx/>
              <a:buSzTx/>
              <a:buFont typeface="Arial" panose="020B0604020202020204" pitchFamily="34" charset="0"/>
              <a:buNone/>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至20</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5年，衡阳主城区共需建设</a:t>
            </a:r>
            <a:r>
              <a:rPr 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2504</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主干光缆交接箱（各运营商合计</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），还</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需建设</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1668</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个，投资约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2502</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由各运营商投资建设</a:t>
            </a:r>
            <a:r>
              <a:rPr sz="14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11"/>
          <p:cNvSpPr txBox="1"/>
          <p:nvPr>
            <p:custDataLst>
              <p:tags r:id="rId4"/>
            </p:custDataLst>
          </p:nvPr>
        </p:nvSpPr>
        <p:spPr>
          <a:xfrm>
            <a:off x="948690" y="5473700"/>
            <a:ext cx="4183380" cy="245110"/>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说明：光交单价按1.5万计算，由各运营商投资建设。</a:t>
            </a:r>
          </a:p>
        </p:txBody>
      </p:sp>
      <p:sp>
        <p:nvSpPr>
          <p:cNvPr id="3" name="文本框 2"/>
          <p:cNvSpPr txBox="1"/>
          <p:nvPr/>
        </p:nvSpPr>
        <p:spPr>
          <a:xfrm>
            <a:off x="397510" y="6260465"/>
            <a:ext cx="6486525" cy="521970"/>
          </a:xfrm>
          <a:prstGeom prst="rect">
            <a:avLst/>
          </a:prstGeom>
          <a:noFill/>
        </p:spPr>
        <p:txBody>
          <a:bodyPr wrap="square" rtlCol="0" anchor="t">
            <a:spAutoFit/>
          </a:bodyPr>
          <a:lstStyle/>
          <a:p>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a:t>
            </a: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通信光交原则上优先设置在道路红线内的绿化带，绿化带确实不能满足需求的情况下，设置在不影响行人通行的人行道边，</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不需要土地用地。</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773709" y="2762263"/>
            <a:ext cx="5516880" cy="829945"/>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规划效果及投资</a:t>
            </a:r>
          </a:p>
        </p:txBody>
      </p:sp>
      <p:grpSp>
        <p:nvGrpSpPr>
          <p:cNvPr id="54" name="组合 53"/>
          <p:cNvGrpSpPr/>
          <p:nvPr/>
        </p:nvGrpSpPr>
        <p:grpSpPr>
          <a:xfrm>
            <a:off x="7053896" y="3662993"/>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p:cNvSpPr/>
          <p:nvPr/>
        </p:nvSpPr>
        <p:spPr>
          <a:xfrm>
            <a:off x="1094014" y="1422838"/>
            <a:ext cx="3135086" cy="3837214"/>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684367" y="2156673"/>
            <a:ext cx="1954381" cy="2215991"/>
          </a:xfrm>
          <a:prstGeom prst="rect">
            <a:avLst/>
          </a:prstGeom>
          <a:noFill/>
        </p:spPr>
        <p:txBody>
          <a:bodyPr wrap="none" rtlCol="0">
            <a:spAutoFit/>
          </a:bodyPr>
          <a:lstStyle/>
          <a:p>
            <a:pPr algn="ctr"/>
            <a:r>
              <a:rPr lang="zh-CN" altLang="en-US" sz="138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微软雅黑" panose="020B0503020204020204" pitchFamily="34" charset="-122"/>
                <a:ea typeface="微软雅黑" panose="020B0503020204020204" pitchFamily="34" charset="-122"/>
              </a:rPr>
              <a:t>三</a:t>
            </a:r>
            <a:endParaRPr lang="zh-CN" altLang="en-US" sz="138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23066" y="427805"/>
            <a:ext cx="3370812" cy="582031"/>
            <a:chOff x="294976" y="218797"/>
            <a:chExt cx="3370812" cy="582031"/>
          </a:xfrm>
        </p:grpSpPr>
        <p:grpSp>
          <p:nvGrpSpPr>
            <p:cNvPr id="31" name="组合 30"/>
            <p:cNvGrpSpPr/>
            <p:nvPr/>
          </p:nvGrpSpPr>
          <p:grpSpPr>
            <a:xfrm>
              <a:off x="294976" y="268405"/>
              <a:ext cx="545687" cy="532423"/>
              <a:chOff x="294976" y="242279"/>
              <a:chExt cx="545687" cy="532423"/>
            </a:xfrm>
          </p:grpSpPr>
          <p:sp>
            <p:nvSpPr>
              <p:cNvPr id="34" name="矩形 33"/>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32" name="文本框 31"/>
            <p:cNvSpPr txBox="1"/>
            <p:nvPr/>
          </p:nvSpPr>
          <p:spPr>
            <a:xfrm>
              <a:off x="993708" y="218797"/>
              <a:ext cx="2672080" cy="521970"/>
            </a:xfrm>
            <a:prstGeom prst="rect">
              <a:avLst/>
            </a:prstGeom>
            <a:noFill/>
          </p:spPr>
          <p:txBody>
            <a:bodyPr wrap="none" rtlCol="0">
              <a:spAutoFit/>
            </a:bodyPr>
            <a:lstStyle/>
            <a:p>
              <a:pPr lvl="0" algn="l">
                <a:buClrTx/>
                <a:buSzTx/>
                <a:buFontTx/>
              </a:pPr>
              <a:r>
                <a:rPr lang="zh-CN" altLang="en-US" sz="2800" dirty="0" smtClean="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sym typeface="+mn-ea"/>
                </a:rPr>
                <a:t>规划效果及投资</a:t>
              </a:r>
            </a:p>
          </p:txBody>
        </p:sp>
      </p:grpSp>
      <p:sp>
        <p:nvSpPr>
          <p:cNvPr id="4" name="矩形 3"/>
          <p:cNvSpPr/>
          <p:nvPr/>
        </p:nvSpPr>
        <p:spPr>
          <a:xfrm>
            <a:off x="5775325" y="6633845"/>
            <a:ext cx="6456680" cy="22034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275" y="6633845"/>
            <a:ext cx="6456680" cy="22034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3"/>
          <p:cNvSpPr txBox="1"/>
          <p:nvPr/>
        </p:nvSpPr>
        <p:spPr>
          <a:xfrm>
            <a:off x="5573501" y="1544145"/>
            <a:ext cx="32924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lvl="1" indent="-285750" algn="l" rtl="0" eaLnBrk="0" fontAlgn="base" hangingPunct="0">
              <a:spcBef>
                <a:spcPct val="20000"/>
              </a:spcBef>
              <a:spcAft>
                <a:spcPct val="0"/>
              </a:spcAft>
              <a:buChar char="–"/>
              <a:defRPr sz="2000" kern="1200">
                <a:solidFill>
                  <a:schemeClr val="accent2"/>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、投资估算</a:t>
            </a:r>
          </a:p>
        </p:txBody>
      </p:sp>
      <p:graphicFrame>
        <p:nvGraphicFramePr>
          <p:cNvPr id="7" name="表格 6"/>
          <p:cNvGraphicFramePr/>
          <p:nvPr>
            <p:custDataLst>
              <p:tags r:id="rId1"/>
            </p:custDataLst>
          </p:nvPr>
        </p:nvGraphicFramePr>
        <p:xfrm>
          <a:off x="5573395" y="3110230"/>
          <a:ext cx="5965825" cy="2699385"/>
        </p:xfrm>
        <a:graphic>
          <a:graphicData uri="http://schemas.openxmlformats.org/drawingml/2006/table">
            <a:tbl>
              <a:tblPr/>
              <a:tblGrid>
                <a:gridCol w="925195"/>
                <a:gridCol w="840105"/>
                <a:gridCol w="839470"/>
                <a:gridCol w="840740"/>
                <a:gridCol w="840105"/>
                <a:gridCol w="840105"/>
                <a:gridCol w="840105"/>
              </a:tblGrid>
              <a:tr h="650240">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行政区</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40404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通信机房</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通信管道</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通信光交</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合计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智慧管网</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409575">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蒸湘区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792</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15532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594</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16918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en-US" sz="1200" b="0">
                          <a:solidFill>
                            <a:srgbClr val="000000"/>
                          </a:solidFill>
                          <a:latin typeface="微软雅黑" panose="020B0503020204020204" pitchFamily="34" charset="-122"/>
                          <a:ea typeface="微软雅黑" panose="020B0503020204020204" pitchFamily="34" charset="-122"/>
                        </a:rPr>
                        <a:t>21000</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buNone/>
                      </a:pPr>
                      <a:r>
                        <a:rPr lang="en-US" altLang="en-US" sz="1200">
                          <a:solidFill>
                            <a:srgbClr val="000000"/>
                          </a:solidFill>
                          <a:latin typeface="微软雅黑" panose="020B0503020204020204" pitchFamily="34" charset="-122"/>
                          <a:ea typeface="微软雅黑" panose="020B0503020204020204" pitchFamily="34" charset="-122"/>
                        </a:rPr>
                        <a:t>80843</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石鼓区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608</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11711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522</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12841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雁峰区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800</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11503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786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13089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0894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珠晖区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896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15499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600</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16995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合计</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3096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54245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2502</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59843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1200" b="0">
                          <a:solidFill>
                            <a:srgbClr val="000000"/>
                          </a:solidFill>
                          <a:latin typeface="微软雅黑" panose="020B0503020204020204" pitchFamily="34" charset="-122"/>
                          <a:ea typeface="微软雅黑" panose="020B0503020204020204" pitchFamily="34" charset="-122"/>
                        </a:rPr>
                        <a:t>21000</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0" name="文本框 19"/>
          <p:cNvSpPr txBox="1"/>
          <p:nvPr>
            <p:custDataLst>
              <p:tags r:id="rId2"/>
            </p:custDataLst>
          </p:nvPr>
        </p:nvSpPr>
        <p:spPr>
          <a:xfrm>
            <a:off x="5573395" y="1912620"/>
            <a:ext cx="5952490" cy="737235"/>
          </a:xfrm>
          <a:prstGeom prst="rect">
            <a:avLst/>
          </a:prstGeom>
          <a:noFill/>
        </p:spPr>
        <p:txBody>
          <a:bodyPr wrap="square" rtlCol="0" anchor="t">
            <a:spAutoFit/>
          </a:bodyPr>
          <a:lstStyle/>
          <a:p>
            <a:pPr marR="0" defTabSz="914400" eaLnBrk="1" hangingPunct="1">
              <a:lnSpc>
                <a:spcPct val="150000"/>
              </a:lnSpc>
              <a:buClrTx/>
              <a:buSzTx/>
              <a:buFont typeface="Arial" panose="020B0604020202020204" pitchFamily="34" charset="0"/>
              <a:buNone/>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至20</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5年，基础设施建设预计投资约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8.1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亿元，其中通信机房约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元，通信管道约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5.4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亿元，通信光交约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元，智慧管网约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亿元</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0" name="Text Box 3"/>
          <p:cNvSpPr txBox="1"/>
          <p:nvPr/>
        </p:nvSpPr>
        <p:spPr>
          <a:xfrm>
            <a:off x="606425" y="1483995"/>
            <a:ext cx="2704465" cy="3683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lvl="1" indent="-285750" algn="l" rtl="0" eaLnBrk="0" fontAlgn="base" hangingPunct="0">
              <a:spcBef>
                <a:spcPct val="20000"/>
              </a:spcBef>
              <a:spcAft>
                <a:spcPct val="0"/>
              </a:spcAft>
              <a:buChar char="–"/>
              <a:defRPr sz="2000" kern="1200">
                <a:solidFill>
                  <a:schemeClr val="accent2"/>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、规划效果</a:t>
            </a:r>
          </a:p>
        </p:txBody>
      </p:sp>
      <p:sp>
        <p:nvSpPr>
          <p:cNvPr id="14" name="文本框 13"/>
          <p:cNvSpPr txBox="1"/>
          <p:nvPr/>
        </p:nvSpPr>
        <p:spPr>
          <a:xfrm>
            <a:off x="422910" y="1882775"/>
            <a:ext cx="4865370" cy="4292600"/>
          </a:xfrm>
          <a:prstGeom prst="rect">
            <a:avLst/>
          </a:prstGeom>
          <a:noFill/>
        </p:spPr>
        <p:txBody>
          <a:bodyPr wrap="square" rtlCol="0" anchor="t">
            <a:spAutoFit/>
          </a:bodyPr>
          <a:lstStyle/>
          <a:p>
            <a:pPr lvl="0" algn="l">
              <a:lnSpc>
                <a:spcPct val="150000"/>
              </a:lnSpc>
              <a:buClrTx/>
              <a:buSzTx/>
              <a:buFont typeface="Arial" panose="020B0604020202020204" pitchFamily="34" charset="0"/>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通过编制专项规划，将衡阳市</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通信管道、通信机房等通信基础设施</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的建设需求</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纳入城市国土空间规划</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中，将通信设施建设</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由事后</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被动</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建设变为</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规划引领</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确保</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与城市建设同步实施</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实现</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规划区域内</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基础设施</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共建共享</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节约</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城市</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国土空间资源</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，减少重复建设，提高通信基础设施利用率</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 </a:t>
            </a:r>
          </a:p>
          <a:p>
            <a:pPr lvl="0" algn="l">
              <a:lnSpc>
                <a:spcPct val="150000"/>
              </a:lnSpc>
              <a:buClrTx/>
              <a:buSzTx/>
              <a:buFont typeface="Arial" panose="020B0604020202020204" pitchFamily="34" charset="0"/>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通过统一规划、统一</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建设</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统一管理、统一维护的方式</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统筹规划建设</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基础</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设施</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杜绝出现无序建设、</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相互争利和垄断现象，更有效解决多头投资与分散管理，重复审批、</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重复建设、管理</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困难</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的严重问题、更</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有利于</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基础</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设施的</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安全、管理和维护</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algn="l">
              <a:lnSpc>
                <a:spcPct val="150000"/>
              </a:lnSpc>
              <a:buClrTx/>
              <a:buSzTx/>
              <a:buFont typeface="Arial" panose="020B0604020202020204" pitchFamily="34" charset="0"/>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通过编制专项规划，</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推动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基础设施的</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集约化、规范化、有序化建设</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，同时</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为</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智慧城市</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智慧交通”等</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信息化建设提供有力的支撑服务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760" y="2075815"/>
            <a:ext cx="5491480" cy="2974340"/>
          </a:xfrm>
          <a:prstGeom prst="rect">
            <a:avLst/>
          </a:prstGeom>
          <a:solidFill>
            <a:schemeClr val="bg1">
              <a:lumMod val="7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900" dirty="0">
              <a:latin typeface="字魂简雅黑" panose="00000500000000000000" charset="-122"/>
              <a:ea typeface="字魂简雅黑" panose="00000500000000000000" charset="-122"/>
              <a:cs typeface="+mn-ea"/>
              <a:sym typeface="+mn-lt"/>
            </a:endParaRPr>
          </a:p>
        </p:txBody>
      </p:sp>
      <p:sp>
        <p:nvSpPr>
          <p:cNvPr id="10" name="矩形 9"/>
          <p:cNvSpPr/>
          <p:nvPr/>
        </p:nvSpPr>
        <p:spPr>
          <a:xfrm>
            <a:off x="1594485" y="1902460"/>
            <a:ext cx="3208655" cy="377825"/>
          </a:xfrm>
          <a:prstGeom prst="rect">
            <a:avLst/>
          </a:prstGeom>
          <a:solidFill>
            <a:srgbClr val="3F3F3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smtClean="0">
                <a:solidFill>
                  <a:schemeClr val="bg1"/>
                </a:solidFill>
                <a:latin typeface="方正粗黑宋简体" panose="02000000000000000000" pitchFamily="2" charset="-122"/>
                <a:ea typeface="方正粗黑宋简体" panose="02000000000000000000" pitchFamily="2" charset="-122"/>
                <a:cs typeface="+mn-ea"/>
                <a:sym typeface="+mn-lt"/>
              </a:rPr>
              <a:t>国家层面</a:t>
            </a:r>
          </a:p>
        </p:txBody>
      </p:sp>
      <p:sp>
        <p:nvSpPr>
          <p:cNvPr id="11" name="Content Placeholder 2"/>
          <p:cNvSpPr txBox="1"/>
          <p:nvPr/>
        </p:nvSpPr>
        <p:spPr>
          <a:xfrm>
            <a:off x="454025" y="2491740"/>
            <a:ext cx="5239385" cy="2559050"/>
          </a:xfrm>
          <a:prstGeom prst="rect">
            <a:avLst/>
          </a:prstGeom>
        </p:spPr>
        <p:txBody>
          <a:bodyPr vert="horz" wrap="square" lIns="0" tIns="0" rIns="0" bIns="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国家住房和城乡建设部、工业和信息化部联合发布的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《关于加强城市通信基础设施规划的通知》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中</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强调</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各省住建厅、通信管理局、城乡规划主管部门需充分认识加强通信基础设施规划的重要性和紧迫性。将通信机房、基站、铁塔、管道线路等</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通信基础设施纳入城市规划</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，是落实“宽带中国”、“智慧城市”等战略，全面推进信息化建设的重要保障，是提升城市服务功能，提高城镇化发展质量的客观需要。</a:t>
            </a:r>
          </a:p>
        </p:txBody>
      </p:sp>
      <p:grpSp>
        <p:nvGrpSpPr>
          <p:cNvPr id="7" name="组合 6"/>
          <p:cNvGrpSpPr/>
          <p:nvPr/>
        </p:nvGrpSpPr>
        <p:grpSpPr>
          <a:xfrm>
            <a:off x="425606" y="441775"/>
            <a:ext cx="3193012" cy="521970"/>
            <a:chOff x="294976" y="232767"/>
            <a:chExt cx="3193012" cy="521970"/>
          </a:xfrm>
        </p:grpSpPr>
        <p:sp>
          <p:nvSpPr>
            <p:cNvPr id="15" name="矩形 14"/>
            <p:cNvSpPr/>
            <p:nvPr/>
          </p:nvSpPr>
          <p:spPr>
            <a:xfrm>
              <a:off x="294976" y="268405"/>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93708" y="232767"/>
              <a:ext cx="2494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前言</a:t>
              </a:r>
              <a:r>
                <a:rPr lang="en-US" altLang="zh-CN"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a:t>
              </a:r>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规划背景</a:t>
              </a:r>
            </a:p>
          </p:txBody>
        </p:sp>
      </p:grpSp>
      <p:sp>
        <p:nvSpPr>
          <p:cNvPr id="14" name="矩形 13"/>
          <p:cNvSpPr/>
          <p:nvPr/>
        </p:nvSpPr>
        <p:spPr>
          <a:xfrm>
            <a:off x="6297930" y="2075815"/>
            <a:ext cx="5491480" cy="2974975"/>
          </a:xfrm>
          <a:prstGeom prst="rect">
            <a:avLst/>
          </a:prstGeom>
          <a:solidFill>
            <a:schemeClr val="bg1">
              <a:lumMod val="7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900" dirty="0">
              <a:solidFill>
                <a:schemeClr val="bg1"/>
              </a:solidFill>
              <a:latin typeface="字魂简雅黑" panose="00000500000000000000" charset="-122"/>
              <a:ea typeface="字魂简雅黑" panose="00000500000000000000" charset="-122"/>
              <a:cs typeface="+mn-ea"/>
              <a:sym typeface="+mn-lt"/>
            </a:endParaRPr>
          </a:p>
        </p:txBody>
      </p:sp>
      <p:sp>
        <p:nvSpPr>
          <p:cNvPr id="16" name="矩形 15"/>
          <p:cNvSpPr/>
          <p:nvPr/>
        </p:nvSpPr>
        <p:spPr>
          <a:xfrm>
            <a:off x="7526855" y="1894950"/>
            <a:ext cx="3208655" cy="377825"/>
          </a:xfrm>
          <a:prstGeom prst="rect">
            <a:avLst/>
          </a:prstGeom>
          <a:solidFill>
            <a:srgbClr val="3F3F3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lnSpc>
                <a:spcPct val="100000"/>
              </a:lnSpc>
            </a:pPr>
            <a:r>
              <a:rPr lang="zh-CN" altLang="en-US" sz="2000" b="1" dirty="0" smtClean="0">
                <a:solidFill>
                  <a:schemeClr val="bg1"/>
                </a:solidFill>
                <a:latin typeface="方正粗黑宋简体" panose="02000000000000000000" pitchFamily="2" charset="-122"/>
                <a:ea typeface="方正粗黑宋简体" panose="02000000000000000000" pitchFamily="2" charset="-122"/>
                <a:cs typeface="+mn-ea"/>
                <a:sym typeface="+mn-lt"/>
              </a:rPr>
              <a:t>省市级层面</a:t>
            </a:r>
            <a:endParaRPr lang="zh-CN" altLang="en-US" sz="2000" b="1" dirty="0">
              <a:solidFill>
                <a:schemeClr val="bg1"/>
              </a:solidFill>
              <a:latin typeface="方正粗黑宋简体" panose="02000000000000000000" pitchFamily="2" charset="-122"/>
              <a:ea typeface="方正粗黑宋简体" panose="02000000000000000000" pitchFamily="2" charset="-122"/>
              <a:cs typeface="+mn-ea"/>
              <a:sym typeface="+mn-lt"/>
            </a:endParaRPr>
          </a:p>
        </p:txBody>
      </p:sp>
      <p:sp>
        <p:nvSpPr>
          <p:cNvPr id="17" name="Content Placeholder 2"/>
          <p:cNvSpPr txBox="1"/>
          <p:nvPr/>
        </p:nvSpPr>
        <p:spPr>
          <a:xfrm>
            <a:off x="6424295" y="2397125"/>
            <a:ext cx="5239385" cy="2284095"/>
          </a:xfrm>
          <a:prstGeom prst="rect">
            <a:avLst/>
          </a:prstGeom>
        </p:spPr>
        <p:txBody>
          <a:bodyPr vert="horz" wrap="square" lIns="0" tIns="0" rIns="0" bIns="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根据湘建规</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[2016]69</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号</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湖南省住房和城乡建设厅 湖南省通信管理局 关于转发住房城乡建设部 工业和信息化部加强城市通信基础设施规划的通知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spcBef>
                <a:spcPts val="0"/>
              </a:spcBef>
              <a:spcAft>
                <a:spcPts val="0"/>
              </a:spcAft>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衡阳市国土空间规划委员会办公室发布的</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关于开展我市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2023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年度国士空间专项规划编制工作的通知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的第九单项的专项规划通知；</a:t>
            </a:r>
            <a:endPar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66002" y="4132443"/>
            <a:ext cx="3437158" cy="1446550"/>
          </a:xfrm>
          <a:prstGeom prst="rect">
            <a:avLst/>
          </a:prstGeom>
          <a:noFill/>
        </p:spPr>
        <p:txBody>
          <a:bodyPr wrap="none" rtlCol="0">
            <a:spAutoFit/>
          </a:bodyPr>
          <a:lstStyle/>
          <a:p>
            <a:pPr algn="ctr"/>
            <a:r>
              <a:rPr lang="en-US" altLang="zh-CN" sz="8800" dirty="0">
                <a:solidFill>
                  <a:schemeClr val="tx1">
                    <a:lumMod val="85000"/>
                    <a:lumOff val="15000"/>
                  </a:schemeClr>
                </a:solidFill>
                <a:effectLst>
                  <a:outerShdw blurRad="38100" dist="38100" dir="2700000" algn="tl">
                    <a:srgbClr val="000000">
                      <a:alpha val="43137"/>
                    </a:srgbClr>
                  </a:outerShdw>
                </a:effectLst>
                <a:latin typeface="字魂简雅黑" panose="00000500000000000000" charset="-122"/>
                <a:ea typeface="字魂简雅黑" panose="00000500000000000000" charset="-122"/>
              </a:rPr>
              <a:t>C</a:t>
            </a:r>
            <a:r>
              <a:rPr lang="en-US" altLang="zh-CN" sz="4000" dirty="0">
                <a:solidFill>
                  <a:schemeClr val="tx1">
                    <a:lumMod val="85000"/>
                    <a:lumOff val="15000"/>
                  </a:schemeClr>
                </a:solidFill>
                <a:effectLst>
                  <a:outerShdw blurRad="38100" dist="38100" dir="2700000" algn="tl">
                    <a:srgbClr val="000000">
                      <a:alpha val="43137"/>
                    </a:srgbClr>
                  </a:outerShdw>
                </a:effectLst>
                <a:latin typeface="字魂简雅黑" panose="00000500000000000000" charset="-122"/>
                <a:ea typeface="字魂简雅黑" panose="00000500000000000000" charset="-122"/>
              </a:rPr>
              <a:t>ONTENTS</a:t>
            </a:r>
            <a:endParaRPr lang="zh-CN" altLang="en-US" sz="4000" dirty="0">
              <a:solidFill>
                <a:schemeClr val="tx1">
                  <a:lumMod val="85000"/>
                  <a:lumOff val="15000"/>
                </a:schemeClr>
              </a:solidFill>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sp>
        <p:nvSpPr>
          <p:cNvPr id="3" name="矩形 2"/>
          <p:cNvSpPr/>
          <p:nvPr/>
        </p:nvSpPr>
        <p:spPr>
          <a:xfrm>
            <a:off x="-11206" y="0"/>
            <a:ext cx="12203206" cy="3522689"/>
          </a:xfrm>
          <a:custGeom>
            <a:avLst/>
            <a:gdLst>
              <a:gd name="connsiteX0" fmla="*/ 0 w 12192000"/>
              <a:gd name="connsiteY0" fmla="*/ 0 h 3537679"/>
              <a:gd name="connsiteX1" fmla="*/ 12192000 w 12192000"/>
              <a:gd name="connsiteY1" fmla="*/ 0 h 3537679"/>
              <a:gd name="connsiteX2" fmla="*/ 12192000 w 12192000"/>
              <a:gd name="connsiteY2" fmla="*/ 3537679 h 3537679"/>
              <a:gd name="connsiteX3" fmla="*/ 0 w 12192000"/>
              <a:gd name="connsiteY3" fmla="*/ 3537679 h 3537679"/>
              <a:gd name="connsiteX4" fmla="*/ 0 w 12192000"/>
              <a:gd name="connsiteY4" fmla="*/ 0 h 3537679"/>
              <a:gd name="connsiteX0-1" fmla="*/ 0 w 12192000"/>
              <a:gd name="connsiteY0-2" fmla="*/ 0 h 3537679"/>
              <a:gd name="connsiteX1-3" fmla="*/ 12192000 w 12192000"/>
              <a:gd name="connsiteY1-4" fmla="*/ 0 h 3537679"/>
              <a:gd name="connsiteX2-5" fmla="*/ 12192000 w 12192000"/>
              <a:gd name="connsiteY2-6" fmla="*/ 3537679 h 3537679"/>
              <a:gd name="connsiteX3-7" fmla="*/ 1424066 w 12192000"/>
              <a:gd name="connsiteY3-8" fmla="*/ 3522689 h 3537679"/>
              <a:gd name="connsiteX4-9" fmla="*/ 0 w 12192000"/>
              <a:gd name="connsiteY4-10" fmla="*/ 3537679 h 3537679"/>
              <a:gd name="connsiteX5" fmla="*/ 0 w 12192000"/>
              <a:gd name="connsiteY5" fmla="*/ 0 h 3537679"/>
              <a:gd name="connsiteX0-11" fmla="*/ 0 w 12192000"/>
              <a:gd name="connsiteY0-12" fmla="*/ 0 h 3537679"/>
              <a:gd name="connsiteX1-13" fmla="*/ 12192000 w 12192000"/>
              <a:gd name="connsiteY1-14" fmla="*/ 0 h 3537679"/>
              <a:gd name="connsiteX2-15" fmla="*/ 12192000 w 12192000"/>
              <a:gd name="connsiteY2-16" fmla="*/ 3537679 h 3537679"/>
              <a:gd name="connsiteX3-17" fmla="*/ 1424066 w 12192000"/>
              <a:gd name="connsiteY3-18" fmla="*/ 3522689 h 3537679"/>
              <a:gd name="connsiteX4-19" fmla="*/ 0 w 12192000"/>
              <a:gd name="connsiteY4-20" fmla="*/ 0 h 3537679"/>
              <a:gd name="connsiteX0-21" fmla="*/ 0 w 12192000"/>
              <a:gd name="connsiteY0-22" fmla="*/ 0 h 3537679"/>
              <a:gd name="connsiteX1-23" fmla="*/ 12192000 w 12192000"/>
              <a:gd name="connsiteY1-24" fmla="*/ 0 h 3537679"/>
              <a:gd name="connsiteX2-25" fmla="*/ 12172013 w 12192000"/>
              <a:gd name="connsiteY2-26" fmla="*/ 674557 h 3537679"/>
              <a:gd name="connsiteX3-27" fmla="*/ 12192000 w 12192000"/>
              <a:gd name="connsiteY3-28" fmla="*/ 3537679 h 3537679"/>
              <a:gd name="connsiteX4-29" fmla="*/ 1424066 w 12192000"/>
              <a:gd name="connsiteY4-30" fmla="*/ 3522689 h 3537679"/>
              <a:gd name="connsiteX5-31" fmla="*/ 0 w 12192000"/>
              <a:gd name="connsiteY5-32" fmla="*/ 0 h 3537679"/>
              <a:gd name="connsiteX0-33" fmla="*/ 0 w 12192000"/>
              <a:gd name="connsiteY0-34" fmla="*/ 0 h 3522689"/>
              <a:gd name="connsiteX1-35" fmla="*/ 12192000 w 12192000"/>
              <a:gd name="connsiteY1-36" fmla="*/ 0 h 3522689"/>
              <a:gd name="connsiteX2-37" fmla="*/ 12172013 w 12192000"/>
              <a:gd name="connsiteY2-38" fmla="*/ 674557 h 3522689"/>
              <a:gd name="connsiteX3-39" fmla="*/ 1424066 w 12192000"/>
              <a:gd name="connsiteY3-40" fmla="*/ 3522689 h 3522689"/>
              <a:gd name="connsiteX4-41" fmla="*/ 0 w 12192000"/>
              <a:gd name="connsiteY4-42" fmla="*/ 0 h 3522689"/>
              <a:gd name="connsiteX0-43" fmla="*/ 0 w 12192000"/>
              <a:gd name="connsiteY0-44" fmla="*/ 0 h 3522689"/>
              <a:gd name="connsiteX1-45" fmla="*/ 12192000 w 12192000"/>
              <a:gd name="connsiteY1-46" fmla="*/ 0 h 3522689"/>
              <a:gd name="connsiteX2-47" fmla="*/ 12188149 w 12192000"/>
              <a:gd name="connsiteY2-48" fmla="*/ 674557 h 3522689"/>
              <a:gd name="connsiteX3-49" fmla="*/ 1424066 w 12192000"/>
              <a:gd name="connsiteY3-50" fmla="*/ 3522689 h 3522689"/>
              <a:gd name="connsiteX4-51" fmla="*/ 0 w 12192000"/>
              <a:gd name="connsiteY4-52" fmla="*/ 0 h 3522689"/>
              <a:gd name="connsiteX0-53" fmla="*/ 0 w 12192000"/>
              <a:gd name="connsiteY0-54" fmla="*/ 0 h 3522689"/>
              <a:gd name="connsiteX1-55" fmla="*/ 12192000 w 12192000"/>
              <a:gd name="connsiteY1-56" fmla="*/ 0 h 3522689"/>
              <a:gd name="connsiteX2-57" fmla="*/ 12188149 w 12192000"/>
              <a:gd name="connsiteY2-58" fmla="*/ 674557 h 3522689"/>
              <a:gd name="connsiteX3-59" fmla="*/ 1424066 w 12192000"/>
              <a:gd name="connsiteY3-60" fmla="*/ 3522689 h 3522689"/>
              <a:gd name="connsiteX4-61" fmla="*/ 628650 w 12192000"/>
              <a:gd name="connsiteY4-62" fmla="*/ 1543050 h 3522689"/>
              <a:gd name="connsiteX5-63" fmla="*/ 0 w 12192000"/>
              <a:gd name="connsiteY5-64" fmla="*/ 0 h 3522689"/>
              <a:gd name="connsiteX0-65" fmla="*/ 38100 w 12230100"/>
              <a:gd name="connsiteY0-66" fmla="*/ 0 h 3522689"/>
              <a:gd name="connsiteX1-67" fmla="*/ 12230100 w 12230100"/>
              <a:gd name="connsiteY1-68" fmla="*/ 0 h 3522689"/>
              <a:gd name="connsiteX2-69" fmla="*/ 12226249 w 12230100"/>
              <a:gd name="connsiteY2-70" fmla="*/ 674557 h 3522689"/>
              <a:gd name="connsiteX3-71" fmla="*/ 1462166 w 12230100"/>
              <a:gd name="connsiteY3-72" fmla="*/ 3522689 h 3522689"/>
              <a:gd name="connsiteX4-73" fmla="*/ 0 w 12230100"/>
              <a:gd name="connsiteY4-74" fmla="*/ 1885950 h 3522689"/>
              <a:gd name="connsiteX5-75" fmla="*/ 38100 w 12230100"/>
              <a:gd name="connsiteY5-76" fmla="*/ 0 h 3522689"/>
              <a:gd name="connsiteX0-77" fmla="*/ 17930 w 12209930"/>
              <a:gd name="connsiteY0-78" fmla="*/ 0 h 3522689"/>
              <a:gd name="connsiteX1-79" fmla="*/ 12209930 w 12209930"/>
              <a:gd name="connsiteY1-80" fmla="*/ 0 h 3522689"/>
              <a:gd name="connsiteX2-81" fmla="*/ 12206079 w 12209930"/>
              <a:gd name="connsiteY2-82" fmla="*/ 674557 h 3522689"/>
              <a:gd name="connsiteX3-83" fmla="*/ 1441996 w 12209930"/>
              <a:gd name="connsiteY3-84" fmla="*/ 3522689 h 3522689"/>
              <a:gd name="connsiteX4-85" fmla="*/ 0 w 12209930"/>
              <a:gd name="connsiteY4-86" fmla="*/ 1845609 h 3522689"/>
              <a:gd name="connsiteX5-87" fmla="*/ 17930 w 12209930"/>
              <a:gd name="connsiteY5-88" fmla="*/ 0 h 3522689"/>
              <a:gd name="connsiteX0-89" fmla="*/ 11206 w 12203206"/>
              <a:gd name="connsiteY0-90" fmla="*/ 0 h 3522689"/>
              <a:gd name="connsiteX1-91" fmla="*/ 12203206 w 12203206"/>
              <a:gd name="connsiteY1-92" fmla="*/ 0 h 3522689"/>
              <a:gd name="connsiteX2-93" fmla="*/ 12199355 w 12203206"/>
              <a:gd name="connsiteY2-94" fmla="*/ 674557 h 3522689"/>
              <a:gd name="connsiteX3-95" fmla="*/ 1435272 w 12203206"/>
              <a:gd name="connsiteY3-96" fmla="*/ 3522689 h 3522689"/>
              <a:gd name="connsiteX4-97" fmla="*/ 0 w 12203206"/>
              <a:gd name="connsiteY4-98" fmla="*/ 1865780 h 3522689"/>
              <a:gd name="connsiteX5-99" fmla="*/ 11206 w 12203206"/>
              <a:gd name="connsiteY5-100" fmla="*/ 0 h 35226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Lst>
            <a:rect l="l" t="t" r="r" b="b"/>
            <a:pathLst>
              <a:path w="12203206" h="3522689">
                <a:moveTo>
                  <a:pt x="11206" y="0"/>
                </a:moveTo>
                <a:lnTo>
                  <a:pt x="12203206" y="0"/>
                </a:lnTo>
                <a:cubicBezTo>
                  <a:pt x="12201922" y="224852"/>
                  <a:pt x="12200639" y="449705"/>
                  <a:pt x="12199355" y="674557"/>
                </a:cubicBezTo>
                <a:lnTo>
                  <a:pt x="1435272" y="3522689"/>
                </a:lnTo>
                <a:lnTo>
                  <a:pt x="0" y="1865780"/>
                </a:lnTo>
                <a:cubicBezTo>
                  <a:pt x="3735" y="1243853"/>
                  <a:pt x="7471" y="621927"/>
                  <a:pt x="11206" y="0"/>
                </a:cubicBezTo>
                <a:close/>
              </a:path>
            </a:pathLst>
          </a:custGeom>
          <a:blipFill dpi="0" rotWithShape="1">
            <a:blip r:embed="rId3" cstate="print">
              <a:extLst>
                <a:ext uri="{28A0092B-C50C-407E-A947-70E740481C1C}">
                  <a14:useLocalDpi xmlns:a14="http://schemas.microsoft.com/office/drawing/2010/main" val="0"/>
                </a:ext>
              </a:extLst>
            </a:blip>
            <a:srcRect/>
            <a:stretch>
              <a:fillRect l="-2" t="-45426" r="-27945" b="-112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206" y="-13448"/>
            <a:ext cx="1435419" cy="3556307"/>
          </a:xfrm>
          <a:custGeom>
            <a:avLst/>
            <a:gdLst>
              <a:gd name="connsiteX0" fmla="*/ 0 w 1454046"/>
              <a:gd name="connsiteY0" fmla="*/ 0 h 3522689"/>
              <a:gd name="connsiteX1" fmla="*/ 1454046 w 1454046"/>
              <a:gd name="connsiteY1" fmla="*/ 0 h 3522689"/>
              <a:gd name="connsiteX2" fmla="*/ 1454046 w 1454046"/>
              <a:gd name="connsiteY2" fmla="*/ 3522689 h 3522689"/>
              <a:gd name="connsiteX3" fmla="*/ 0 w 1454046"/>
              <a:gd name="connsiteY3" fmla="*/ 3522689 h 3522689"/>
              <a:gd name="connsiteX4" fmla="*/ 0 w 1454046"/>
              <a:gd name="connsiteY4" fmla="*/ 0 h 3522689"/>
              <a:gd name="connsiteX0-1" fmla="*/ 14990 w 1469036"/>
              <a:gd name="connsiteY0-2" fmla="*/ 0 h 3522689"/>
              <a:gd name="connsiteX1-3" fmla="*/ 1469036 w 1469036"/>
              <a:gd name="connsiteY1-4" fmla="*/ 0 h 3522689"/>
              <a:gd name="connsiteX2-5" fmla="*/ 1469036 w 1469036"/>
              <a:gd name="connsiteY2-6" fmla="*/ 3522689 h 3522689"/>
              <a:gd name="connsiteX3-7" fmla="*/ 14990 w 1469036"/>
              <a:gd name="connsiteY3-8" fmla="*/ 3522689 h 3522689"/>
              <a:gd name="connsiteX4-9" fmla="*/ 0 w 1469036"/>
              <a:gd name="connsiteY4-10" fmla="*/ 1843790 h 3522689"/>
              <a:gd name="connsiteX5" fmla="*/ 14990 w 1469036"/>
              <a:gd name="connsiteY5" fmla="*/ 0 h 3522689"/>
              <a:gd name="connsiteX0-11" fmla="*/ 14990 w 1469036"/>
              <a:gd name="connsiteY0-12" fmla="*/ 0 h 3522689"/>
              <a:gd name="connsiteX1-13" fmla="*/ 1469036 w 1469036"/>
              <a:gd name="connsiteY1-14" fmla="*/ 0 h 3522689"/>
              <a:gd name="connsiteX2-15" fmla="*/ 1469036 w 1469036"/>
              <a:gd name="connsiteY2-16" fmla="*/ 3522689 h 3522689"/>
              <a:gd name="connsiteX3-17" fmla="*/ 0 w 1469036"/>
              <a:gd name="connsiteY3-18" fmla="*/ 1843790 h 3522689"/>
              <a:gd name="connsiteX4-19" fmla="*/ 14990 w 1469036"/>
              <a:gd name="connsiteY4-20" fmla="*/ 0 h 3522689"/>
              <a:gd name="connsiteX0-21" fmla="*/ 14990 w 1469036"/>
              <a:gd name="connsiteY0-22" fmla="*/ 0 h 3522689"/>
              <a:gd name="connsiteX1-23" fmla="*/ 1469036 w 1469036"/>
              <a:gd name="connsiteY1-24" fmla="*/ 3522689 h 3522689"/>
              <a:gd name="connsiteX2-25" fmla="*/ 0 w 1469036"/>
              <a:gd name="connsiteY2-26" fmla="*/ 1843790 h 3522689"/>
              <a:gd name="connsiteX3-27" fmla="*/ 14990 w 1469036"/>
              <a:gd name="connsiteY3-28" fmla="*/ 0 h 3522689"/>
              <a:gd name="connsiteX0-29" fmla="*/ 14990 w 1435419"/>
              <a:gd name="connsiteY0-30" fmla="*/ 0 h 3542859"/>
              <a:gd name="connsiteX1-31" fmla="*/ 1435419 w 1435419"/>
              <a:gd name="connsiteY1-32" fmla="*/ 3542859 h 3542859"/>
              <a:gd name="connsiteX2-33" fmla="*/ 0 w 1435419"/>
              <a:gd name="connsiteY2-34" fmla="*/ 1843790 h 3542859"/>
              <a:gd name="connsiteX3-35" fmla="*/ 14990 w 1435419"/>
              <a:gd name="connsiteY3-36" fmla="*/ 0 h 3542859"/>
              <a:gd name="connsiteX0-37" fmla="*/ 14990 w 1435419"/>
              <a:gd name="connsiteY0-38" fmla="*/ 0 h 3542859"/>
              <a:gd name="connsiteX1-39" fmla="*/ 1435419 w 1435419"/>
              <a:gd name="connsiteY1-40" fmla="*/ 3542859 h 3542859"/>
              <a:gd name="connsiteX2-41" fmla="*/ 0 w 1435419"/>
              <a:gd name="connsiteY2-42" fmla="*/ 1870684 h 3542859"/>
              <a:gd name="connsiteX3-43" fmla="*/ 14990 w 1435419"/>
              <a:gd name="connsiteY3-44" fmla="*/ 0 h 3542859"/>
              <a:gd name="connsiteX0-45" fmla="*/ 8267 w 1435419"/>
              <a:gd name="connsiteY0-46" fmla="*/ 0 h 3556307"/>
              <a:gd name="connsiteX1-47" fmla="*/ 1435419 w 1435419"/>
              <a:gd name="connsiteY1-48" fmla="*/ 3556307 h 3556307"/>
              <a:gd name="connsiteX2-49" fmla="*/ 0 w 1435419"/>
              <a:gd name="connsiteY2-50" fmla="*/ 1884132 h 3556307"/>
              <a:gd name="connsiteX3-51" fmla="*/ 8267 w 1435419"/>
              <a:gd name="connsiteY3-52" fmla="*/ 0 h 3556307"/>
            </a:gdLst>
            <a:ahLst/>
            <a:cxnLst>
              <a:cxn ang="0">
                <a:pos x="connsiteX0-1" y="connsiteY0-2"/>
              </a:cxn>
              <a:cxn ang="0">
                <a:pos x="connsiteX1-3" y="connsiteY1-4"/>
              </a:cxn>
              <a:cxn ang="0">
                <a:pos x="connsiteX2-5" y="connsiteY2-6"/>
              </a:cxn>
              <a:cxn ang="0">
                <a:pos x="connsiteX3-7" y="connsiteY3-8"/>
              </a:cxn>
            </a:cxnLst>
            <a:rect l="l" t="t" r="r" b="b"/>
            <a:pathLst>
              <a:path w="1435419" h="3556307">
                <a:moveTo>
                  <a:pt x="8267" y="0"/>
                </a:moveTo>
                <a:lnTo>
                  <a:pt x="1435419" y="3556307"/>
                </a:lnTo>
                <a:lnTo>
                  <a:pt x="0" y="1884132"/>
                </a:lnTo>
                <a:cubicBezTo>
                  <a:pt x="2756" y="1256088"/>
                  <a:pt x="5511" y="628044"/>
                  <a:pt x="8267" y="0"/>
                </a:cubicBezTo>
                <a:close/>
              </a:path>
            </a:pathLst>
          </a:custGeom>
          <a:gradFill>
            <a:gsLst>
              <a:gs pos="0">
                <a:srgbClr val="44A1D0">
                  <a:alpha val="80000"/>
                </a:srgbClr>
              </a:gs>
              <a:gs pos="100000">
                <a:srgbClr val="146CAC">
                  <a:alpha val="80000"/>
                </a:srgbClr>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54045" y="-24515"/>
            <a:ext cx="10737955" cy="3537679"/>
          </a:xfrm>
          <a:custGeom>
            <a:avLst/>
            <a:gdLst>
              <a:gd name="connsiteX0" fmla="*/ 0 w 10568065"/>
              <a:gd name="connsiteY0" fmla="*/ 0 h 3522689"/>
              <a:gd name="connsiteX1" fmla="*/ 10568065 w 10568065"/>
              <a:gd name="connsiteY1" fmla="*/ 0 h 3522689"/>
              <a:gd name="connsiteX2" fmla="*/ 10568065 w 10568065"/>
              <a:gd name="connsiteY2" fmla="*/ 3522689 h 3522689"/>
              <a:gd name="connsiteX3" fmla="*/ 0 w 10568065"/>
              <a:gd name="connsiteY3" fmla="*/ 3522689 h 3522689"/>
              <a:gd name="connsiteX4" fmla="*/ 0 w 10568065"/>
              <a:gd name="connsiteY4" fmla="*/ 0 h 3522689"/>
              <a:gd name="connsiteX0-1" fmla="*/ 0 w 10568065"/>
              <a:gd name="connsiteY0-2" fmla="*/ 14990 h 3537679"/>
              <a:gd name="connsiteX1-3" fmla="*/ 8739266 w 10568065"/>
              <a:gd name="connsiteY1-4" fmla="*/ 0 h 3537679"/>
              <a:gd name="connsiteX2-5" fmla="*/ 10568065 w 10568065"/>
              <a:gd name="connsiteY2-6" fmla="*/ 14990 h 3537679"/>
              <a:gd name="connsiteX3-7" fmla="*/ 10568065 w 10568065"/>
              <a:gd name="connsiteY3-8" fmla="*/ 3537679 h 3537679"/>
              <a:gd name="connsiteX4-9" fmla="*/ 0 w 10568065"/>
              <a:gd name="connsiteY4-10" fmla="*/ 3537679 h 3537679"/>
              <a:gd name="connsiteX5" fmla="*/ 0 w 10568065"/>
              <a:gd name="connsiteY5" fmla="*/ 14990 h 3537679"/>
              <a:gd name="connsiteX0-11" fmla="*/ 0 w 10568065"/>
              <a:gd name="connsiteY0-12" fmla="*/ 3537679 h 3537679"/>
              <a:gd name="connsiteX1-13" fmla="*/ 8739266 w 10568065"/>
              <a:gd name="connsiteY1-14" fmla="*/ 0 h 3537679"/>
              <a:gd name="connsiteX2-15" fmla="*/ 10568065 w 10568065"/>
              <a:gd name="connsiteY2-16" fmla="*/ 14990 h 3537679"/>
              <a:gd name="connsiteX3-17" fmla="*/ 10568065 w 10568065"/>
              <a:gd name="connsiteY3-18" fmla="*/ 3537679 h 3537679"/>
              <a:gd name="connsiteX4-19" fmla="*/ 0 w 10568065"/>
              <a:gd name="connsiteY4-20" fmla="*/ 3537679 h 3537679"/>
              <a:gd name="connsiteX0-21" fmla="*/ 0 w 10568065"/>
              <a:gd name="connsiteY0-22" fmla="*/ 3537679 h 3537679"/>
              <a:gd name="connsiteX1-23" fmla="*/ 8739266 w 10568065"/>
              <a:gd name="connsiteY1-24" fmla="*/ 0 h 3537679"/>
              <a:gd name="connsiteX2-25" fmla="*/ 10568065 w 10568065"/>
              <a:gd name="connsiteY2-26" fmla="*/ 14990 h 3537679"/>
              <a:gd name="connsiteX3-27" fmla="*/ 0 w 10568065"/>
              <a:gd name="connsiteY3-28" fmla="*/ 3537679 h 3537679"/>
            </a:gdLst>
            <a:ahLst/>
            <a:cxnLst>
              <a:cxn ang="0">
                <a:pos x="connsiteX0-1" y="connsiteY0-2"/>
              </a:cxn>
              <a:cxn ang="0">
                <a:pos x="connsiteX1-3" y="connsiteY1-4"/>
              </a:cxn>
              <a:cxn ang="0">
                <a:pos x="connsiteX2-5" y="connsiteY2-6"/>
              </a:cxn>
              <a:cxn ang="0">
                <a:pos x="connsiteX3-7" y="connsiteY3-8"/>
              </a:cxn>
            </a:cxnLst>
            <a:rect l="l" t="t" r="r" b="b"/>
            <a:pathLst>
              <a:path w="10568065" h="3537679">
                <a:moveTo>
                  <a:pt x="0" y="3537679"/>
                </a:moveTo>
                <a:lnTo>
                  <a:pt x="8739266" y="0"/>
                </a:lnTo>
                <a:lnTo>
                  <a:pt x="10568065" y="14990"/>
                </a:lnTo>
                <a:lnTo>
                  <a:pt x="0" y="3537679"/>
                </a:lnTo>
                <a:close/>
              </a:path>
            </a:pathLst>
          </a:custGeom>
          <a:gradFill>
            <a:gsLst>
              <a:gs pos="0">
                <a:srgbClr val="44A1D0">
                  <a:alpha val="80000"/>
                </a:srgbClr>
              </a:gs>
              <a:gs pos="100000">
                <a:srgbClr val="146C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6" y="5501390"/>
            <a:ext cx="12196465" cy="1356610"/>
          </a:xfrm>
          <a:custGeom>
            <a:avLst/>
            <a:gdLst>
              <a:gd name="connsiteX0" fmla="*/ 0 w 12192000"/>
              <a:gd name="connsiteY0" fmla="*/ 0 h 1356610"/>
              <a:gd name="connsiteX1" fmla="*/ 12192000 w 12192000"/>
              <a:gd name="connsiteY1" fmla="*/ 0 h 1356610"/>
              <a:gd name="connsiteX2" fmla="*/ 12192000 w 12192000"/>
              <a:gd name="connsiteY2" fmla="*/ 1356610 h 1356610"/>
              <a:gd name="connsiteX3" fmla="*/ 0 w 12192000"/>
              <a:gd name="connsiteY3" fmla="*/ 1356610 h 1356610"/>
              <a:gd name="connsiteX4" fmla="*/ 0 w 12192000"/>
              <a:gd name="connsiteY4" fmla="*/ 0 h 1356610"/>
              <a:gd name="connsiteX0-1" fmla="*/ 0 w 12192000"/>
              <a:gd name="connsiteY0-2" fmla="*/ 14990 h 1371600"/>
              <a:gd name="connsiteX1-3" fmla="*/ 8229600 w 12192000"/>
              <a:gd name="connsiteY1-4" fmla="*/ 0 h 1371600"/>
              <a:gd name="connsiteX2-5" fmla="*/ 12192000 w 12192000"/>
              <a:gd name="connsiteY2-6" fmla="*/ 14990 h 1371600"/>
              <a:gd name="connsiteX3-7" fmla="*/ 12192000 w 12192000"/>
              <a:gd name="connsiteY3-8" fmla="*/ 1371600 h 1371600"/>
              <a:gd name="connsiteX4-9" fmla="*/ 0 w 12192000"/>
              <a:gd name="connsiteY4-10" fmla="*/ 1371600 h 1371600"/>
              <a:gd name="connsiteX5" fmla="*/ 0 w 12192000"/>
              <a:gd name="connsiteY5" fmla="*/ 14990 h 1371600"/>
              <a:gd name="connsiteX0-11" fmla="*/ 0 w 12192000"/>
              <a:gd name="connsiteY0-12" fmla="*/ 14990 h 1371600"/>
              <a:gd name="connsiteX1-13" fmla="*/ 1154243 w 12192000"/>
              <a:gd name="connsiteY1-14" fmla="*/ 0 h 1371600"/>
              <a:gd name="connsiteX2-15" fmla="*/ 8229600 w 12192000"/>
              <a:gd name="connsiteY2-16" fmla="*/ 0 h 1371600"/>
              <a:gd name="connsiteX3-17" fmla="*/ 12192000 w 12192000"/>
              <a:gd name="connsiteY3-18" fmla="*/ 14990 h 1371600"/>
              <a:gd name="connsiteX4-19" fmla="*/ 12192000 w 12192000"/>
              <a:gd name="connsiteY4-20" fmla="*/ 1371600 h 1371600"/>
              <a:gd name="connsiteX5-21" fmla="*/ 0 w 12192000"/>
              <a:gd name="connsiteY5-22" fmla="*/ 1371600 h 1371600"/>
              <a:gd name="connsiteX6" fmla="*/ 0 w 12192000"/>
              <a:gd name="connsiteY6" fmla="*/ 14990 h 1371600"/>
              <a:gd name="connsiteX0-23" fmla="*/ 0 w 12192000"/>
              <a:gd name="connsiteY0-24" fmla="*/ 14990 h 1371600"/>
              <a:gd name="connsiteX1-25" fmla="*/ 1154243 w 12192000"/>
              <a:gd name="connsiteY1-26" fmla="*/ 0 h 1371600"/>
              <a:gd name="connsiteX2-27" fmla="*/ 9563725 w 12192000"/>
              <a:gd name="connsiteY2-28" fmla="*/ 1274164 h 1371600"/>
              <a:gd name="connsiteX3-29" fmla="*/ 12192000 w 12192000"/>
              <a:gd name="connsiteY3-30" fmla="*/ 14990 h 1371600"/>
              <a:gd name="connsiteX4-31" fmla="*/ 12192000 w 12192000"/>
              <a:gd name="connsiteY4-32" fmla="*/ 1371600 h 1371600"/>
              <a:gd name="connsiteX5-33" fmla="*/ 0 w 12192000"/>
              <a:gd name="connsiteY5-34" fmla="*/ 1371600 h 1371600"/>
              <a:gd name="connsiteX6-35" fmla="*/ 0 w 12192000"/>
              <a:gd name="connsiteY6-36" fmla="*/ 14990 h 1371600"/>
              <a:gd name="connsiteX0-37" fmla="*/ 0 w 12192000"/>
              <a:gd name="connsiteY0-38" fmla="*/ 0 h 1356610"/>
              <a:gd name="connsiteX1-39" fmla="*/ 974361 w 12192000"/>
              <a:gd name="connsiteY1-40" fmla="*/ 299803 h 1356610"/>
              <a:gd name="connsiteX2-41" fmla="*/ 9563725 w 12192000"/>
              <a:gd name="connsiteY2-42" fmla="*/ 1259174 h 1356610"/>
              <a:gd name="connsiteX3-43" fmla="*/ 12192000 w 12192000"/>
              <a:gd name="connsiteY3-44" fmla="*/ 0 h 1356610"/>
              <a:gd name="connsiteX4-45" fmla="*/ 12192000 w 12192000"/>
              <a:gd name="connsiteY4-46" fmla="*/ 1356610 h 1356610"/>
              <a:gd name="connsiteX5-47" fmla="*/ 0 w 12192000"/>
              <a:gd name="connsiteY5-48" fmla="*/ 1356610 h 1356610"/>
              <a:gd name="connsiteX6-49" fmla="*/ 0 w 12192000"/>
              <a:gd name="connsiteY6-50" fmla="*/ 0 h 1356610"/>
              <a:gd name="connsiteX0-51" fmla="*/ 14990 w 12192000"/>
              <a:gd name="connsiteY0-52" fmla="*/ 644577 h 1356610"/>
              <a:gd name="connsiteX1-53" fmla="*/ 974361 w 12192000"/>
              <a:gd name="connsiteY1-54" fmla="*/ 299803 h 1356610"/>
              <a:gd name="connsiteX2-55" fmla="*/ 9563725 w 12192000"/>
              <a:gd name="connsiteY2-56" fmla="*/ 1259174 h 1356610"/>
              <a:gd name="connsiteX3-57" fmla="*/ 12192000 w 12192000"/>
              <a:gd name="connsiteY3-58" fmla="*/ 0 h 1356610"/>
              <a:gd name="connsiteX4-59" fmla="*/ 12192000 w 12192000"/>
              <a:gd name="connsiteY4-60" fmla="*/ 1356610 h 1356610"/>
              <a:gd name="connsiteX5-61" fmla="*/ 0 w 12192000"/>
              <a:gd name="connsiteY5-62" fmla="*/ 1356610 h 1356610"/>
              <a:gd name="connsiteX6-63" fmla="*/ 14990 w 12192000"/>
              <a:gd name="connsiteY6-64" fmla="*/ 644577 h 1356610"/>
              <a:gd name="connsiteX0-65" fmla="*/ 0 w 12196465"/>
              <a:gd name="connsiteY0-66" fmla="*/ 644577 h 1356610"/>
              <a:gd name="connsiteX1-67" fmla="*/ 978826 w 12196465"/>
              <a:gd name="connsiteY1-68" fmla="*/ 299803 h 1356610"/>
              <a:gd name="connsiteX2-69" fmla="*/ 9568190 w 12196465"/>
              <a:gd name="connsiteY2-70" fmla="*/ 1259174 h 1356610"/>
              <a:gd name="connsiteX3-71" fmla="*/ 12196465 w 12196465"/>
              <a:gd name="connsiteY3-72" fmla="*/ 0 h 1356610"/>
              <a:gd name="connsiteX4-73" fmla="*/ 12196465 w 12196465"/>
              <a:gd name="connsiteY4-74" fmla="*/ 1356610 h 1356610"/>
              <a:gd name="connsiteX5-75" fmla="*/ 4465 w 12196465"/>
              <a:gd name="connsiteY5-76" fmla="*/ 1356610 h 1356610"/>
              <a:gd name="connsiteX6-77" fmla="*/ 0 w 12196465"/>
              <a:gd name="connsiteY6-78" fmla="*/ 644577 h 1356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2196465" h="1356610">
                <a:moveTo>
                  <a:pt x="0" y="644577"/>
                </a:moveTo>
                <a:lnTo>
                  <a:pt x="978826" y="299803"/>
                </a:lnTo>
                <a:lnTo>
                  <a:pt x="9568190" y="1259174"/>
                </a:lnTo>
                <a:lnTo>
                  <a:pt x="12196465" y="0"/>
                </a:lnTo>
                <a:lnTo>
                  <a:pt x="12196465" y="1356610"/>
                </a:lnTo>
                <a:lnTo>
                  <a:pt x="4465" y="1356610"/>
                </a:lnTo>
                <a:cubicBezTo>
                  <a:pt x="2977" y="1119266"/>
                  <a:pt x="1488" y="881921"/>
                  <a:pt x="0" y="644577"/>
                </a:cubicBezTo>
                <a:close/>
              </a:path>
            </a:pathLst>
          </a:custGeom>
          <a:gradFill>
            <a:gsLst>
              <a:gs pos="0">
                <a:srgbClr val="44A1D0"/>
              </a:gs>
              <a:gs pos="100000">
                <a:srgbClr val="146C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61" y="5811330"/>
            <a:ext cx="970935" cy="764865"/>
          </a:xfrm>
          <a:custGeom>
            <a:avLst/>
            <a:gdLst>
              <a:gd name="connsiteX0" fmla="*/ 0 w 1027206"/>
              <a:gd name="connsiteY0" fmla="*/ 0 h 778933"/>
              <a:gd name="connsiteX1" fmla="*/ 1027206 w 1027206"/>
              <a:gd name="connsiteY1" fmla="*/ 0 h 778933"/>
              <a:gd name="connsiteX2" fmla="*/ 1027206 w 1027206"/>
              <a:gd name="connsiteY2" fmla="*/ 778933 h 778933"/>
              <a:gd name="connsiteX3" fmla="*/ 0 w 1027206"/>
              <a:gd name="connsiteY3" fmla="*/ 778933 h 778933"/>
              <a:gd name="connsiteX4" fmla="*/ 0 w 1027206"/>
              <a:gd name="connsiteY4" fmla="*/ 0 h 778933"/>
              <a:gd name="connsiteX0-1" fmla="*/ 0 w 1027206"/>
              <a:gd name="connsiteY0-2" fmla="*/ 0 h 778933"/>
              <a:gd name="connsiteX1-3" fmla="*/ 1027206 w 1027206"/>
              <a:gd name="connsiteY1-4" fmla="*/ 0 h 778933"/>
              <a:gd name="connsiteX2-5" fmla="*/ 0 w 1027206"/>
              <a:gd name="connsiteY2-6" fmla="*/ 778933 h 778933"/>
              <a:gd name="connsiteX3-7" fmla="*/ 0 w 1027206"/>
              <a:gd name="connsiteY3-8" fmla="*/ 0 h 778933"/>
              <a:gd name="connsiteX0-9" fmla="*/ 0 w 985003"/>
              <a:gd name="connsiteY0-10" fmla="*/ 0 h 778933"/>
              <a:gd name="connsiteX1-11" fmla="*/ 985003 w 985003"/>
              <a:gd name="connsiteY1-12" fmla="*/ 112542 h 778933"/>
              <a:gd name="connsiteX2-13" fmla="*/ 0 w 985003"/>
              <a:gd name="connsiteY2-14" fmla="*/ 778933 h 778933"/>
              <a:gd name="connsiteX3-15" fmla="*/ 0 w 985003"/>
              <a:gd name="connsiteY3-16" fmla="*/ 0 h 778933"/>
              <a:gd name="connsiteX0-17" fmla="*/ 0 w 970935"/>
              <a:gd name="connsiteY0-18" fmla="*/ 0 h 778933"/>
              <a:gd name="connsiteX1-19" fmla="*/ 970935 w 970935"/>
              <a:gd name="connsiteY1-20" fmla="*/ 14068 h 778933"/>
              <a:gd name="connsiteX2-21" fmla="*/ 0 w 970935"/>
              <a:gd name="connsiteY2-22" fmla="*/ 778933 h 778933"/>
              <a:gd name="connsiteX3-23" fmla="*/ 0 w 970935"/>
              <a:gd name="connsiteY3-24" fmla="*/ 0 h 778933"/>
              <a:gd name="connsiteX0-25" fmla="*/ 21102 w 970935"/>
              <a:gd name="connsiteY0-26" fmla="*/ 414997 h 764865"/>
              <a:gd name="connsiteX1-27" fmla="*/ 970935 w 970935"/>
              <a:gd name="connsiteY1-28" fmla="*/ 0 h 764865"/>
              <a:gd name="connsiteX2-29" fmla="*/ 0 w 970935"/>
              <a:gd name="connsiteY2-30" fmla="*/ 764865 h 764865"/>
              <a:gd name="connsiteX3-31" fmla="*/ 21102 w 970935"/>
              <a:gd name="connsiteY3-32" fmla="*/ 414997 h 764865"/>
              <a:gd name="connsiteX0-33" fmla="*/ 0 w 970935"/>
              <a:gd name="connsiteY0-34" fmla="*/ 337624 h 764865"/>
              <a:gd name="connsiteX1-35" fmla="*/ 970935 w 970935"/>
              <a:gd name="connsiteY1-36" fmla="*/ 0 h 764865"/>
              <a:gd name="connsiteX2-37" fmla="*/ 0 w 970935"/>
              <a:gd name="connsiteY2-38" fmla="*/ 764865 h 764865"/>
              <a:gd name="connsiteX3-39" fmla="*/ 0 w 970935"/>
              <a:gd name="connsiteY3-40" fmla="*/ 337624 h 764865"/>
            </a:gdLst>
            <a:ahLst/>
            <a:cxnLst>
              <a:cxn ang="0">
                <a:pos x="connsiteX0-1" y="connsiteY0-2"/>
              </a:cxn>
              <a:cxn ang="0">
                <a:pos x="connsiteX1-3" y="connsiteY1-4"/>
              </a:cxn>
              <a:cxn ang="0">
                <a:pos x="connsiteX2-5" y="connsiteY2-6"/>
              </a:cxn>
              <a:cxn ang="0">
                <a:pos x="connsiteX3-7" y="connsiteY3-8"/>
              </a:cxn>
            </a:cxnLst>
            <a:rect l="l" t="t" r="r" b="b"/>
            <a:pathLst>
              <a:path w="970935" h="764865">
                <a:moveTo>
                  <a:pt x="0" y="337624"/>
                </a:moveTo>
                <a:lnTo>
                  <a:pt x="970935" y="0"/>
                </a:lnTo>
                <a:lnTo>
                  <a:pt x="0" y="764865"/>
                </a:lnTo>
                <a:lnTo>
                  <a:pt x="0" y="337624"/>
                </a:lnTo>
                <a:close/>
              </a:path>
            </a:pathLst>
          </a:cu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17767" y="3801253"/>
            <a:ext cx="1723550" cy="1015663"/>
          </a:xfrm>
          <a:prstGeom prst="rect">
            <a:avLst/>
          </a:prstGeom>
          <a:noFill/>
        </p:spPr>
        <p:txBody>
          <a:bodyPr wrap="none" rtlCol="0">
            <a:spAutoFit/>
          </a:bodyPr>
          <a:lstStyle/>
          <a:p>
            <a:pPr algn="ctr"/>
            <a:r>
              <a:rPr lang="zh-CN" altLang="en-US" sz="6000" dirty="0">
                <a:gradFill>
                  <a:gsLst>
                    <a:gs pos="0">
                      <a:srgbClr val="44A1D0"/>
                    </a:gs>
                    <a:gs pos="100000">
                      <a:srgbClr val="146CAC"/>
                    </a:gs>
                  </a:gsLst>
                  <a:lin ang="5400000" scaled="0"/>
                </a:gradFill>
                <a:effectLst>
                  <a:outerShdw blurRad="38100" dist="38100" dir="2700000" algn="tl">
                    <a:srgbClr val="000000">
                      <a:alpha val="43137"/>
                    </a:srgbClr>
                  </a:outerShdw>
                </a:effectLst>
                <a:latin typeface="字魂简雅黑" panose="00000500000000000000" charset="-122"/>
                <a:ea typeface="字魂简雅黑" panose="00000500000000000000" charset="-122"/>
              </a:rPr>
              <a:t>目录</a:t>
            </a:r>
          </a:p>
        </p:txBody>
      </p:sp>
      <p:sp>
        <p:nvSpPr>
          <p:cNvPr id="12" name="文本框 11"/>
          <p:cNvSpPr txBox="1"/>
          <p:nvPr/>
        </p:nvSpPr>
        <p:spPr>
          <a:xfrm>
            <a:off x="8004857" y="3542964"/>
            <a:ext cx="1402080" cy="460375"/>
          </a:xfrm>
          <a:prstGeom prst="rect">
            <a:avLst/>
          </a:prstGeom>
          <a:noFill/>
        </p:spPr>
        <p:txBody>
          <a:bodyPr wrap="none" rtlCol="0">
            <a:spAutoFit/>
          </a:bodyPr>
          <a:lstStyle/>
          <a:p>
            <a:pPr algn="ctr"/>
            <a:r>
              <a:rPr lang="zh-CN" altLang="en-US" sz="2400" b="1" dirty="0">
                <a:solidFill>
                  <a:srgbClr val="3C3C3C"/>
                </a:solidFill>
                <a:latin typeface="微软雅黑" panose="020B0503020204020204" pitchFamily="34" charset="-122"/>
                <a:ea typeface="微软雅黑" panose="020B0503020204020204" pitchFamily="34" charset="-122"/>
                <a:sym typeface="+mn-ea"/>
              </a:rPr>
              <a:t>规划内容</a:t>
            </a:r>
            <a:endParaRPr lang="zh-CN" altLang="en-US" sz="2400" dirty="0">
              <a:solidFill>
                <a:schemeClr val="tx1">
                  <a:lumMod val="85000"/>
                  <a:lumOff val="15000"/>
                </a:schemeClr>
              </a:solidFill>
              <a:effectLst>
                <a:outerShdw blurRad="25400" dist="25400" dir="2700000" algn="tl">
                  <a:srgbClr val="000000">
                    <a:alpha val="20000"/>
                  </a:srgbClr>
                </a:outerShdw>
              </a:effectLst>
              <a:latin typeface="字魂简雅黑" panose="00000500000000000000" charset="-122"/>
              <a:ea typeface="字魂简雅黑" panose="00000500000000000000" charset="-122"/>
            </a:endParaRPr>
          </a:p>
        </p:txBody>
      </p:sp>
      <p:grpSp>
        <p:nvGrpSpPr>
          <p:cNvPr id="2" name="组合 1"/>
          <p:cNvGrpSpPr/>
          <p:nvPr/>
        </p:nvGrpSpPr>
        <p:grpSpPr>
          <a:xfrm>
            <a:off x="6889121" y="3071652"/>
            <a:ext cx="2510831" cy="469696"/>
            <a:chOff x="7760208" y="2682227"/>
            <a:chExt cx="2510831" cy="469696"/>
          </a:xfrm>
        </p:grpSpPr>
        <p:sp>
          <p:nvSpPr>
            <p:cNvPr id="4" name="文本框 3"/>
            <p:cNvSpPr txBox="1"/>
            <p:nvPr/>
          </p:nvSpPr>
          <p:spPr>
            <a:xfrm>
              <a:off x="8868959" y="2691548"/>
              <a:ext cx="1402080" cy="460375"/>
            </a:xfrm>
            <a:prstGeom prst="rect">
              <a:avLst/>
            </a:prstGeom>
            <a:noFill/>
          </p:spPr>
          <p:txBody>
            <a:bodyPr wrap="none" rtlCol="0">
              <a:spAutoFit/>
            </a:bodyPr>
            <a:lstStyle/>
            <a:p>
              <a:pPr lvl="0" algn="ctr">
                <a:buClrTx/>
                <a:buSzTx/>
                <a:buFontTx/>
              </a:pPr>
              <a:r>
                <a:rPr lang="zh-CN" altLang="en-US" sz="2400" b="1" dirty="0">
                  <a:solidFill>
                    <a:srgbClr val="3C3C3C"/>
                  </a:solidFill>
                  <a:latin typeface="微软雅黑" panose="020B0503020204020204" pitchFamily="34" charset="-122"/>
                  <a:ea typeface="微软雅黑" panose="020B0503020204020204" pitchFamily="34" charset="-122"/>
                  <a:sym typeface="+mn-ea"/>
                </a:rPr>
                <a:t>项目概况</a:t>
              </a:r>
            </a:p>
          </p:txBody>
        </p:sp>
        <p:sp>
          <p:nvSpPr>
            <p:cNvPr id="37" name="文本框 36"/>
            <p:cNvSpPr txBox="1"/>
            <p:nvPr/>
          </p:nvSpPr>
          <p:spPr>
            <a:xfrm>
              <a:off x="7760208" y="2682227"/>
              <a:ext cx="1097280" cy="460375"/>
            </a:xfrm>
            <a:prstGeom prst="rect">
              <a:avLst/>
            </a:prstGeom>
            <a:noFill/>
          </p:spPr>
          <p:txBody>
            <a:bodyPr wrap="none" rtlCol="0">
              <a:spAutoFit/>
            </a:bodyPr>
            <a:lstStyle/>
            <a:p>
              <a:pPr algn="ct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8016375" y="4027987"/>
            <a:ext cx="2316480" cy="460375"/>
          </a:xfrm>
          <a:prstGeom prst="rect">
            <a:avLst/>
          </a:prstGeom>
          <a:noFill/>
        </p:spPr>
        <p:txBody>
          <a:bodyPr wrap="none" rtlCol="0">
            <a:spAutoFit/>
          </a:bodyPr>
          <a:lstStyle/>
          <a:p>
            <a:r>
              <a:rPr lang="zh-CN" altLang="en-US" sz="2400" b="1" dirty="0">
                <a:solidFill>
                  <a:srgbClr val="3C3C3C"/>
                </a:solidFill>
                <a:latin typeface="微软雅黑" panose="020B0503020204020204" pitchFamily="34" charset="-122"/>
                <a:ea typeface="微软雅黑" panose="020B0503020204020204" pitchFamily="34" charset="-122"/>
                <a:sym typeface="+mn-ea"/>
              </a:rPr>
              <a:t>规划效果及投资</a:t>
            </a:r>
            <a:endParaRPr lang="zh-CN" altLang="en-US" sz="2400" dirty="0">
              <a:solidFill>
                <a:schemeClr val="tx1">
                  <a:lumMod val="85000"/>
                  <a:lumOff val="15000"/>
                </a:schemeClr>
              </a:solidFill>
              <a:effectLst>
                <a:outerShdw blurRad="25400" dist="25400" dir="2700000" algn="tl">
                  <a:srgbClr val="000000">
                    <a:alpha val="20000"/>
                  </a:srgbClr>
                </a:outerShdw>
              </a:effectLst>
              <a:latin typeface="字魂简雅黑" panose="00000500000000000000" charset="-122"/>
              <a:ea typeface="字魂简雅黑" panose="00000500000000000000" charset="-122"/>
            </a:endParaRPr>
          </a:p>
        </p:txBody>
      </p:sp>
      <p:sp>
        <p:nvSpPr>
          <p:cNvPr id="51" name="文本框 50"/>
          <p:cNvSpPr txBox="1"/>
          <p:nvPr/>
        </p:nvSpPr>
        <p:spPr>
          <a:xfrm>
            <a:off x="6894161" y="4013777"/>
            <a:ext cx="1097280" cy="460375"/>
          </a:xfrm>
          <a:prstGeom prst="rect">
            <a:avLst/>
          </a:prstGeom>
          <a:noFill/>
        </p:spPr>
        <p:txBody>
          <a:bodyPr wrap="none" rtlCol="0">
            <a:spAutoFit/>
          </a:bodyPr>
          <a:lstStyle/>
          <a:p>
            <a:pPr algn="ct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a:t>
            </a:r>
          </a:p>
        </p:txBody>
      </p:sp>
      <p:sp>
        <p:nvSpPr>
          <p:cNvPr id="46" name="文本框 45"/>
          <p:cNvSpPr txBox="1"/>
          <p:nvPr/>
        </p:nvSpPr>
        <p:spPr>
          <a:xfrm>
            <a:off x="6892603" y="3548639"/>
            <a:ext cx="1097280" cy="460375"/>
          </a:xfrm>
          <a:prstGeom prst="rect">
            <a:avLst/>
          </a:prstGeom>
          <a:noFill/>
        </p:spPr>
        <p:txBody>
          <a:bodyPr wrap="none" rtlCol="0">
            <a:spAutoFit/>
          </a:bodyPr>
          <a:lstStyle/>
          <a:p>
            <a:pPr algn="ct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28700" y="1368137"/>
            <a:ext cx="3135086" cy="3837214"/>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26094" y="1983577"/>
            <a:ext cx="1805158" cy="2215991"/>
          </a:xfrm>
          <a:prstGeom prst="rect">
            <a:avLst/>
          </a:prstGeom>
          <a:noFill/>
        </p:spPr>
        <p:txBody>
          <a:bodyPr wrap="square" rtlCol="0">
            <a:spAutoFit/>
          </a:bodyPr>
          <a:lstStyle/>
          <a:p>
            <a:pPr algn="ctr"/>
            <a:r>
              <a:rPr lang="zh-CN" altLang="en-US" sz="138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一</a:t>
            </a:r>
            <a:endParaRPr lang="zh-CN" altLang="en-US" sz="138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939967" y="2584117"/>
            <a:ext cx="3230880" cy="101473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规划概述</a:t>
            </a:r>
          </a:p>
        </p:txBody>
      </p:sp>
      <p:grpSp>
        <p:nvGrpSpPr>
          <p:cNvPr id="54" name="组合 53"/>
          <p:cNvGrpSpPr/>
          <p:nvPr/>
        </p:nvGrpSpPr>
        <p:grpSpPr>
          <a:xfrm>
            <a:off x="7053896" y="359885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74086" y="358072"/>
            <a:ext cx="2304012" cy="582031"/>
            <a:chOff x="294976" y="218797"/>
            <a:chExt cx="2304012" cy="582031"/>
          </a:xfrm>
        </p:grpSpPr>
        <p:grpSp>
          <p:nvGrpSpPr>
            <p:cNvPr id="44" name="组合 43"/>
            <p:cNvGrpSpPr/>
            <p:nvPr/>
          </p:nvGrpSpPr>
          <p:grpSpPr>
            <a:xfrm>
              <a:off x="294976" y="268405"/>
              <a:ext cx="545687" cy="532423"/>
              <a:chOff x="294976" y="242279"/>
              <a:chExt cx="545687" cy="532423"/>
            </a:xfrm>
          </p:grpSpPr>
          <p:sp>
            <p:nvSpPr>
              <p:cNvPr id="48" name="矩形 47"/>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45" name="文本框 44"/>
            <p:cNvSpPr txBox="1"/>
            <p:nvPr/>
          </p:nvSpPr>
          <p:spPr>
            <a:xfrm>
              <a:off x="993708" y="218797"/>
              <a:ext cx="1605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规划目标</a:t>
              </a:r>
            </a:p>
          </p:txBody>
        </p:sp>
      </p:grpSp>
      <p:sp>
        <p:nvSpPr>
          <p:cNvPr id="53" name="Rounded Rectangle 14"/>
          <p:cNvSpPr/>
          <p:nvPr>
            <p:custDataLst>
              <p:tags r:id="rId1"/>
            </p:custDataLst>
          </p:nvPr>
        </p:nvSpPr>
        <p:spPr>
          <a:xfrm>
            <a:off x="5409565" y="3214788"/>
            <a:ext cx="6285865" cy="1654810"/>
          </a:xfrm>
          <a:prstGeom prst="roundRect">
            <a:avLst>
              <a:gd name="adj" fmla="val 2744"/>
            </a:avLst>
          </a:prstGeom>
          <a:solidFill>
            <a:sysClr val="window" lastClr="FFFFFF"/>
          </a:solidFill>
          <a:ln w="25400">
            <a:solidFill>
              <a:srgbClr val="2196F3">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Comic Sans MS" panose="030F0702030302020204" charset="0"/>
            </a:endParaRPr>
          </a:p>
        </p:txBody>
      </p:sp>
      <p:sp>
        <p:nvSpPr>
          <p:cNvPr id="54" name="Oval 25"/>
          <p:cNvSpPr>
            <a:spLocks noChangeAspect="1"/>
          </p:cNvSpPr>
          <p:nvPr>
            <p:custDataLst>
              <p:tags r:id="rId2"/>
            </p:custDataLst>
          </p:nvPr>
        </p:nvSpPr>
        <p:spPr>
          <a:xfrm>
            <a:off x="5329660" y="3966027"/>
            <a:ext cx="159334" cy="159334"/>
          </a:xfrm>
          <a:prstGeom prst="ellipse">
            <a:avLst/>
          </a:prstGeom>
          <a:solidFill>
            <a:srgbClr val="2196F3"/>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Microsoft Tai Le" panose="020B0502040204020203" charset="0"/>
            </a:endParaRPr>
          </a:p>
        </p:txBody>
      </p:sp>
      <p:sp>
        <p:nvSpPr>
          <p:cNvPr id="4" name="Rounded Rectangle 14"/>
          <p:cNvSpPr/>
          <p:nvPr>
            <p:custDataLst>
              <p:tags r:id="rId3"/>
            </p:custDataLst>
          </p:nvPr>
        </p:nvSpPr>
        <p:spPr>
          <a:xfrm>
            <a:off x="5408930" y="1082675"/>
            <a:ext cx="6286500" cy="1760855"/>
          </a:xfrm>
          <a:prstGeom prst="roundRect">
            <a:avLst>
              <a:gd name="adj" fmla="val 2744"/>
            </a:avLst>
          </a:prstGeom>
          <a:solidFill>
            <a:sysClr val="window" lastClr="FFFFFF"/>
          </a:solidFill>
          <a:ln w="25400">
            <a:solidFill>
              <a:srgbClr val="38A9C9">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Comic Sans MS" panose="030F0702030302020204" charset="0"/>
            </a:endParaRPr>
          </a:p>
        </p:txBody>
      </p:sp>
      <p:sp>
        <p:nvSpPr>
          <p:cNvPr id="56" name="Oval 25"/>
          <p:cNvSpPr>
            <a:spLocks noChangeAspect="1"/>
          </p:cNvSpPr>
          <p:nvPr>
            <p:custDataLst>
              <p:tags r:id="rId4"/>
            </p:custDataLst>
          </p:nvPr>
        </p:nvSpPr>
        <p:spPr>
          <a:xfrm>
            <a:off x="5332835" y="1875665"/>
            <a:ext cx="159334" cy="159334"/>
          </a:xfrm>
          <a:prstGeom prst="ellipse">
            <a:avLst/>
          </a:prstGeom>
          <a:solidFill>
            <a:srgbClr val="38A9C9"/>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Microsoft Tai Le" panose="020B0502040204020203" charset="0"/>
            </a:endParaRPr>
          </a:p>
        </p:txBody>
      </p:sp>
      <p:sp>
        <p:nvSpPr>
          <p:cNvPr id="57" name="Rounded Rectangle 14"/>
          <p:cNvSpPr/>
          <p:nvPr>
            <p:custDataLst>
              <p:tags r:id="rId5"/>
            </p:custDataLst>
          </p:nvPr>
        </p:nvSpPr>
        <p:spPr>
          <a:xfrm>
            <a:off x="5413375" y="5200647"/>
            <a:ext cx="6317615" cy="901065"/>
          </a:xfrm>
          <a:prstGeom prst="roundRect">
            <a:avLst>
              <a:gd name="adj" fmla="val 2744"/>
            </a:avLst>
          </a:prstGeom>
          <a:solidFill>
            <a:sysClr val="window" lastClr="FFFFFF"/>
          </a:solidFill>
          <a:ln w="25400">
            <a:solidFill>
              <a:srgbClr val="50BB9F">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Comic Sans MS" panose="030F0702030302020204" charset="0"/>
            </a:endParaRPr>
          </a:p>
        </p:txBody>
      </p:sp>
      <p:sp>
        <p:nvSpPr>
          <p:cNvPr id="58" name="Oval 25"/>
          <p:cNvSpPr>
            <a:spLocks noChangeAspect="1"/>
          </p:cNvSpPr>
          <p:nvPr>
            <p:custDataLst>
              <p:tags r:id="rId6"/>
            </p:custDataLst>
          </p:nvPr>
        </p:nvSpPr>
        <p:spPr>
          <a:xfrm>
            <a:off x="5334105" y="5573964"/>
            <a:ext cx="159334" cy="159334"/>
          </a:xfrm>
          <a:prstGeom prst="ellipse">
            <a:avLst/>
          </a:prstGeom>
          <a:solidFill>
            <a:srgbClr val="50BB9F"/>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Microsoft Tai Le" panose="020B0502040204020203" charset="0"/>
            </a:endParaRPr>
          </a:p>
        </p:txBody>
      </p:sp>
      <p:sp>
        <p:nvSpPr>
          <p:cNvPr id="5" name="Oval 3"/>
          <p:cNvSpPr/>
          <p:nvPr>
            <p:custDataLst>
              <p:tags r:id="rId7"/>
            </p:custDataLst>
          </p:nvPr>
        </p:nvSpPr>
        <p:spPr bwMode="auto">
          <a:xfrm>
            <a:off x="509198" y="3416166"/>
            <a:ext cx="2324889" cy="2327154"/>
          </a:xfrm>
          <a:prstGeom prst="ellipse">
            <a:avLst/>
          </a:prstGeom>
          <a:solidFill>
            <a:srgbClr val="38A9C9">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Comic Sans MS" panose="030F0702030302020204" charset="0"/>
            </a:endParaRPr>
          </a:p>
        </p:txBody>
      </p:sp>
      <p:sp>
        <p:nvSpPr>
          <p:cNvPr id="51" name="Oval 6"/>
          <p:cNvSpPr/>
          <p:nvPr>
            <p:custDataLst>
              <p:tags r:id="rId8"/>
            </p:custDataLst>
          </p:nvPr>
        </p:nvSpPr>
        <p:spPr bwMode="auto">
          <a:xfrm>
            <a:off x="1360280" y="1916829"/>
            <a:ext cx="2327151" cy="2324890"/>
          </a:xfrm>
          <a:prstGeom prst="ellipse">
            <a:avLst/>
          </a:prstGeom>
          <a:solidFill>
            <a:srgbClr val="2196F3">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Comic Sans MS" panose="030F0702030302020204" charset="0"/>
            </a:endParaRPr>
          </a:p>
        </p:txBody>
      </p:sp>
      <p:sp>
        <p:nvSpPr>
          <p:cNvPr id="9" name="Oval 9"/>
          <p:cNvSpPr/>
          <p:nvPr>
            <p:custDataLst>
              <p:tags r:id="rId9"/>
            </p:custDataLst>
          </p:nvPr>
        </p:nvSpPr>
        <p:spPr bwMode="auto">
          <a:xfrm>
            <a:off x="2265267" y="3418223"/>
            <a:ext cx="2324889" cy="2327154"/>
          </a:xfrm>
          <a:prstGeom prst="ellipse">
            <a:avLst/>
          </a:prstGeom>
          <a:solidFill>
            <a:srgbClr val="50BB9F">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Comic Sans MS" panose="030F0702030302020204" charset="0"/>
            </a:endParaRPr>
          </a:p>
        </p:txBody>
      </p:sp>
      <p:sp>
        <p:nvSpPr>
          <p:cNvPr id="59" name="文本框 58"/>
          <p:cNvSpPr txBox="1"/>
          <p:nvPr>
            <p:custDataLst>
              <p:tags r:id="rId10"/>
            </p:custDataLst>
          </p:nvPr>
        </p:nvSpPr>
        <p:spPr>
          <a:xfrm>
            <a:off x="2931455" y="4188762"/>
            <a:ext cx="993280" cy="783265"/>
          </a:xfrm>
          <a:prstGeom prst="rect">
            <a:avLst/>
          </a:prstGeom>
          <a:noFill/>
        </p:spPr>
        <p:txBody>
          <a:bodyPr wrap="square" rtlCol="0" anchor="ctr">
            <a:noAutofit/>
          </a:bodyPr>
          <a:lstStyle/>
          <a:p>
            <a:pPr algn="ctr"/>
            <a:r>
              <a:rPr lang="zh-CN" altLang="en-US" sz="2400" b="1" spc="300" dirty="0">
                <a:solidFill>
                  <a:sysClr val="window" lastClr="FFFFFF"/>
                </a:solidFill>
                <a:latin typeface="微软雅黑" panose="020B0503020204020204" pitchFamily="34" charset="-122"/>
                <a:ea typeface="微软雅黑" panose="020B0503020204020204" pitchFamily="34" charset="-122"/>
              </a:rPr>
              <a:t>全面统筹</a:t>
            </a:r>
          </a:p>
        </p:txBody>
      </p:sp>
      <p:sp>
        <p:nvSpPr>
          <p:cNvPr id="60" name="文本框 59"/>
          <p:cNvSpPr txBox="1"/>
          <p:nvPr>
            <p:custDataLst>
              <p:tags r:id="rId11"/>
            </p:custDataLst>
          </p:nvPr>
        </p:nvSpPr>
        <p:spPr>
          <a:xfrm>
            <a:off x="1174653" y="4188745"/>
            <a:ext cx="993280" cy="783265"/>
          </a:xfrm>
          <a:prstGeom prst="rect">
            <a:avLst/>
          </a:prstGeom>
          <a:noFill/>
        </p:spPr>
        <p:txBody>
          <a:bodyPr wrap="square" rtlCol="0" anchor="ctr"/>
          <a:lstStyle/>
          <a:p>
            <a:pPr algn="ctr"/>
            <a:r>
              <a:rPr lang="zh-CN" altLang="en-US" sz="2400" b="1" spc="300" dirty="0">
                <a:solidFill>
                  <a:sysClr val="window" lastClr="FFFFFF"/>
                </a:solidFill>
                <a:latin typeface="微软雅黑" panose="020B0503020204020204" pitchFamily="34" charset="-122"/>
                <a:ea typeface="微软雅黑" panose="020B0503020204020204" pitchFamily="34" charset="-122"/>
              </a:rPr>
              <a:t>共建共享</a:t>
            </a:r>
          </a:p>
        </p:txBody>
      </p:sp>
      <p:sp>
        <p:nvSpPr>
          <p:cNvPr id="61" name="文本框 60"/>
          <p:cNvSpPr txBox="1"/>
          <p:nvPr>
            <p:custDataLst>
              <p:tags r:id="rId12"/>
            </p:custDataLst>
          </p:nvPr>
        </p:nvSpPr>
        <p:spPr>
          <a:xfrm>
            <a:off x="2027798" y="2635052"/>
            <a:ext cx="993280" cy="783265"/>
          </a:xfrm>
          <a:prstGeom prst="rect">
            <a:avLst/>
          </a:prstGeom>
          <a:noFill/>
        </p:spPr>
        <p:txBody>
          <a:bodyPr wrap="square" rtlCol="0" anchor="ctr"/>
          <a:lstStyle/>
          <a:p>
            <a:pPr algn="ctr"/>
            <a:r>
              <a:rPr lang="zh-CN" altLang="en-US" sz="2400" b="1" spc="300" dirty="0">
                <a:solidFill>
                  <a:sysClr val="window" lastClr="FFFFFF"/>
                </a:solidFill>
                <a:latin typeface="微软雅黑" panose="020B0503020204020204" pitchFamily="34" charset="-122"/>
                <a:ea typeface="微软雅黑" panose="020B0503020204020204" pitchFamily="34" charset="-122"/>
              </a:rPr>
              <a:t>贯彻落实</a:t>
            </a:r>
          </a:p>
        </p:txBody>
      </p:sp>
      <p:sp>
        <p:nvSpPr>
          <p:cNvPr id="67" name="文本框 66"/>
          <p:cNvSpPr txBox="1"/>
          <p:nvPr>
            <p:custDataLst>
              <p:tags r:id="rId13"/>
            </p:custDataLst>
          </p:nvPr>
        </p:nvSpPr>
        <p:spPr>
          <a:xfrm>
            <a:off x="5507990" y="3231298"/>
            <a:ext cx="6186805" cy="1548130"/>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393700" fontAlgn="auto">
              <a:lnSpc>
                <a:spcPct val="120000"/>
              </a:lnSpc>
              <a:spcBef>
                <a:spcPts val="0"/>
              </a:spcBef>
              <a:spcAft>
                <a:spcPts val="0"/>
              </a:spcAft>
              <a:buNone/>
              <a:extLst>
                <a:ext uri="{35155182-B16C-46BC-9424-99874614C6A1}">
                  <wpsdc:indentchars xmlns="" xmlns:wpsdc="http://www.wps.cn/officeDocument/2017/drawingmlCustomData" val="200" checksum="3005609720"/>
                </a:ext>
              </a:extLst>
            </a:pP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编制</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衡阳市通信基础设施专项规划</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，将通信基础设施进行统一规划，统一建设，统一管理，节约城市空间资源，减少重复建设，提高通信基础设施利用率。实现对</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各电信</a:t>
            </a: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运营</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商的基础</a:t>
            </a: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设施建设需求进行全面统筹、合理规划布局、优化建设模式、提高网络效率、减少资源消耗、降低环境影响，积极对接城市规划、城市风貌保护的发展要求。</a:t>
            </a:r>
          </a:p>
        </p:txBody>
      </p:sp>
      <p:sp>
        <p:nvSpPr>
          <p:cNvPr id="69" name="文本框 68"/>
          <p:cNvSpPr txBox="1"/>
          <p:nvPr>
            <p:custDataLst>
              <p:tags r:id="rId14"/>
            </p:custDataLst>
          </p:nvPr>
        </p:nvSpPr>
        <p:spPr>
          <a:xfrm>
            <a:off x="5512435" y="5200647"/>
            <a:ext cx="6186805" cy="807085"/>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393700" fontAlgn="auto">
              <a:lnSpc>
                <a:spcPct val="120000"/>
              </a:lnSpc>
              <a:spcBef>
                <a:spcPts val="0"/>
              </a:spcBef>
              <a:spcAft>
                <a:spcPts val="0"/>
              </a:spcAft>
              <a:buNone/>
              <a:extLst>
                <a:ext uri="{35155182-B16C-46BC-9424-99874614C6A1}">
                  <wpsdc:indentchars xmlns="" xmlns:wpsdc="http://www.wps.cn/officeDocument/2017/drawingmlCustomData" val="200" checksum="3005609720"/>
                </a:ext>
              </a:extLst>
            </a:pPr>
            <a:r>
              <a:rPr lang="zh-CN" altLang="en-US" spc="150" dirty="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进一步推动电信基础设施共建共享落地，</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以共享、开放、合作、共</a:t>
            </a:r>
            <a:r>
              <a:rPr lang="zh-CN" altLang="en-US" spc="150" dirty="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赢的理念统筹规划部署基础设施资源，</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提升</a:t>
            </a:r>
            <a:r>
              <a:rPr lang="zh-CN" altLang="zh-CN"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mn-ea"/>
              </a:rPr>
              <a:t>衡阳市</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共建</a:t>
            </a:r>
            <a:r>
              <a:rPr lang="zh-CN" altLang="en-US" spc="150" dirty="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共享水平</a:t>
            </a:r>
            <a:r>
              <a:rPr lang="zh-CN" altLang="en-US" spc="150" dirty="0">
                <a:solidFill>
                  <a:sysClr val="windowText" lastClr="000000"/>
                </a:solidFill>
                <a:latin typeface="微软雅黑" panose="020B0503020204020204" pitchFamily="34" charset="-122"/>
                <a:ea typeface="微软雅黑" panose="020B0503020204020204" pitchFamily="34" charset="-122"/>
                <a:cs typeface="+mn-ea"/>
              </a:rPr>
              <a:t>。</a:t>
            </a:r>
          </a:p>
        </p:txBody>
      </p:sp>
      <p:sp>
        <p:nvSpPr>
          <p:cNvPr id="2" name="文本框 1"/>
          <p:cNvSpPr txBox="1"/>
          <p:nvPr>
            <p:custDataLst>
              <p:tags r:id="rId15"/>
            </p:custDataLst>
          </p:nvPr>
        </p:nvSpPr>
        <p:spPr>
          <a:xfrm>
            <a:off x="5409565" y="1126490"/>
            <a:ext cx="6378575" cy="1577340"/>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393700" algn="l" fontAlgn="auto">
              <a:lnSpc>
                <a:spcPct val="120000"/>
              </a:lnSpc>
              <a:spcBef>
                <a:spcPts val="0"/>
              </a:spcBef>
              <a:spcAft>
                <a:spcPts val="0"/>
              </a:spcAft>
              <a:buClrTx/>
              <a:buSzTx/>
              <a:buNone/>
              <a:extLst>
                <a:ext uri="{35155182-B16C-46BC-9424-99874614C6A1}">
                  <wpsdc:indentchars xmlns="" xmlns:wpsdc="http://www.wps.cn/officeDocument/2017/drawingmlCustomData" val="200" checksum="3005609720"/>
                </a:ext>
              </a:extLst>
            </a:pPr>
            <a:r>
              <a:rPr lang="zh-CN" spc="150" dirty="0">
                <a:solidFill>
                  <a:sysClr val="windowText" lastClr="000000"/>
                </a:solidFill>
                <a:latin typeface="微软雅黑" panose="020B0503020204020204" pitchFamily="34" charset="-122"/>
                <a:ea typeface="微软雅黑" panose="020B0503020204020204" pitchFamily="34" charset="-122"/>
              </a:rPr>
              <a:t>贯彻落实</a:t>
            </a:r>
            <a:r>
              <a:rPr lang="zh-CN" spc="150" dirty="0">
                <a:solidFill>
                  <a:sysClr val="windowText" lastClr="000000"/>
                </a:solidFill>
                <a:latin typeface="微软雅黑" panose="020B0503020204020204" pitchFamily="34" charset="-122"/>
                <a:ea typeface="微软雅黑" panose="020B0503020204020204" pitchFamily="34" charset="-122"/>
                <a:sym typeface="+mn-lt"/>
              </a:rPr>
              <a:t>国家住房和城乡建设部、工业和信息化部联合发布的《关于加强城市通信基础设施规划的通知》。</a:t>
            </a:r>
            <a:endParaRPr lang="zh-CN" spc="150" dirty="0">
              <a:solidFill>
                <a:sysClr val="windowText" lastClr="000000"/>
              </a:solidFill>
              <a:latin typeface="微软雅黑" panose="020B0503020204020204" pitchFamily="34" charset="-122"/>
              <a:ea typeface="微软雅黑" panose="020B0503020204020204" pitchFamily="34" charset="-122"/>
            </a:endParaRPr>
          </a:p>
          <a:p>
            <a:pPr marL="0" indent="393700" algn="l" fontAlgn="auto">
              <a:lnSpc>
                <a:spcPct val="120000"/>
              </a:lnSpc>
              <a:spcBef>
                <a:spcPts val="0"/>
              </a:spcBef>
              <a:spcAft>
                <a:spcPts val="0"/>
              </a:spcAft>
              <a:buClrTx/>
              <a:buSzTx/>
              <a:buNone/>
              <a:extLst>
                <a:ext uri="{35155182-B16C-46BC-9424-99874614C6A1}">
                  <wpsdc:indentchars xmlns="" xmlns:wpsdc="http://www.wps.cn/officeDocument/2017/drawingmlCustomData" val="200" checksum="3005609720"/>
                </a:ext>
              </a:extLst>
            </a:pPr>
            <a:r>
              <a:rPr lang="zh-CN" spc="150" dirty="0">
                <a:solidFill>
                  <a:sysClr val="windowText" lastClr="000000"/>
                </a:solidFill>
                <a:latin typeface="微软雅黑" panose="020B0503020204020204" pitchFamily="34" charset="-122"/>
                <a:ea typeface="微软雅黑" panose="020B0503020204020204" pitchFamily="34" charset="-122"/>
                <a:sym typeface="+mn-ea"/>
              </a:rPr>
              <a:t>贯彻落实</a:t>
            </a:r>
            <a:r>
              <a:rPr lang="zh-CN" spc="150" dirty="0">
                <a:solidFill>
                  <a:sysClr val="windowText" lastClr="000000"/>
                </a:solidFill>
                <a:latin typeface="微软雅黑" panose="020B0503020204020204" pitchFamily="34" charset="-122"/>
                <a:ea typeface="微软雅黑" panose="020B0503020204020204" pitchFamily="34" charset="-122"/>
              </a:rPr>
              <a:t>“宽带中国”战略，“互联网+”行动，大力推进城市通信基础设施建设，提升城市服务功能，提高城镇化发展质量，推动工业化、信息化、城镇化协调发展。</a:t>
            </a:r>
          </a:p>
          <a:p>
            <a:pPr marL="0" indent="393700" algn="l" fontAlgn="auto">
              <a:lnSpc>
                <a:spcPct val="120000"/>
              </a:lnSpc>
              <a:spcBef>
                <a:spcPts val="0"/>
              </a:spcBef>
              <a:spcAft>
                <a:spcPts val="0"/>
              </a:spcAft>
              <a:buClrTx/>
              <a:buSzTx/>
              <a:buNone/>
              <a:extLst>
                <a:ext uri="{35155182-B16C-46BC-9424-99874614C6A1}">
                  <wpsdc:indentchars xmlns="" xmlns:wpsdc="http://www.wps.cn/officeDocument/2017/drawingmlCustomData" val="200" checksum="3005609720"/>
                </a:ext>
              </a:extLst>
            </a:pPr>
            <a:r>
              <a:rPr lang="en-US" altLang="zh-CN" spc="150" dirty="0">
                <a:solidFill>
                  <a:sysClr val="windowText" lastClr="000000"/>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425606" y="427805"/>
            <a:ext cx="2304012" cy="582031"/>
            <a:chOff x="294976" y="218797"/>
            <a:chExt cx="2304012" cy="582031"/>
          </a:xfrm>
        </p:grpSpPr>
        <p:grpSp>
          <p:nvGrpSpPr>
            <p:cNvPr id="68" name="组合 67"/>
            <p:cNvGrpSpPr/>
            <p:nvPr/>
          </p:nvGrpSpPr>
          <p:grpSpPr>
            <a:xfrm>
              <a:off x="294976" y="268405"/>
              <a:ext cx="545687" cy="532423"/>
              <a:chOff x="294976" y="242279"/>
              <a:chExt cx="545687" cy="532423"/>
            </a:xfrm>
          </p:grpSpPr>
          <p:sp>
            <p:nvSpPr>
              <p:cNvPr id="71" name="矩形 7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02</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69" name="文本框 68"/>
            <p:cNvSpPr txBox="1"/>
            <p:nvPr/>
          </p:nvSpPr>
          <p:spPr>
            <a:xfrm>
              <a:off x="993708" y="218797"/>
              <a:ext cx="1605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sym typeface="+mn-ea"/>
                </a:rPr>
                <a:t>规划范围</a:t>
              </a:r>
            </a:p>
          </p:txBody>
        </p:sp>
      </p:grpSp>
      <p:sp>
        <p:nvSpPr>
          <p:cNvPr id="35" name="Title 6"/>
          <p:cNvSpPr txBox="1"/>
          <p:nvPr>
            <p:custDataLst>
              <p:tags r:id="rId1"/>
            </p:custDataLst>
          </p:nvPr>
        </p:nvSpPr>
        <p:spPr>
          <a:xfrm>
            <a:off x="4146550" y="1616075"/>
            <a:ext cx="3371215" cy="346964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a:lnSpc>
                <a:spcPct val="150000"/>
              </a:lnSpc>
              <a:spcAft>
                <a:spcPts val="800"/>
              </a:spcAft>
            </a:pPr>
            <a:r>
              <a:rPr lang="zh-CN" altLang="en-US" sz="1800" b="1" dirty="0">
                <a:sym typeface="+mn-ea"/>
              </a:rPr>
              <a:t>本规划以上位规划：《衡阳市国土空间总体规划（2021~2035）》为基础，严格参照并符合总规中的控制性指标要求，且通过了市工信局组织的专家评审。</a:t>
            </a:r>
          </a:p>
          <a:p>
            <a:pPr algn="just">
              <a:lnSpc>
                <a:spcPct val="150000"/>
              </a:lnSpc>
              <a:spcAft>
                <a:spcPts val="800"/>
              </a:spcAft>
            </a:pPr>
            <a:endParaRPr lang="zh-CN" altLang="en-US" sz="1800" b="1" dirty="0" smtClean="0"/>
          </a:p>
          <a:p>
            <a:pPr algn="just">
              <a:lnSpc>
                <a:spcPct val="150000"/>
              </a:lnSpc>
              <a:spcAft>
                <a:spcPts val="800"/>
              </a:spcAft>
            </a:pPr>
            <a:r>
              <a:rPr lang="zh-CN" altLang="en-US" sz="1800" b="1" dirty="0" smtClean="0"/>
              <a:t>衡阳市</a:t>
            </a:r>
            <a:r>
              <a:rPr lang="zh-CN" altLang="en-US" sz="1800" b="1" dirty="0"/>
              <a:t>城区包括蒸湘区、雁峰区、珠晖区、石鼓区</a:t>
            </a:r>
            <a:r>
              <a:rPr lang="en-US" altLang="zh-CN" sz="1800" b="1" dirty="0"/>
              <a:t>4</a:t>
            </a:r>
            <a:r>
              <a:rPr lang="zh-CN" altLang="en-US" sz="1800" b="1" dirty="0"/>
              <a:t>个</a:t>
            </a:r>
            <a:r>
              <a:rPr lang="zh-CN" altLang="en-US" sz="1800" b="1" dirty="0" smtClean="0"/>
              <a:t>区，</a:t>
            </a:r>
            <a:r>
              <a:rPr lang="zh-CN" altLang="zh-CN" sz="1800" b="1" dirty="0" smtClean="0"/>
              <a:t>总面积</a:t>
            </a:r>
            <a:r>
              <a:rPr lang="en-US" altLang="zh-CN" sz="1800" b="1" dirty="0" smtClean="0"/>
              <a:t>518.35</a:t>
            </a:r>
            <a:r>
              <a:rPr lang="zh-CN" altLang="zh-CN" sz="1800" b="1" dirty="0" smtClean="0"/>
              <a:t>平方公里</a:t>
            </a:r>
            <a:r>
              <a:rPr lang="zh-CN" altLang="en-US" sz="1800" b="1" spc="50" dirty="0" smtClean="0">
                <a:ln w="3175">
                  <a:noFill/>
                  <a:prstDash val="dash"/>
                </a:ln>
                <a:solidFill>
                  <a:schemeClr val="tx1"/>
                </a:solidFill>
                <a:latin typeface="微软雅黑" panose="020B0503020204020204" pitchFamily="34" charset="-122"/>
                <a:cs typeface="微软雅黑" panose="020B0503020204020204" pitchFamily="34" charset="-122"/>
              </a:rPr>
              <a:t>。</a:t>
            </a:r>
            <a:endParaRPr lang="zh-CN" altLang="en-US" sz="1800" b="1"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2" name="Title 6"/>
          <p:cNvSpPr txBox="1"/>
          <p:nvPr>
            <p:custDataLst>
              <p:tags r:id="rId2"/>
            </p:custDataLst>
          </p:nvPr>
        </p:nvSpPr>
        <p:spPr>
          <a:xfrm>
            <a:off x="262255" y="1144270"/>
            <a:ext cx="3780790" cy="37846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ClrTx/>
              <a:buSzTx/>
              <a:buFontTx/>
              <a:buNone/>
              <a:defRPr/>
            </a:pPr>
            <a:r>
              <a:rPr lang="zh-CN" altLang="en-US" sz="2000" b="1" spc="300" noProof="0" dirty="0">
                <a:ln w="3175">
                  <a:noFill/>
                  <a:prstDash val="dash"/>
                </a:ln>
                <a:solidFill>
                  <a:srgbClr val="3C3C41">
                    <a:lumMod val="95000"/>
                    <a:lumOff val="5000"/>
                  </a:srgbClr>
                </a:solidFill>
                <a:uLnTx/>
                <a:uFillTx/>
                <a:latin typeface="微软雅黑" panose="020B0503020204020204" pitchFamily="34" charset="-122"/>
                <a:cs typeface="微软雅黑" panose="020B0503020204020204" pitchFamily="34" charset="-122"/>
                <a:sym typeface="+mn-ea"/>
              </a:rPr>
              <a:t>规划范围</a:t>
            </a:r>
            <a:endParaRPr kumimoji="0" lang="zh-CN" altLang="en-US" sz="2000" b="1" i="0" u="none" strike="noStrike" kern="1200" cap="none" spc="300" normalizeH="0" noProof="0" dirty="0">
              <a:ln w="3175">
                <a:noFill/>
                <a:prstDash val="dash"/>
              </a:ln>
              <a:solidFill>
                <a:srgbClr val="3C3C41">
                  <a:lumMod val="95000"/>
                  <a:lumOff val="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3"/>
            </p:custDataLst>
          </p:nvPr>
        </p:nvPicPr>
        <p:blipFill>
          <a:blip r:embed="rId10"/>
          <a:stretch>
            <a:fillRect/>
          </a:stretch>
        </p:blipFill>
        <p:spPr>
          <a:xfrm>
            <a:off x="262890" y="1657350"/>
            <a:ext cx="3780155" cy="4556760"/>
          </a:xfrm>
          <a:prstGeom prst="rect">
            <a:avLst/>
          </a:prstGeom>
          <a:ln>
            <a:solidFill>
              <a:schemeClr val="tx1"/>
            </a:solidFill>
          </a:ln>
        </p:spPr>
      </p:pic>
      <p:sp>
        <p:nvSpPr>
          <p:cNvPr id="5" name="文本框 4"/>
          <p:cNvSpPr txBox="1"/>
          <p:nvPr/>
        </p:nvSpPr>
        <p:spPr>
          <a:xfrm>
            <a:off x="1579880" y="2432050"/>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石鼓区</a:t>
            </a:r>
          </a:p>
        </p:txBody>
      </p:sp>
      <p:sp>
        <p:nvSpPr>
          <p:cNvPr id="6" name="文本框 5"/>
          <p:cNvSpPr txBox="1"/>
          <p:nvPr>
            <p:custDataLst>
              <p:tags r:id="rId4"/>
            </p:custDataLst>
          </p:nvPr>
        </p:nvSpPr>
        <p:spPr>
          <a:xfrm>
            <a:off x="971550" y="3867150"/>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蒸湘区</a:t>
            </a:r>
          </a:p>
        </p:txBody>
      </p:sp>
      <p:sp>
        <p:nvSpPr>
          <p:cNvPr id="7" name="文本框 6"/>
          <p:cNvSpPr txBox="1"/>
          <p:nvPr>
            <p:custDataLst>
              <p:tags r:id="rId5"/>
            </p:custDataLst>
          </p:nvPr>
        </p:nvSpPr>
        <p:spPr>
          <a:xfrm>
            <a:off x="1579880" y="4652010"/>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雁峰区</a:t>
            </a:r>
          </a:p>
        </p:txBody>
      </p:sp>
      <p:sp>
        <p:nvSpPr>
          <p:cNvPr id="8" name="文本框 7"/>
          <p:cNvSpPr txBox="1"/>
          <p:nvPr>
            <p:custDataLst>
              <p:tags r:id="rId6"/>
            </p:custDataLst>
          </p:nvPr>
        </p:nvSpPr>
        <p:spPr>
          <a:xfrm>
            <a:off x="2703195" y="3616325"/>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珠晖区</a:t>
            </a:r>
          </a:p>
        </p:txBody>
      </p:sp>
      <p:sp>
        <p:nvSpPr>
          <p:cNvPr id="16" name="Title 6"/>
          <p:cNvSpPr txBox="1"/>
          <p:nvPr>
            <p:custDataLst>
              <p:tags r:id="rId7"/>
            </p:custDataLst>
          </p:nvPr>
        </p:nvSpPr>
        <p:spPr>
          <a:xfrm>
            <a:off x="8153654" y="1657350"/>
            <a:ext cx="3770122" cy="3878326"/>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a:lnSpc>
                <a:spcPct val="150000"/>
              </a:lnSpc>
              <a:spcAft>
                <a:spcPts val="800"/>
              </a:spcAft>
            </a:pPr>
            <a:r>
              <a:rPr lang="zh-CN" altLang="zh-CN" sz="1800" b="1" dirty="0"/>
              <a:t>规划年限：本规划年限与省政府批复的《衡阳市国土空间总体规划（</a:t>
            </a:r>
            <a:r>
              <a:rPr lang="en-US" altLang="zh-CN" sz="1800" b="1" dirty="0"/>
              <a:t>2021-2035</a:t>
            </a:r>
            <a:r>
              <a:rPr lang="zh-CN" altLang="zh-CN" sz="1800" b="1" dirty="0"/>
              <a:t>）》年限相协调，并根据衡阳当前的实际情况及发展状况相协调，所以本次具体规划期限为</a:t>
            </a:r>
            <a:r>
              <a:rPr lang="en-US" altLang="zh-CN" sz="1800" b="1" dirty="0"/>
              <a:t>2021</a:t>
            </a:r>
            <a:r>
              <a:rPr lang="zh-CN" altLang="zh-CN" sz="1800" b="1" dirty="0"/>
              <a:t>至</a:t>
            </a:r>
            <a:r>
              <a:rPr lang="en-US" altLang="zh-CN" sz="1800" b="1" dirty="0"/>
              <a:t>2035</a:t>
            </a:r>
            <a:r>
              <a:rPr lang="zh-CN" altLang="zh-CN" sz="1800" b="1" dirty="0"/>
              <a:t>年。</a:t>
            </a:r>
            <a:r>
              <a:rPr lang="en-US" altLang="zh-CN" sz="1800" b="1" dirty="0"/>
              <a:t>518.35</a:t>
            </a:r>
            <a:r>
              <a:rPr lang="zh-CN" altLang="zh-CN" sz="1800" b="1" dirty="0"/>
              <a:t>平方公里</a:t>
            </a:r>
            <a:r>
              <a:rPr lang="zh-CN" altLang="en-US" sz="1800" b="1" dirty="0" smtClean="0"/>
              <a:t>。</a:t>
            </a:r>
            <a:endParaRPr lang="en-US" altLang="zh-CN" sz="1800" b="1" dirty="0" smtClean="0"/>
          </a:p>
          <a:p>
            <a:pPr>
              <a:lnSpc>
                <a:spcPct val="150000"/>
              </a:lnSpc>
            </a:pPr>
            <a:r>
              <a:rPr lang="zh-CN" altLang="zh-CN" sz="1800" b="1" dirty="0"/>
              <a:t>近期规划年限为：</a:t>
            </a:r>
            <a:r>
              <a:rPr lang="en-US" altLang="zh-CN" sz="1800" b="1" dirty="0"/>
              <a:t>2021</a:t>
            </a:r>
            <a:r>
              <a:rPr lang="zh-CN" altLang="zh-CN" sz="1800" b="1" dirty="0"/>
              <a:t>年</a:t>
            </a:r>
            <a:r>
              <a:rPr lang="en-US" altLang="zh-CN" sz="1800" b="1" dirty="0"/>
              <a:t>-2025</a:t>
            </a:r>
            <a:r>
              <a:rPr lang="zh-CN" altLang="zh-CN" sz="1800" b="1" dirty="0"/>
              <a:t>年</a:t>
            </a:r>
          </a:p>
          <a:p>
            <a:pPr>
              <a:lnSpc>
                <a:spcPct val="150000"/>
              </a:lnSpc>
            </a:pPr>
            <a:r>
              <a:rPr lang="zh-CN" altLang="zh-CN" sz="1800" b="1" dirty="0"/>
              <a:t>中期规划年限为：</a:t>
            </a:r>
            <a:r>
              <a:rPr lang="en-US" altLang="zh-CN" sz="1800" b="1" dirty="0"/>
              <a:t>2026</a:t>
            </a:r>
            <a:r>
              <a:rPr lang="zh-CN" altLang="zh-CN" sz="1800" b="1" dirty="0"/>
              <a:t>年</a:t>
            </a:r>
            <a:r>
              <a:rPr lang="en-US" altLang="zh-CN" sz="1800" b="1" dirty="0"/>
              <a:t>-2030</a:t>
            </a:r>
            <a:r>
              <a:rPr lang="zh-CN" altLang="zh-CN" sz="1800" b="1" dirty="0"/>
              <a:t>年</a:t>
            </a:r>
          </a:p>
          <a:p>
            <a:pPr>
              <a:lnSpc>
                <a:spcPct val="150000"/>
              </a:lnSpc>
            </a:pPr>
            <a:r>
              <a:rPr lang="zh-CN" altLang="zh-CN" sz="1800" b="1" dirty="0"/>
              <a:t>远期规划年限为：</a:t>
            </a:r>
            <a:r>
              <a:rPr lang="en-US" altLang="zh-CN" sz="1800" b="1" dirty="0"/>
              <a:t>2031</a:t>
            </a:r>
            <a:r>
              <a:rPr lang="zh-CN" altLang="zh-CN" sz="1800" b="1" dirty="0"/>
              <a:t>年</a:t>
            </a:r>
            <a:r>
              <a:rPr lang="en-US" altLang="zh-CN" sz="1800" b="1" dirty="0"/>
              <a:t>-2035</a:t>
            </a:r>
            <a:r>
              <a:rPr lang="zh-CN" altLang="zh-CN" sz="1800" b="1" dirty="0"/>
              <a:t>年</a:t>
            </a:r>
            <a:endParaRPr lang="zh-CN" altLang="en-US" sz="1800" b="1" dirty="0"/>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28487" y="1326573"/>
            <a:ext cx="3135086" cy="3837214"/>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55356" y="1847942"/>
            <a:ext cx="1960793" cy="2215991"/>
          </a:xfrm>
          <a:prstGeom prst="rect">
            <a:avLst/>
          </a:prstGeom>
          <a:noFill/>
        </p:spPr>
        <p:txBody>
          <a:bodyPr wrap="none" rtlCol="0">
            <a:spAutoFit/>
          </a:bodyPr>
          <a:lstStyle/>
          <a:p>
            <a:pPr algn="ctr"/>
            <a:r>
              <a:rPr lang="zh-CN" altLang="en-US" sz="138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二</a:t>
            </a:r>
            <a:endParaRPr lang="zh-CN" altLang="en-US" sz="138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916707" y="2526678"/>
            <a:ext cx="3230880" cy="101473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规划内容</a:t>
            </a:r>
          </a:p>
        </p:txBody>
      </p:sp>
      <p:grpSp>
        <p:nvGrpSpPr>
          <p:cNvPr id="54" name="组合 53"/>
          <p:cNvGrpSpPr/>
          <p:nvPr/>
        </p:nvGrpSpPr>
        <p:grpSpPr>
          <a:xfrm>
            <a:off x="7053896" y="345280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25606" y="423360"/>
            <a:ext cx="3172692" cy="586476"/>
            <a:chOff x="294976" y="214352"/>
            <a:chExt cx="3172692" cy="586476"/>
          </a:xfrm>
        </p:grpSpPr>
        <p:grpSp>
          <p:nvGrpSpPr>
            <p:cNvPr id="44" name="组合 43"/>
            <p:cNvGrpSpPr/>
            <p:nvPr/>
          </p:nvGrpSpPr>
          <p:grpSpPr>
            <a:xfrm>
              <a:off x="294976" y="268405"/>
              <a:ext cx="545687" cy="532423"/>
              <a:chOff x="294976" y="242279"/>
              <a:chExt cx="545687" cy="532423"/>
            </a:xfrm>
          </p:grpSpPr>
          <p:sp>
            <p:nvSpPr>
              <p:cNvPr id="48" name="矩形 47"/>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45" name="文本框 44"/>
            <p:cNvSpPr txBox="1"/>
            <p:nvPr/>
          </p:nvSpPr>
          <p:spPr>
            <a:xfrm>
              <a:off x="973388" y="214352"/>
              <a:ext cx="2494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规划主要内容 </a:t>
              </a:r>
            </a:p>
          </p:txBody>
        </p:sp>
      </p:grpSp>
      <p:sp>
        <p:nvSpPr>
          <p:cNvPr id="34817" name="AutoShape 1"/>
          <p:cNvSpPr/>
          <p:nvPr/>
        </p:nvSpPr>
        <p:spPr bwMode="auto">
          <a:xfrm>
            <a:off x="3448624" y="4689791"/>
            <a:ext cx="2927056" cy="105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3F3F3F"/>
          </a:soli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34822" name="AutoShape 6"/>
          <p:cNvSpPr/>
          <p:nvPr/>
        </p:nvSpPr>
        <p:spPr bwMode="auto">
          <a:xfrm>
            <a:off x="242422" y="4695453"/>
            <a:ext cx="3030499" cy="99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adFill>
            <a:gsLst>
              <a:gs pos="0">
                <a:srgbClr val="44A1D0"/>
              </a:gs>
              <a:gs pos="100000">
                <a:srgbClr val="146CAC"/>
              </a:gs>
            </a:gsLst>
            <a:lin ang="2700000" scaled="0"/>
          </a:gra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34823" name="AutoShape 7"/>
          <p:cNvSpPr/>
          <p:nvPr/>
        </p:nvSpPr>
        <p:spPr bwMode="auto">
          <a:xfrm>
            <a:off x="9551819" y="4680328"/>
            <a:ext cx="2215562"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3F3F3F"/>
          </a:soli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34833" name="AutoShape 17"/>
          <p:cNvSpPr/>
          <p:nvPr/>
        </p:nvSpPr>
        <p:spPr bwMode="auto">
          <a:xfrm>
            <a:off x="9289041" y="4795551"/>
            <a:ext cx="2579239" cy="11541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indent="355600">
              <a:lnSpc>
                <a:spcPct val="150000"/>
              </a:lnSpc>
            </a:pPr>
            <a:r>
              <a:rPr lang="zh-CN" altLang="zh-CN" sz="1000" b="1" dirty="0">
                <a:latin typeface="微软雅黑" panose="020B0503020204020204" pitchFamily="34" charset="-122"/>
                <a:ea typeface="微软雅黑" panose="020B0503020204020204" pitchFamily="34" charset="-122"/>
              </a:rPr>
              <a:t>光交接箱在本地光缆网中的应用主要是对光缆纤芯的有效管理和合理规划利用，提高光缆纤芯的精细化管理，同时使光纤网络的建设具备灵活性和很好的扩展性，让光缆物理网络更好的服务于电信业务的发展</a:t>
            </a:r>
            <a:r>
              <a:rPr lang="zh-CN" altLang="zh-CN" sz="1000" b="1" dirty="0" smtClean="0">
                <a:latin typeface="微软雅黑" panose="020B0503020204020204" pitchFamily="34" charset="-122"/>
                <a:ea typeface="微软雅黑" panose="020B0503020204020204" pitchFamily="34" charset="-122"/>
              </a:rPr>
              <a:t>建设</a:t>
            </a:r>
            <a:r>
              <a:rPr lang="zh-CN" altLang="en-US" sz="1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AutoShape 16"/>
          <p:cNvSpPr/>
          <p:nvPr/>
        </p:nvSpPr>
        <p:spPr bwMode="auto">
          <a:xfrm>
            <a:off x="3550776" y="4863097"/>
            <a:ext cx="2736512" cy="1153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lvl="0" indent="355600" algn="l">
              <a:lnSpc>
                <a:spcPct val="150000"/>
              </a:lnSpc>
              <a:buClrTx/>
              <a:buSzTx/>
              <a:buFontTx/>
            </a:pPr>
            <a:r>
              <a:rPr lang="zh-CN" altLang="zh-CN" sz="1000" b="1" dirty="0">
                <a:latin typeface="微软雅黑" panose="020B0503020204020204" pitchFamily="34" charset="-122"/>
                <a:ea typeface="微软雅黑" panose="020B0503020204020204" pitchFamily="34" charset="-122"/>
                <a:sym typeface="+mn-lt"/>
              </a:rPr>
              <a:t>通信管道是沿道路进行建设，用于承载通信光缆、电缆的地下通道。本规划主要根据通信局所布局、城市布局规划、人口密度等确定通信管道路由、管孔数。满足所有基础电信运营商及企业通信业务发展的地下空间需求。</a:t>
            </a:r>
          </a:p>
        </p:txBody>
      </p:sp>
      <p:sp>
        <p:nvSpPr>
          <p:cNvPr id="20" name="AutoShape 11"/>
          <p:cNvSpPr/>
          <p:nvPr/>
        </p:nvSpPr>
        <p:spPr bwMode="auto">
          <a:xfrm>
            <a:off x="1163527" y="1640542"/>
            <a:ext cx="1340908"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机房</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600" y="2595587"/>
            <a:ext cx="3028321" cy="173046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3538" y="2643618"/>
            <a:ext cx="2882141" cy="1913553"/>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52719" y="2643618"/>
            <a:ext cx="2215561" cy="1955542"/>
          </a:xfrm>
          <a:prstGeom prst="rect">
            <a:avLst/>
          </a:prstGeom>
        </p:spPr>
      </p:pic>
      <p:pic>
        <p:nvPicPr>
          <p:cNvPr id="21" name="图片 20"/>
          <p:cNvPicPr>
            <a:picLocks noChangeAspect="1"/>
          </p:cNvPicPr>
          <p:nvPr/>
        </p:nvPicPr>
        <p:blipFill rotWithShape="1">
          <a:blip r:embed="rId6"/>
          <a:srcRect l="1" t="-601" r="177" b="-898"/>
          <a:stretch>
            <a:fillRect/>
          </a:stretch>
        </p:blipFill>
        <p:spPr>
          <a:xfrm>
            <a:off x="6513314" y="2671357"/>
            <a:ext cx="2912382" cy="1858074"/>
          </a:xfrm>
          <a:prstGeom prst="rect">
            <a:avLst/>
          </a:prstGeom>
          <a:noFill/>
          <a:ln w="9525">
            <a:noFill/>
          </a:ln>
        </p:spPr>
      </p:pic>
      <p:sp>
        <p:nvSpPr>
          <p:cNvPr id="22" name="AutoShape 17"/>
          <p:cNvSpPr/>
          <p:nvPr/>
        </p:nvSpPr>
        <p:spPr bwMode="auto">
          <a:xfrm>
            <a:off x="6726592" y="4815021"/>
            <a:ext cx="2443851" cy="923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lvl="0" indent="355600" algn="l">
              <a:lnSpc>
                <a:spcPct val="150000"/>
              </a:lnSpc>
              <a:buClrTx/>
              <a:buSzTx/>
              <a:buFontTx/>
            </a:pPr>
            <a:r>
              <a:rPr lang="zh-CN" altLang="zh-CN" sz="1000" b="1" dirty="0">
                <a:latin typeface="微软雅黑" panose="020B0503020204020204" pitchFamily="34" charset="-122"/>
                <a:ea typeface="微软雅黑" panose="020B0503020204020204" pitchFamily="34" charset="-122"/>
                <a:sym typeface="+mn-ea"/>
              </a:rPr>
              <a:t>通过整合城市地下综合管线数据资源 及应用GIS系统，将地图元素和地下空间信息以三维的形式展现，实现城市决策信息资源的数字化和可视化</a:t>
            </a:r>
            <a:r>
              <a:rPr lang="zh-CN" altLang="zh-CN" sz="1000" b="1" dirty="0">
                <a:latin typeface="微软雅黑" panose="020B0503020204020204" pitchFamily="34" charset="-122"/>
                <a:ea typeface="微软雅黑" panose="020B0503020204020204" pitchFamily="34" charset="-122"/>
                <a:sym typeface="+mn-lt"/>
              </a:rPr>
              <a:t>。</a:t>
            </a:r>
          </a:p>
        </p:txBody>
      </p:sp>
      <p:sp>
        <p:nvSpPr>
          <p:cNvPr id="23" name="AutoShape 7"/>
          <p:cNvSpPr/>
          <p:nvPr/>
        </p:nvSpPr>
        <p:spPr bwMode="auto">
          <a:xfrm>
            <a:off x="6513313" y="4689792"/>
            <a:ext cx="2657129" cy="105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3F3F3F"/>
          </a:soli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24" name="AutoShape 16"/>
          <p:cNvSpPr/>
          <p:nvPr/>
        </p:nvSpPr>
        <p:spPr bwMode="auto">
          <a:xfrm>
            <a:off x="425606" y="4949480"/>
            <a:ext cx="2736512" cy="746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indent="355600" fontAlgn="auto">
              <a:lnSpc>
                <a:spcPct val="150000"/>
              </a:lnSpc>
            </a:pPr>
            <a:r>
              <a:rPr lang="zh-CN" altLang="en-US" sz="1000" b="1" dirty="0" smtClean="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lt"/>
              </a:rPr>
              <a:t>局所主要包括通信机楼、通信机房、用户通信机房。本次规划不包含用户通信机房（红线范围内的自用机房用户自建）。</a:t>
            </a:r>
            <a:r>
              <a:rPr lang="zh-CN" altLang="en-US" sz="1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AutoShape 11"/>
          <p:cNvSpPr/>
          <p:nvPr/>
        </p:nvSpPr>
        <p:spPr bwMode="auto">
          <a:xfrm>
            <a:off x="4214155" y="1636639"/>
            <a:ext cx="1440905"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通信管道</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6" name="AutoShape 11"/>
          <p:cNvSpPr/>
          <p:nvPr/>
        </p:nvSpPr>
        <p:spPr bwMode="auto">
          <a:xfrm>
            <a:off x="9652719" y="1636639"/>
            <a:ext cx="1937581"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通信光交</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7" name="AutoShape 11"/>
          <p:cNvSpPr/>
          <p:nvPr/>
        </p:nvSpPr>
        <p:spPr bwMode="auto">
          <a:xfrm>
            <a:off x="7131715" y="1636639"/>
            <a:ext cx="1420324"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智慧管网</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39982" y="2095500"/>
            <a:ext cx="2438400" cy="2141712"/>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801580" y="2270328"/>
            <a:ext cx="1588897" cy="1569660"/>
          </a:xfrm>
          <a:prstGeom prst="rect">
            <a:avLst/>
          </a:prstGeom>
          <a:noFill/>
        </p:spPr>
        <p:txBody>
          <a:bodyPr wrap="none" rtlCol="0">
            <a:spAutoFit/>
          </a:bodyPr>
          <a:lstStyle/>
          <a:p>
            <a:pPr algn="ctr"/>
            <a:r>
              <a:rPr lang="en-US" altLang="zh-CN" sz="96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01</a:t>
            </a:r>
            <a:endParaRPr lang="zh-CN" altLang="en-US" sz="96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154708" y="2104403"/>
            <a:ext cx="4754880" cy="193802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通信机房规划</a:t>
            </a:r>
          </a:p>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p>
        </p:txBody>
      </p:sp>
      <p:grpSp>
        <p:nvGrpSpPr>
          <p:cNvPr id="54" name="组合 53"/>
          <p:cNvGrpSpPr/>
          <p:nvPr/>
        </p:nvGrpSpPr>
        <p:grpSpPr>
          <a:xfrm>
            <a:off x="7053896" y="3816663"/>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C4A9C7A-458A-41CF-BC85-9FBE10DCE4D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工程建筑报告"/>
  <p:tag name="COMMONDATA" val="eyJoZGlkIjoiMmYzOTdhYjg1MmIwZDhkNzA2NDA5YjQ2ZWNiN2E3YmQifQ=="/>
  <p:tag name="KSO_WPP_MARK_KEY" val="60e22677-f2c0-4947-8187-56e91b8b6eef"/>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人员招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3_1*l_h_a*1_1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人员培训"/>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3_1*l_h_a*1_2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人员考核"/>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3_1*l_h_a*1_3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按照公司岗位要求面试应聘人员。依据销售业绩及表现情况进行人员调岗、淘汰及更新"/>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3_1*l_h_f*1_1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考核包括对销售人员进行业绩考核和岗位标准化销售动作考核两个方面，并根据考核结果进行人员调整"/>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3_1*l_h_f*1_3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对新人进行岗前培训以及进行销售培训包括销售知识、技巧、标准化动作、企业文化及职业道德等"/>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3_1*l_h_f*1_2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64"/>
  <p:tag name="KSO_WM_UNIT_HIGHLIGHT" val="0"/>
  <p:tag name="KSO_WM_UNIT_COMPATIBLE" val="0"/>
  <p:tag name="KSO_WM_UNIT_DIAGRAM_ISNUMVISUAL" val="0"/>
  <p:tag name="KSO_WM_UNIT_DIAGRAM_ISREFERUNIT" val="0"/>
  <p:tag name="KSO_WM_UNIT_TYPE" val="h_f"/>
  <p:tag name="KSO_WM_UNIT_INDEX" val="2_1"/>
  <p:tag name="KSO_WM_UNIT_ID" val="diagram20200447_1*h_f*2_1"/>
  <p:tag name="KSO_WM_TEMPLATE_CATEGORY" val="diagram"/>
  <p:tag name="KSO_WM_TEMPLATE_INDEX" val="20200447"/>
  <p:tag name="KSO_WM_UNIT_LAYERLEVEL" val="1_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输入大标题"/>
  <p:tag name="KSO_WM_UNIT_NOCLEAR" val="0"/>
  <p:tag name="KSO_WM_UNIT_SHOW_EDIT_AREA_INDICATION" val="1"/>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0447_1*a*1"/>
  <p:tag name="KSO_WM_TEMPLATE_CATEGORY" val="diagram"/>
  <p:tag name="KSO_WM_TEMPLATE_INDEX" val="2020044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3_1*l_h_i*1_1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64"/>
  <p:tag name="KSO_WM_UNIT_HIGHLIGHT" val="0"/>
  <p:tag name="KSO_WM_UNIT_COMPATIBLE" val="0"/>
  <p:tag name="KSO_WM_UNIT_DIAGRAM_ISNUMVISUAL" val="0"/>
  <p:tag name="KSO_WM_UNIT_DIAGRAM_ISREFERUNIT" val="0"/>
  <p:tag name="KSO_WM_UNIT_TYPE" val="h_f"/>
  <p:tag name="KSO_WM_UNIT_INDEX" val="2_1"/>
  <p:tag name="KSO_WM_UNIT_ID" val="diagram20200447_1*h_f*2_1"/>
  <p:tag name="KSO_WM_TEMPLATE_CATEGORY" val="diagram"/>
  <p:tag name="KSO_WM_TEMPLATE_INDEX" val="20200447"/>
  <p:tag name="KSO_WM_UNIT_LAYERLEVEL" val="1_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3_1*l_h_i*1_1_1"/>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TABLE_ENDDRAG_ORIGIN_RECT" val="260*163"/>
  <p:tag name="TABLE_ENDDRAG_RECT" val="682*344*260*164"/>
</p:tagLst>
</file>

<file path=ppt/tags/tag38.xml><?xml version="1.0" encoding="utf-8"?>
<p:tagLst xmlns:a="http://schemas.openxmlformats.org/drawingml/2006/main" xmlns:r="http://schemas.openxmlformats.org/officeDocument/2006/relationships" xmlns:p="http://schemas.openxmlformats.org/presentationml/2006/main">
  <p:tag name="TABLE_ENDDRAG_ORIGIN_RECT" val="256*158"/>
  <p:tag name="TABLE_ENDDRAG_RECT" val="31*156*256*158"/>
</p:tagLst>
</file>

<file path=ppt/tags/tag39.xml><?xml version="1.0" encoding="utf-8"?>
<p:tagLst xmlns:a="http://schemas.openxmlformats.org/drawingml/2006/main" xmlns:r="http://schemas.openxmlformats.org/officeDocument/2006/relationships" xmlns:p="http://schemas.openxmlformats.org/presentationml/2006/main">
  <p:tag name="TABLE_ENDDRAG_ORIGIN_RECT" val="256*158"/>
  <p:tag name="TABLE_ENDDRAG_RECT" val="31*156*256*158"/>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3_1*l_h_i*1_2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TABLE_ENDDRAG_ORIGIN_RECT" val="521*224"/>
  <p:tag name="TABLE_ENDDRAG_RECT" val="416*293*521*224"/>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93_1*l_h_i*1_2_3"/>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TABLE_ENDDRAG_ORIGIN_RECT" val="423*144"/>
  <p:tag name="TABLE_ENDDRAG_RECT" val="501*332*423*144"/>
</p:tagLst>
</file>

<file path=ppt/tags/tag52.xml><?xml version="1.0" encoding="utf-8"?>
<p:tagLst xmlns:a="http://schemas.openxmlformats.org/drawingml/2006/main" xmlns:r="http://schemas.openxmlformats.org/officeDocument/2006/relationships" xmlns:p="http://schemas.openxmlformats.org/presentationml/2006/main">
  <p:tag name="TABLE_ENDDRAG_ORIGIN_RECT" val="329*135"/>
  <p:tag name="TABLE_ENDDRAG_RECT" val="100*317*329*135"/>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TABLE_ENDDRAG_ORIGIN_RECT" val="469*212"/>
  <p:tag name="TABLE_ENDDRAG_RECT" val="438*244*469*212"/>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93_1*l_h_i*1_3_3"/>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5"/>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3_1*l_h_i*1_3_2"/>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1973</Words>
  <Application>Microsoft Office PowerPoint</Application>
  <PresentationFormat>宽屏</PresentationFormat>
  <Paragraphs>450</Paragraphs>
  <Slides>19</Slides>
  <Notes>17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Microsoft Tai Le</vt:lpstr>
      <vt:lpstr>微软雅黑</vt:lpstr>
      <vt:lpstr>宋体</vt:lpstr>
      <vt:lpstr>字魂简雅黑</vt:lpstr>
      <vt:lpstr>Wingdings</vt:lpstr>
      <vt:lpstr>Comic Sans MS</vt:lpstr>
      <vt:lpstr>Calibri</vt:lpstr>
      <vt:lpstr>方正粗黑宋简体</vt:lpstr>
      <vt:lpstr>Segoe UI</vt:lpstr>
      <vt:lpstr>Times New Roman</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工程建筑报告</dc:title>
  <dc:creator>微软用户</dc:creator>
  <cp:lastModifiedBy>李雅琪</cp:lastModifiedBy>
  <cp:revision>367</cp:revision>
  <dcterms:created xsi:type="dcterms:W3CDTF">2020-05-18T04:55:00Z</dcterms:created>
  <dcterms:modified xsi:type="dcterms:W3CDTF">2025-04-02T03:35:49Z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9CE9CA985A814E7EBA5B2193CE98D185_13</vt:lpwstr>
  </property>
  <property fmtid="{D5CDD505-2E9C-101B-9397-08002B2CF9AE}" pid="3" name="KSOProductBuildVer">
    <vt:lpwstr>2052-11.1.0.14650</vt:lpwstr>
  </property>
  <property fmtid="{D5CDD505-2E9C-101B-9397-08002B2CF9AE}" pid="4" name="KSOSaveFontToCloudKey">
    <vt:lpwstr>204635772_embed</vt:lpwstr>
  </property>
</Properties>
</file>