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2" r:id="rId3"/>
    <p:sldId id="281" r:id="rId5"/>
    <p:sldId id="284" r:id="rId6"/>
    <p:sldId id="283" r:id="rId7"/>
    <p:sldId id="282" r:id="rId8"/>
  </p:sldIdLst>
  <p:sldSz cx="12192000" cy="6858000"/>
  <p:notesSz cx="6858000" cy="9144000"/>
  <p:custDataLst>
    <p:tags r:id="rId1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E6A5A8"/>
    <a:srgbClr val="C00000"/>
    <a:srgbClr val="C11A1A"/>
    <a:srgbClr val="FCC87A"/>
    <a:srgbClr val="E3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5" d="100"/>
          <a:sy n="115" d="100"/>
        </p:scale>
        <p:origin x="3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presProps" Target="presProps.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gs" Target="tags/tag10.xml"/><Relationship Id="rId11" Type="http://schemas.openxmlformats.org/officeDocument/2006/relationships/tableStyles" Target="tableStyles.xml"/><Relationship Id="rId10" Type="http://schemas.openxmlformats.org/officeDocument/2006/relationships/viewProps" Target="viewProp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D6816-B482-4A5E-8D0F-188ECB4A43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E27DF-4158-4B26-BB2E-D28F5065C22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B2E27DF-4158-4B26-BB2E-D28F5065C22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r="1235"/>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r="1235"/>
          <a:stretch>
            <a:fillRect/>
          </a:stretch>
        </p:blipFill>
        <p:spPr>
          <a:xfrm>
            <a:off x="0" y="0"/>
            <a:ext cx="12192000" cy="6858000"/>
          </a:xfrm>
          <a:prstGeom prst="rect">
            <a:avLst/>
          </a:prstGeom>
        </p:spPr>
      </p:pic>
      <p:cxnSp>
        <p:nvCxnSpPr>
          <p:cNvPr id="4" name="直接连接符 3"/>
          <p:cNvCxnSpPr/>
          <p:nvPr userDrawn="1"/>
        </p:nvCxnSpPr>
        <p:spPr>
          <a:xfrm>
            <a:off x="966849" y="735445"/>
            <a:ext cx="10925299"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11961" y="95703"/>
            <a:ext cx="823085" cy="76868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77DE37D-D854-4F9C-95EF-58ED83B6ED6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B12F42C-39E4-4801-BC5A-A86E6945A1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7DE37D-D854-4F9C-95EF-58ED83B6ED6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2F42C-39E4-4801-BC5A-A86E6945A1A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0413122035"/>
          <p:cNvPicPr>
            <a:picLocks noChangeAspect="1"/>
          </p:cNvPicPr>
          <p:nvPr/>
        </p:nvPicPr>
        <p:blipFill>
          <a:blip r:embed="rId1"/>
          <a:stretch>
            <a:fillRect/>
          </a:stretch>
        </p:blipFill>
        <p:spPr>
          <a:xfrm>
            <a:off x="-635" y="0"/>
            <a:ext cx="12192635" cy="6857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3018">
        <p:blinds dir="vert"/>
      </p:transition>
    </mc:Choice>
    <mc:Fallback>
      <p:transition spd="slow" advTm="3018">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矩形 29"/>
          <p:cNvSpPr/>
          <p:nvPr/>
        </p:nvSpPr>
        <p:spPr>
          <a:xfrm>
            <a:off x="890270" y="3552825"/>
            <a:ext cx="10410825" cy="267906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defRPr/>
            </a:pPr>
            <a:endParaRPr lang="zh-CN" altLang="en-US" sz="1400" noProof="1">
              <a:solidFill>
                <a:schemeClr val="bg1"/>
              </a:solidFill>
            </a:endParaRPr>
          </a:p>
        </p:txBody>
      </p:sp>
      <p:sp>
        <p:nvSpPr>
          <p:cNvPr id="4" name="文本框 3"/>
          <p:cNvSpPr txBox="1"/>
          <p:nvPr/>
        </p:nvSpPr>
        <p:spPr>
          <a:xfrm>
            <a:off x="982980" y="3844290"/>
            <a:ext cx="10410190" cy="2306955"/>
          </a:xfrm>
          <a:prstGeom prst="rect">
            <a:avLst/>
          </a:prstGeom>
          <a:noFill/>
        </p:spPr>
        <p:txBody>
          <a:bodyPr wrap="square" rtlCol="0" anchor="t">
            <a:spAutoFit/>
          </a:bodyPr>
          <a:p>
            <a:r>
              <a:rPr lang="en-US" altLang="zh-CN" sz="2400"/>
              <a:t>     </a:t>
            </a:r>
            <a:r>
              <a:rPr lang="zh-CN" altLang="en-US" sz="2400"/>
              <a:t>《保障农民工工资支付条例》已经2019年12月4日国务院第73次常务会议通过，现予公布，自2020年5月1日起施行。</a:t>
            </a:r>
            <a:endParaRPr lang="zh-CN" altLang="en-US" sz="2400"/>
          </a:p>
          <a:p>
            <a:endParaRPr lang="zh-CN" altLang="en-US" sz="2400"/>
          </a:p>
          <a:p>
            <a:r>
              <a:rPr lang="zh-CN" altLang="en-US" sz="2400"/>
              <a:t>                                                                                          总理　　李克强                </a:t>
            </a:r>
            <a:endParaRPr lang="zh-CN" altLang="en-US" sz="2400"/>
          </a:p>
          <a:p>
            <a:endParaRPr lang="zh-CN" altLang="en-US" sz="2400"/>
          </a:p>
          <a:p>
            <a:r>
              <a:rPr lang="zh-CN" altLang="en-US" sz="2400"/>
              <a:t>                                                                                          2019年12月30日</a:t>
            </a:r>
            <a:endParaRPr lang="zh-CN" altLang="en-US" sz="2400"/>
          </a:p>
        </p:txBody>
      </p:sp>
      <p:sp>
        <p:nvSpPr>
          <p:cNvPr id="5" name="矩形 4"/>
          <p:cNvSpPr/>
          <p:nvPr/>
        </p:nvSpPr>
        <p:spPr>
          <a:xfrm>
            <a:off x="890361" y="1242951"/>
            <a:ext cx="2510971" cy="1422401"/>
          </a:xfrm>
          <a:prstGeom prst="rect">
            <a:avLst/>
          </a:prstGeom>
          <a:blipFill>
            <a:blip r:embed="rId1"/>
            <a:stretch>
              <a:fillRect/>
            </a:stretch>
          </a:blip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defTabSz="914400">
              <a:defRPr/>
            </a:pPr>
            <a:endParaRPr lang="zh-CN" altLang="en-US" sz="1800" kern="0">
              <a:solidFill>
                <a:prstClr val="white"/>
              </a:solidFill>
              <a:latin typeface="微软雅黑" panose="020B0503020204020204" pitchFamily="34" charset="-122"/>
              <a:ea typeface="微软雅黑" panose="020B0503020204020204" pitchFamily="34" charset="-122"/>
              <a:sym typeface="思源黑体 CN Normal" panose="020B0400000000000000" pitchFamily="34" charset="-122"/>
            </a:endParaRPr>
          </a:p>
        </p:txBody>
      </p:sp>
      <p:sp>
        <p:nvSpPr>
          <p:cNvPr id="6" name="矩形 5"/>
          <p:cNvSpPr/>
          <p:nvPr/>
        </p:nvSpPr>
        <p:spPr>
          <a:xfrm>
            <a:off x="3401332" y="1242951"/>
            <a:ext cx="8476343" cy="1422401"/>
          </a:xfrm>
          <a:prstGeom prst="rect">
            <a:avLst/>
          </a:prstGeom>
          <a:solidFill>
            <a:srgbClr val="E6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p>
            <a:pPr algn="ctr"/>
            <a:r>
              <a:rPr lang="zh-CN" altLang="en-US" sz="5000">
                <a:ln w="3175">
                  <a:solidFill>
                    <a:srgbClr val="FCC87A"/>
                  </a:solidFill>
                </a:ln>
                <a:solidFill>
                  <a:schemeClr val="bg1"/>
                </a:solidFill>
                <a:effectLst>
                  <a:outerShdw blurRad="63500" dist="50800" dir="2700000" algn="tl" rotWithShape="0">
                    <a:prstClr val="black">
                      <a:alpha val="25000"/>
                    </a:prstClr>
                  </a:outerShdw>
                </a:effectLst>
                <a:latin typeface="华文琥珀" panose="02010800040101010101" charset="-122"/>
                <a:ea typeface="华文琥珀" panose="02010800040101010101" charset="-122"/>
                <a:cs typeface="华文琥珀" panose="02010800040101010101" charset="-122"/>
                <a:sym typeface="+mn-ea"/>
              </a:rPr>
              <a:t>人民共和国国务院令</a:t>
            </a:r>
            <a:endParaRPr lang="zh-CN" altLang="en-US" sz="5000">
              <a:ln w="3175">
                <a:solidFill>
                  <a:srgbClr val="FCC87A"/>
                </a:solidFill>
              </a:ln>
              <a:solidFill>
                <a:schemeClr val="bg1"/>
              </a:solidFill>
              <a:effectLst>
                <a:outerShdw blurRad="63500" dist="50800" dir="2700000" algn="tl" rotWithShape="0">
                  <a:prstClr val="black">
                    <a:alpha val="25000"/>
                  </a:prstClr>
                </a:outerShdw>
              </a:effectLst>
              <a:latin typeface="华文琥珀" panose="02010800040101010101" charset="-122"/>
              <a:ea typeface="华文琥珀" panose="02010800040101010101" charset="-122"/>
              <a:cs typeface="华文琥珀" panose="02010800040101010101" charset="-122"/>
              <a:sym typeface="+mn-ea"/>
            </a:endParaRPr>
          </a:p>
          <a:p>
            <a:pPr algn="ctr"/>
            <a:r>
              <a:rPr lang="zh-CN" altLang="en-US" sz="5000">
                <a:ln w="3175">
                  <a:solidFill>
                    <a:srgbClr val="FCC87A"/>
                  </a:solidFill>
                </a:ln>
                <a:solidFill>
                  <a:schemeClr val="bg1"/>
                </a:solidFill>
                <a:effectLst>
                  <a:outerShdw blurRad="63500" dist="50800" dir="2700000" algn="tl" rotWithShape="0">
                    <a:prstClr val="black">
                      <a:alpha val="25000"/>
                    </a:prstClr>
                  </a:outerShdw>
                </a:effectLst>
                <a:latin typeface="华文琥珀" panose="02010800040101010101" charset="-122"/>
                <a:ea typeface="华文琥珀" panose="02010800040101010101" charset="-122"/>
                <a:cs typeface="华文琥珀" panose="02010800040101010101" charset="-122"/>
                <a:sym typeface="+mn-ea"/>
              </a:rPr>
              <a:t>第724号</a:t>
            </a:r>
            <a:endParaRPr lang="zh-CN" altLang="en-US" sz="5000" kern="0">
              <a:ln w="3175">
                <a:solidFill>
                  <a:srgbClr val="FCC87A"/>
                </a:solidFill>
              </a:ln>
              <a:solidFill>
                <a:schemeClr val="bg1"/>
              </a:solidFill>
              <a:effectLst>
                <a:outerShdw blurRad="63500" dist="50800" dir="2700000" algn="tl" rotWithShape="0">
                  <a:prstClr val="black">
                    <a:alpha val="25000"/>
                  </a:prstClr>
                </a:outerShdw>
              </a:effectLst>
              <a:latin typeface="华文琥珀" panose="02010800040101010101" charset="-122"/>
              <a:ea typeface="华文琥珀" panose="02010800040101010101" charset="-122"/>
              <a:cs typeface="华文琥珀" panose="020108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750" fill="hold"/>
                                        <p:tgtEl>
                                          <p:spTgt spid="30"/>
                                        </p:tgtEl>
                                        <p:attrNameLst>
                                          <p:attrName>ppt_w</p:attrName>
                                        </p:attrNameLst>
                                      </p:cBhvr>
                                      <p:tavLst>
                                        <p:tav tm="0">
                                          <p:val>
                                            <p:fltVal val="0"/>
                                          </p:val>
                                        </p:tav>
                                        <p:tav tm="100000">
                                          <p:val>
                                            <p:strVal val="#ppt_w"/>
                                          </p:val>
                                        </p:tav>
                                      </p:tavLst>
                                    </p:anim>
                                    <p:anim calcmode="lin" valueType="num">
                                      <p:cBhvr>
                                        <p:cTn id="8" dur="750" fill="hold"/>
                                        <p:tgtEl>
                                          <p:spTgt spid="30"/>
                                        </p:tgtEl>
                                        <p:attrNameLst>
                                          <p:attrName>ppt_h</p:attrName>
                                        </p:attrNameLst>
                                      </p:cBhvr>
                                      <p:tavLst>
                                        <p:tav tm="0">
                                          <p:val>
                                            <p:fltVal val="0"/>
                                          </p:val>
                                        </p:tav>
                                        <p:tav tm="100000">
                                          <p:val>
                                            <p:strVal val="#ppt_h"/>
                                          </p:val>
                                        </p:tav>
                                      </p:tavLst>
                                    </p:anim>
                                    <p:animEffect transition="in" filter="fade">
                                      <p:cBhvr>
                                        <p:cTn id="9" dur="750"/>
                                        <p:tgtEl>
                                          <p:spTgt spid="30"/>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5" grpId="0" bldLvl="0" animBg="1"/>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0055" y="934085"/>
            <a:ext cx="11311890" cy="768350"/>
          </a:xfrm>
          <a:prstGeom prst="rect">
            <a:avLst/>
          </a:prstGeom>
          <a:noFill/>
        </p:spPr>
        <p:txBody>
          <a:bodyPr wrap="square" rtlCol="0" anchor="t">
            <a:spAutoFit/>
          </a:bodyPr>
          <a:p>
            <a:pPr algn="ctr"/>
            <a:r>
              <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rPr>
              <a:t>明确各方责任，构建共治体系</a:t>
            </a:r>
            <a:endPar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endParaRPr>
          </a:p>
        </p:txBody>
      </p:sp>
      <p:sp>
        <p:nvSpPr>
          <p:cNvPr id="17" name="PA_圆角矩形 12"/>
          <p:cNvSpPr>
            <a:spLocks noChangeAspect="1"/>
          </p:cNvSpPr>
          <p:nvPr>
            <p:custDataLst>
              <p:tags r:id="rId1"/>
            </p:custDataLst>
          </p:nvPr>
        </p:nvSpPr>
        <p:spPr>
          <a:xfrm>
            <a:off x="878654" y="2418070"/>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altLang="zh-CN"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1</a:t>
            </a:r>
            <a:endParaRPr lang="zh-CN" alt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0" name="矩形 29"/>
          <p:cNvSpPr/>
          <p:nvPr/>
        </p:nvSpPr>
        <p:spPr>
          <a:xfrm>
            <a:off x="1592580" y="1943100"/>
            <a:ext cx="9932035" cy="138176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条例》明确了用人单位主体责任、地方政府属地责任、部门监管责任等责任。要求用人单位通过银行转账或者现金形式支付工资，不得以实物或者有价证券等其他形式替代，按照与农民工约定的工资支付周期和具体支付日期足额支付工资。</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PA_圆角矩形 12"/>
          <p:cNvSpPr>
            <a:spLocks noChangeAspect="1"/>
          </p:cNvSpPr>
          <p:nvPr>
            <p:custDataLst>
              <p:tags r:id="rId2"/>
            </p:custDataLst>
          </p:nvPr>
        </p:nvSpPr>
        <p:spPr>
          <a:xfrm>
            <a:off x="878654" y="4907905"/>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2</a:t>
            </a:r>
            <a:endPar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3181350" cy="1390650"/>
          </a:xfrm>
          <a:prstGeom prst="rect">
            <a:avLst/>
          </a:prstGeom>
        </p:spPr>
      </p:pic>
      <p:sp>
        <p:nvSpPr>
          <p:cNvPr id="4" name="矩形 3"/>
          <p:cNvSpPr/>
          <p:nvPr/>
        </p:nvSpPr>
        <p:spPr>
          <a:xfrm>
            <a:off x="1592580" y="4150360"/>
            <a:ext cx="9932035" cy="1947545"/>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明确地方政府的属地监管责任，县级以上地方政府对辖区内保障农民工工资支付工作负责。规定人力资源社会保障部门在保障农民工工资支付工作中承担组织协调、管理指导、监督检查和查处有关案件职责；住房城乡建设、交通运输、水利等部门按照职责履行行业监管责任，督办因违法发包、转包、违法分包、挂靠、拖欠工程款等导致的欠薪案件；明确了发展改革、财政、公安、司法行政等部门相应职责。</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p:val>
                                            <p:fltVal val="0.5"/>
                                          </p:val>
                                        </p:tav>
                                        <p:tav tm="100000">
                                          <p:val>
                                            <p:strVal val="#ppt_x"/>
                                          </p:val>
                                        </p:tav>
                                      </p:tavLst>
                                    </p:anim>
                                    <p:anim calcmode="lin" valueType="num">
                                      <p:cBhvr>
                                        <p:cTn id="10" dur="1000" fill="hold"/>
                                        <p:tgtEl>
                                          <p:spTgt spid="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1000"/>
                                        <p:tgtEl>
                                          <p:spTgt spid="30"/>
                                        </p:tgtEl>
                                      </p:cBhvr>
                                    </p:animEffect>
                                  </p:childTnLst>
                                </p:cTn>
                              </p:par>
                            </p:childTnLst>
                          </p:cTn>
                        </p:par>
                        <p:par>
                          <p:cTn id="15" fill="hold">
                            <p:stCondLst>
                              <p:cond delay="20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1000"/>
                                        <p:tgtEl>
                                          <p:spTgt spid="4"/>
                                        </p:tgtEl>
                                      </p:cBhvr>
                                    </p:animEffect>
                                  </p:childTnLst>
                                </p:cTn>
                              </p:par>
                              <p:par>
                                <p:cTn id="19" presetID="23" presetClass="entr" presetSubtype="52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p:val>
                                            <p:fltVal val="0.5"/>
                                          </p:val>
                                        </p:tav>
                                        <p:tav tm="100000">
                                          <p:val>
                                            <p:strVal val="#ppt_x"/>
                                          </p:val>
                                        </p:tav>
                                      </p:tavLst>
                                    </p:anim>
                                    <p:anim calcmode="lin" valueType="num">
                                      <p:cBhvr>
                                        <p:cTn id="24"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bldLvl="0" animBg="1"/>
      <p:bldP spid="4" grpId="0" bldLvl="0" animBg="1"/>
      <p:bldP spid="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0055" y="646430"/>
            <a:ext cx="11311890" cy="1445260"/>
          </a:xfrm>
          <a:prstGeom prst="rect">
            <a:avLst/>
          </a:prstGeom>
          <a:noFill/>
        </p:spPr>
        <p:txBody>
          <a:bodyPr wrap="square" rtlCol="0" anchor="t">
            <a:spAutoFit/>
          </a:bodyPr>
          <a:p>
            <a:pPr algn="ctr"/>
            <a:r>
              <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rPr>
              <a:t>坚持问题导向 </a:t>
            </a:r>
            <a:endPar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endParaRPr>
          </a:p>
          <a:p>
            <a:pPr algn="ctr"/>
            <a:r>
              <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rPr>
              <a:t>打造工程建设领域工资支付“绿色通道”</a:t>
            </a:r>
            <a:endPar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endParaRPr>
          </a:p>
        </p:txBody>
      </p:sp>
      <p:sp>
        <p:nvSpPr>
          <p:cNvPr id="17" name="PA_圆角矩形 12"/>
          <p:cNvSpPr>
            <a:spLocks noChangeAspect="1"/>
          </p:cNvSpPr>
          <p:nvPr>
            <p:custDataLst>
              <p:tags r:id="rId1"/>
            </p:custDataLst>
          </p:nvPr>
        </p:nvSpPr>
        <p:spPr>
          <a:xfrm>
            <a:off x="878654" y="2418070"/>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altLang="zh-CN"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1</a:t>
            </a:r>
            <a:endParaRPr lang="zh-CN" alt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0" name="矩形 29"/>
          <p:cNvSpPr/>
          <p:nvPr/>
        </p:nvSpPr>
        <p:spPr>
          <a:xfrm>
            <a:off x="1553845" y="2091690"/>
            <a:ext cx="9932035" cy="131445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针对建设资金不到位、建筑市场秩序和施工企业用工管理不规范等问题，规定建设单位未满足施工所需资金安排的，不得开工建设或者颁发施工许可证，建设单位应当向施工单位提供工程款支付担保。</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 name="PA_圆角矩形 12"/>
          <p:cNvSpPr>
            <a:spLocks noChangeAspect="1"/>
          </p:cNvSpPr>
          <p:nvPr>
            <p:custDataLst>
              <p:tags r:id="rId2"/>
            </p:custDataLst>
          </p:nvPr>
        </p:nvSpPr>
        <p:spPr>
          <a:xfrm>
            <a:off x="878654" y="3819515"/>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2</a:t>
            </a:r>
            <a:endPar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4" name="矩形 3"/>
          <p:cNvSpPr/>
          <p:nvPr/>
        </p:nvSpPr>
        <p:spPr>
          <a:xfrm>
            <a:off x="1553845" y="3579495"/>
            <a:ext cx="9932035" cy="131445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规定农民工工资实行专用账户管理，建设单位将人工费用与其他工程款分账管理，按时单独拨付到农民工工资专用账户，拨付周期不得超过一个月。规定推行分包单位委托施工总承包单位代发工资，施工总承包单位通过农民工工资专用账户直接将工资支付到农民工本人的银行账户。规定施工总承包单位或者分包单位应当依法与所招用的农民工订立劳动合同并进行实名登记。</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PA_圆角矩形 12"/>
          <p:cNvSpPr>
            <a:spLocks noChangeAspect="1"/>
          </p:cNvSpPr>
          <p:nvPr>
            <p:custDataLst>
              <p:tags r:id="rId3"/>
            </p:custDataLst>
          </p:nvPr>
        </p:nvSpPr>
        <p:spPr>
          <a:xfrm>
            <a:off x="878654" y="5547350"/>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3</a:t>
            </a:r>
            <a:endPar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6" name="矩形 5"/>
          <p:cNvSpPr/>
          <p:nvPr/>
        </p:nvSpPr>
        <p:spPr>
          <a:xfrm>
            <a:off x="1553845" y="5106035"/>
            <a:ext cx="9932035" cy="131445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施工总承包单位应当对分包单位劳动用工实施监督管理，掌握施工现场用工、考勤、工资支付等情况，分包单位直接负责对所招用农民工的管理等。要求施工总承包单位按规定存储工资保证金或者以金融机构保函替代工资保证金等。</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350" cy="1390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p:val>
                                            <p:fltVal val="0.5"/>
                                          </p:val>
                                        </p:tav>
                                        <p:tav tm="100000">
                                          <p:val>
                                            <p:strVal val="#ppt_x"/>
                                          </p:val>
                                        </p:tav>
                                      </p:tavLst>
                                    </p:anim>
                                    <p:anim calcmode="lin" valueType="num">
                                      <p:cBhvr>
                                        <p:cTn id="10" dur="1000" fill="hold"/>
                                        <p:tgtEl>
                                          <p:spTgt spid="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1000"/>
                                        <p:tgtEl>
                                          <p:spTgt spid="30"/>
                                        </p:tgtEl>
                                      </p:cBhvr>
                                    </p:animEffect>
                                  </p:childTnLst>
                                </p:cTn>
                              </p:par>
                              <p:par>
                                <p:cTn id="15" presetID="23" presetClass="entr" presetSubtype="52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p:val>
                                            <p:fltVal val="0.5"/>
                                          </p:val>
                                        </p:tav>
                                        <p:tav tm="100000">
                                          <p:val>
                                            <p:strVal val="#ppt_x"/>
                                          </p:val>
                                        </p:tav>
                                      </p:tavLst>
                                    </p:anim>
                                    <p:anim calcmode="lin" valueType="num">
                                      <p:cBhvr>
                                        <p:cTn id="20" dur="10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1000"/>
                                        <p:tgtEl>
                                          <p:spTgt spid="4"/>
                                        </p:tgtEl>
                                      </p:cBhvr>
                                    </p:animEffect>
                                  </p:childTnLst>
                                </p:cTn>
                              </p:par>
                              <p:par>
                                <p:cTn id="25" presetID="23" presetClass="entr" presetSubtype="52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ppt_x</p:attrName>
                                        </p:attrNameLst>
                                      </p:cBhvr>
                                      <p:tavLst>
                                        <p:tav tm="0">
                                          <p:val>
                                            <p:fltVal val="0.5"/>
                                          </p:val>
                                        </p:tav>
                                        <p:tav tm="100000">
                                          <p:val>
                                            <p:strVal val="#ppt_x"/>
                                          </p:val>
                                        </p:tav>
                                      </p:tavLst>
                                    </p:anim>
                                    <p:anim calcmode="lin" valueType="num">
                                      <p:cBhvr>
                                        <p:cTn id="30" dur="1000" fill="hold"/>
                                        <p:tgtEl>
                                          <p:spTgt spid="5"/>
                                        </p:tgtEl>
                                        <p:attrNameLst>
                                          <p:attrName>ppt_y</p:attrName>
                                        </p:attrNameLst>
                                      </p:cBhvr>
                                      <p:tavLst>
                                        <p:tav tm="0">
                                          <p:val>
                                            <p:fltVal val="0.5"/>
                                          </p:val>
                                        </p:tav>
                                        <p:tav tm="100000">
                                          <p:val>
                                            <p:strVal val="#ppt_y"/>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bldLvl="0" animBg="1"/>
      <p:bldP spid="2" grpId="0" bldLvl="0" animBg="1"/>
      <p:bldP spid="4" grpId="0" bldLvl="0" animBg="1"/>
      <p:bldP spid="5" grpId="0" bldLvl="0" animBg="1"/>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40055" y="646430"/>
            <a:ext cx="11311890" cy="1445260"/>
          </a:xfrm>
          <a:prstGeom prst="rect">
            <a:avLst/>
          </a:prstGeom>
          <a:noFill/>
        </p:spPr>
        <p:txBody>
          <a:bodyPr wrap="square" rtlCol="0" anchor="t">
            <a:spAutoFit/>
          </a:bodyPr>
          <a:p>
            <a:pPr algn="ctr"/>
            <a:r>
              <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rPr>
              <a:t>加强事前事中事后监管 </a:t>
            </a:r>
            <a:endPar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endParaRPr>
          </a:p>
          <a:p>
            <a:pPr algn="ctr"/>
            <a:r>
              <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rPr>
              <a:t>扎紧不敢欠 不能欠的制度笼子</a:t>
            </a:r>
            <a:endParaRPr lang="zh-CN" altLang="en-US" sz="4400">
              <a:ln w="3175">
                <a:solidFill>
                  <a:srgbClr val="FCC87A"/>
                </a:solidFill>
              </a:ln>
              <a:gradFill>
                <a:gsLst>
                  <a:gs pos="0">
                    <a:srgbClr val="E31B1B"/>
                  </a:gs>
                  <a:gs pos="100000">
                    <a:srgbClr val="C11A1A"/>
                  </a:gs>
                </a:gsLst>
                <a:lin ang="5400000" scaled="1"/>
              </a:gradFill>
              <a:effectLst>
                <a:outerShdw blurRad="63500" dist="50800" dir="2700000" algn="tl" rotWithShape="0">
                  <a:prstClr val="black">
                    <a:alpha val="25000"/>
                  </a:prstClr>
                </a:outerShdw>
              </a:effectLst>
              <a:latin typeface="华文琥珀" panose="02010800040101010101" charset="-122"/>
              <a:ea typeface="华文琥珀" panose="02010800040101010101" charset="-122"/>
              <a:sym typeface="+mn-ea"/>
            </a:endParaRPr>
          </a:p>
        </p:txBody>
      </p:sp>
      <p:sp>
        <p:nvSpPr>
          <p:cNvPr id="17" name="PA_圆角矩形 12"/>
          <p:cNvSpPr>
            <a:spLocks noChangeAspect="1"/>
          </p:cNvSpPr>
          <p:nvPr>
            <p:custDataLst>
              <p:tags r:id="rId1"/>
            </p:custDataLst>
          </p:nvPr>
        </p:nvSpPr>
        <p:spPr>
          <a:xfrm>
            <a:off x="878654" y="2418070"/>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altLang="zh-CN"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1</a:t>
            </a:r>
            <a:endParaRPr lang="zh-CN" alt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30" name="矩形 29"/>
          <p:cNvSpPr/>
          <p:nvPr/>
        </p:nvSpPr>
        <p:spPr>
          <a:xfrm>
            <a:off x="1553845" y="2091690"/>
            <a:ext cx="9932035" cy="131445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事前预防上要求地方政府建立农民工工资支付监控预警平台，实现部门之间工程项目审批、资金落实、施工许可、劳动用工、工资支付等信息共享。</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2" name="PA_圆角矩形 12"/>
          <p:cNvSpPr>
            <a:spLocks noChangeAspect="1"/>
          </p:cNvSpPr>
          <p:nvPr>
            <p:custDataLst>
              <p:tags r:id="rId2"/>
            </p:custDataLst>
          </p:nvPr>
        </p:nvSpPr>
        <p:spPr>
          <a:xfrm>
            <a:off x="878654" y="3819515"/>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2</a:t>
            </a:r>
            <a:endPar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4" name="矩形 3"/>
          <p:cNvSpPr/>
          <p:nvPr/>
        </p:nvSpPr>
        <p:spPr>
          <a:xfrm>
            <a:off x="1553845" y="3579495"/>
            <a:ext cx="9932035" cy="131445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事中监管上要求加强劳动合同签订、工资支付等方面的监督检查。规定人力资源社会保障行政部门在调查处理拖欠农民工工资案件时，经批准可以依法查询单位金融账户和房产、车辆等情况。</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5" name="PA_圆角矩形 12"/>
          <p:cNvSpPr>
            <a:spLocks noChangeAspect="1"/>
          </p:cNvSpPr>
          <p:nvPr>
            <p:custDataLst>
              <p:tags r:id="rId3"/>
            </p:custDataLst>
          </p:nvPr>
        </p:nvSpPr>
        <p:spPr>
          <a:xfrm>
            <a:off x="878654" y="5547350"/>
            <a:ext cx="432000" cy="43200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p>
            <a:pPr algn="ctr" defTabSz="914400">
              <a:defRPr/>
            </a:pPr>
            <a:r>
              <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3</a:t>
            </a:r>
            <a:endParaRPr lang="en-US" sz="1800" b="1" kern="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sp>
        <p:nvSpPr>
          <p:cNvPr id="6" name="矩形 5"/>
          <p:cNvSpPr/>
          <p:nvPr/>
        </p:nvSpPr>
        <p:spPr>
          <a:xfrm>
            <a:off x="1553845" y="5106035"/>
            <a:ext cx="9932035" cy="1314450"/>
          </a:xfrm>
          <a:prstGeom prst="rect">
            <a:avLst/>
          </a:prstGeom>
          <a:solidFill>
            <a:srgbClr val="C00000"/>
          </a:solidFill>
        </p:spPr>
        <p:txBody>
          <a:bodyPr wrap="square" anchor="ctr" anchorCtr="1">
            <a:noAutofit/>
          </a:bodyPr>
          <a:p>
            <a:pPr defTabSz="914400">
              <a:defRPr/>
            </a:pPr>
            <a:r>
              <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rPr>
              <a:t>对政府投资项目政府投资资金不到位拖欠农民工工资的、政府投资项目违规建设导致欠薪的，发生法定情形时人力资源社会保障行政部门可以请求公安机关等有关部门协助处理，对拖欠农民工工资涉嫌构成拒不支付劳动报酬罪的，移送公安机关追究刑事责任。明确对重大欠薪违法行为向社会公布，对拖欠农民工工资“黑名单”实施联合惩戒。</a:t>
            </a:r>
            <a:endParaRPr lang="zh-CN" altLang="en-US" b="1" kern="100" dirty="0">
              <a:solidFill>
                <a:srgbClr val="FCFCFC"/>
              </a:solidFill>
              <a:latin typeface="微软雅黑" panose="020B0503020204020204" pitchFamily="34" charset="-122"/>
              <a:ea typeface="微软雅黑" panose="020B0503020204020204" pitchFamily="34" charset="-122"/>
              <a:cs typeface="+mn-ea"/>
              <a:sym typeface="思源黑体 CN Normal" panose="020B0400000000000000" pitchFamily="34" charset="-122"/>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350" cy="1390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p:val>
                                            <p:fltVal val="0.5"/>
                                          </p:val>
                                        </p:tav>
                                        <p:tav tm="100000">
                                          <p:val>
                                            <p:strVal val="#ppt_x"/>
                                          </p:val>
                                        </p:tav>
                                      </p:tavLst>
                                    </p:anim>
                                    <p:anim calcmode="lin" valueType="num">
                                      <p:cBhvr>
                                        <p:cTn id="10" dur="1000" fill="hold"/>
                                        <p:tgtEl>
                                          <p:spTgt spid="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1000"/>
                                        <p:tgtEl>
                                          <p:spTgt spid="30"/>
                                        </p:tgtEl>
                                      </p:cBhvr>
                                    </p:animEffect>
                                  </p:childTnLst>
                                </p:cTn>
                              </p:par>
                              <p:par>
                                <p:cTn id="15" presetID="23" presetClass="entr" presetSubtype="52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p:val>
                                            <p:fltVal val="0.5"/>
                                          </p:val>
                                        </p:tav>
                                        <p:tav tm="100000">
                                          <p:val>
                                            <p:strVal val="#ppt_x"/>
                                          </p:val>
                                        </p:tav>
                                      </p:tavLst>
                                    </p:anim>
                                    <p:anim calcmode="lin" valueType="num">
                                      <p:cBhvr>
                                        <p:cTn id="20" dur="10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right)">
                                      <p:cBhvr>
                                        <p:cTn id="24" dur="1000"/>
                                        <p:tgtEl>
                                          <p:spTgt spid="4"/>
                                        </p:tgtEl>
                                      </p:cBhvr>
                                    </p:animEffect>
                                  </p:childTnLst>
                                </p:cTn>
                              </p:par>
                              <p:par>
                                <p:cTn id="25" presetID="23" presetClass="entr" presetSubtype="52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ppt_x</p:attrName>
                                        </p:attrNameLst>
                                      </p:cBhvr>
                                      <p:tavLst>
                                        <p:tav tm="0">
                                          <p:val>
                                            <p:fltVal val="0.5"/>
                                          </p:val>
                                        </p:tav>
                                        <p:tav tm="100000">
                                          <p:val>
                                            <p:strVal val="#ppt_x"/>
                                          </p:val>
                                        </p:tav>
                                      </p:tavLst>
                                    </p:anim>
                                    <p:anim calcmode="lin" valueType="num">
                                      <p:cBhvr>
                                        <p:cTn id="30" dur="1000" fill="hold"/>
                                        <p:tgtEl>
                                          <p:spTgt spid="5"/>
                                        </p:tgtEl>
                                        <p:attrNameLst>
                                          <p:attrName>ppt_y</p:attrName>
                                        </p:attrNameLst>
                                      </p:cBhvr>
                                      <p:tavLst>
                                        <p:tav tm="0">
                                          <p:val>
                                            <p:fltVal val="0.5"/>
                                          </p:val>
                                        </p:tav>
                                        <p:tav tm="100000">
                                          <p:val>
                                            <p:strVal val="#ppt_y"/>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30" grpId="0" bldLvl="0" animBg="1"/>
      <p:bldP spid="2" grpId="0" bldLvl="0" animBg="1"/>
      <p:bldP spid="4" grpId="0" bldLvl="0" animBg="1"/>
      <p:bldP spid="5" grpId="0" bldLvl="0" animBg="1"/>
      <p:bldP spid="6" grpId="0" bldLvl="0" animBg="1"/>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ISPRING_PRESENTATION_TITLE" val="PowerPoint 演示文稿"/>
  <p:tag name="ISPRING_FIRST_PUBLISH" val="1"/>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REFSHAPE" val="502533980"/>
  <p:tag name="KSO_WM_UNIT_PLACING_PICTURE_USER_VIEWPORT" val="{&quot;height&quot;:2190,&quot;width&quot;:501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1303</Words>
  <Application>WPS 演示</Application>
  <PresentationFormat>宽屏</PresentationFormat>
  <Paragraphs>49</Paragraphs>
  <Slides>5</Slides>
  <Notes>20</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5</vt:i4>
      </vt:variant>
    </vt:vector>
  </HeadingPairs>
  <TitlesOfParts>
    <vt:vector size="26" baseType="lpstr">
      <vt:lpstr>Arial</vt:lpstr>
      <vt:lpstr>宋体</vt:lpstr>
      <vt:lpstr>Wingdings</vt:lpstr>
      <vt:lpstr>汉仪菱心体简</vt:lpstr>
      <vt:lpstr>微软雅黑</vt:lpstr>
      <vt:lpstr>思源黑体 CN Normal</vt:lpstr>
      <vt:lpstr>黑体</vt:lpstr>
      <vt:lpstr>Arial Unicode MS</vt:lpstr>
      <vt:lpstr>等线 Light</vt:lpstr>
      <vt:lpstr>等线</vt:lpstr>
      <vt:lpstr>Calibri</vt:lpstr>
      <vt:lpstr>华文中宋</vt:lpstr>
      <vt:lpstr>微软雅黑 Light</vt:lpstr>
      <vt:lpstr>华文彩云</vt:lpstr>
      <vt:lpstr>华文宋体</vt:lpstr>
      <vt:lpstr>华文仿宋</vt:lpstr>
      <vt:lpstr>仿宋_GB2312</vt:lpstr>
      <vt:lpstr>华文新魏</vt:lpstr>
      <vt:lpstr>华文楷体</vt:lpstr>
      <vt:lpstr>华文琥珀</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deane</cp:lastModifiedBy>
  <cp:revision>25</cp:revision>
  <dcterms:created xsi:type="dcterms:W3CDTF">2019-07-25T06:00:00Z</dcterms:created>
  <dcterms:modified xsi:type="dcterms:W3CDTF">2020-04-13T04:55:37Z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