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3" r:id="rId26"/>
    <p:sldId id="281" r:id="rId27"/>
    <p:sldId id="282" r:id="rId28"/>
  </p:sldIdLst>
  <p:sldSz cx="9144000" cy="6858000" type="screen4x3"/>
  <p:notesSz cx="6858000" cy="9144000"/>
  <p:defaultTextStyle>
    <a:lvl1pPr>
      <a:defRPr>
        <a:solidFill>
          <a:srgbClr val="3D3F41"/>
        </a:solidFill>
        <a:latin typeface="+mn-lt"/>
        <a:ea typeface="+mn-ea"/>
        <a:cs typeface="+mn-cs"/>
        <a:sym typeface="Helvetica Neue"/>
      </a:defRPr>
    </a:lvl1pPr>
    <a:lvl2pPr>
      <a:defRPr>
        <a:solidFill>
          <a:srgbClr val="3D3F41"/>
        </a:solidFill>
        <a:latin typeface="+mn-lt"/>
        <a:ea typeface="+mn-ea"/>
        <a:cs typeface="+mn-cs"/>
        <a:sym typeface="Helvetica Neue"/>
      </a:defRPr>
    </a:lvl2pPr>
    <a:lvl3pPr>
      <a:defRPr>
        <a:solidFill>
          <a:srgbClr val="3D3F41"/>
        </a:solidFill>
        <a:latin typeface="+mn-lt"/>
        <a:ea typeface="+mn-ea"/>
        <a:cs typeface="+mn-cs"/>
        <a:sym typeface="Helvetica Neue"/>
      </a:defRPr>
    </a:lvl3pPr>
    <a:lvl4pPr>
      <a:defRPr>
        <a:solidFill>
          <a:srgbClr val="3D3F41"/>
        </a:solidFill>
        <a:latin typeface="+mn-lt"/>
        <a:ea typeface="+mn-ea"/>
        <a:cs typeface="+mn-cs"/>
        <a:sym typeface="Helvetica Neue"/>
      </a:defRPr>
    </a:lvl4pPr>
    <a:lvl5pPr>
      <a:defRPr>
        <a:solidFill>
          <a:srgbClr val="3D3F41"/>
        </a:solidFill>
        <a:latin typeface="+mn-lt"/>
        <a:ea typeface="+mn-ea"/>
        <a:cs typeface="+mn-cs"/>
        <a:sym typeface="Helvetica Neue"/>
      </a:defRPr>
    </a:lvl5pPr>
    <a:lvl6pPr>
      <a:defRPr>
        <a:solidFill>
          <a:srgbClr val="3D3F41"/>
        </a:solidFill>
        <a:latin typeface="+mn-lt"/>
        <a:ea typeface="+mn-ea"/>
        <a:cs typeface="+mn-cs"/>
        <a:sym typeface="Helvetica Neue"/>
      </a:defRPr>
    </a:lvl6pPr>
    <a:lvl7pPr>
      <a:defRPr>
        <a:solidFill>
          <a:srgbClr val="3D3F41"/>
        </a:solidFill>
        <a:latin typeface="+mn-lt"/>
        <a:ea typeface="+mn-ea"/>
        <a:cs typeface="+mn-cs"/>
        <a:sym typeface="Helvetica Neue"/>
      </a:defRPr>
    </a:lvl7pPr>
    <a:lvl8pPr>
      <a:defRPr>
        <a:solidFill>
          <a:srgbClr val="3D3F41"/>
        </a:solidFill>
        <a:latin typeface="+mn-lt"/>
        <a:ea typeface="+mn-ea"/>
        <a:cs typeface="+mn-cs"/>
        <a:sym typeface="Helvetica Neue"/>
      </a:defRPr>
    </a:lvl8pPr>
    <a:lvl9pPr>
      <a:defRPr>
        <a:solidFill>
          <a:srgbClr val="3D3F41"/>
        </a:solidFill>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3D3F41"/>
        </a:fontRef>
        <a:srgbClr val="3D3F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E5F6"/>
          </a:solidFill>
        </a:fill>
      </a:tcStyle>
    </a:wholeTbl>
    <a:band2H>
      <a:tcTxStyle/>
      <a:tcStyle>
        <a:tcBdr/>
        <a:fill>
          <a:solidFill>
            <a:srgbClr val="E8F2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firstRow>
  </a:tblStyle>
  <a:tblStyle styleId="{C7B018BB-80A7-4F77-B60F-C8B233D01FF8}" styleName="">
    <a:tblBg/>
    <a:wholeTbl>
      <a:tcTxStyle b="on" i="on">
        <a:fontRef idx="minor">
          <a:srgbClr val="3D3F41"/>
        </a:fontRef>
        <a:srgbClr val="3D3F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E5F6"/>
          </a:solidFill>
        </a:fill>
      </a:tcStyle>
    </a:wholeTbl>
    <a:band2H>
      <a:tcTxStyle/>
      <a:tcStyle>
        <a:tcBdr/>
        <a:fill>
          <a:solidFill>
            <a:srgbClr val="E8F2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7B6E7"/>
          </a:solidFill>
        </a:fill>
      </a:tcStyle>
    </a:firstRow>
  </a:tblStyle>
  <a:tblStyle styleId="{EEE7283C-3CF3-47DC-8721-378D4A62B228}" styleName="">
    <a:tblBg/>
    <a:wholeTbl>
      <a:tcTxStyle b="on" i="on">
        <a:fontRef idx="minor">
          <a:srgbClr val="3D3F41"/>
        </a:fontRef>
        <a:srgbClr val="3D3F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inor">
          <a:srgbClr val="3D3F41"/>
        </a:fontRef>
        <a:srgbClr val="3D3F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7ED"/>
          </a:solidFill>
        </a:fill>
      </a:tcStyle>
    </a:wholeTbl>
    <a:band2H>
      <a:tcTxStyle/>
      <a:tcStyle>
        <a:tcBdr/>
        <a:fill>
          <a:solidFill>
            <a:srgbClr val="E9ECF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1CE"/>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1CE"/>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81CE"/>
          </a:solidFill>
        </a:fill>
      </a:tcStyle>
    </a:firstRow>
  </a:tblStyle>
  <a:tblStyle styleId="{33BA23B1-9221-436E-865A-0063620EA4FD}" styleName="">
    <a:tblBg/>
    <a:wholeTbl>
      <a:tcTxStyle b="on" i="on">
        <a:fontRef idx="minor">
          <a:srgbClr val="3D3F41"/>
        </a:fontRef>
        <a:srgbClr val="3D3F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7B6E7"/>
          </a:solidFill>
        </a:fill>
      </a:tcStyle>
    </a:firstCol>
    <a:lastRow>
      <a:tcTxStyle b="on" i="on">
        <a:fontRef idx="minor">
          <a:srgbClr val="3D3F41"/>
        </a:fontRef>
        <a:srgbClr val="3D3F41"/>
      </a:tcTxStyle>
      <a:tcStyle>
        <a:tcBdr>
          <a:left>
            <a:ln w="12700" cap="flat">
              <a:noFill/>
              <a:miter lim="400000"/>
            </a:ln>
          </a:left>
          <a:right>
            <a:ln w="12700" cap="flat">
              <a:noFill/>
              <a:miter lim="400000"/>
            </a:ln>
          </a:right>
          <a:top>
            <a:ln w="50800" cap="flat">
              <a:solidFill>
                <a:srgbClr val="3D3F41"/>
              </a:solidFill>
              <a:prstDash val="solid"/>
              <a:bevel/>
            </a:ln>
          </a:top>
          <a:bottom>
            <a:ln w="25400" cap="flat">
              <a:solidFill>
                <a:srgbClr val="3D3F41"/>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3D3F41"/>
              </a:solidFill>
              <a:prstDash val="solid"/>
              <a:bevel/>
            </a:ln>
          </a:top>
          <a:bottom>
            <a:ln w="25400" cap="flat">
              <a:solidFill>
                <a:srgbClr val="3D3F41"/>
              </a:solidFill>
              <a:prstDash val="solid"/>
              <a:bevel/>
            </a:ln>
          </a:bottom>
          <a:insideH>
            <a:ln w="12700" cap="flat">
              <a:noFill/>
              <a:miter lim="400000"/>
            </a:ln>
          </a:insideH>
          <a:insideV>
            <a:ln w="12700" cap="flat">
              <a:noFill/>
              <a:miter lim="400000"/>
            </a:ln>
          </a:insideV>
        </a:tcBdr>
        <a:fill>
          <a:solidFill>
            <a:srgbClr val="47B6E7"/>
          </a:solidFill>
        </a:fill>
      </a:tcStyle>
    </a:firstRow>
  </a:tblStyle>
  <a:tblStyle styleId="{2708684C-4D16-4618-839F-0558EEFCDFE6}" styleName="">
    <a:tblBg/>
    <a:wholeTbl>
      <a:tcTxStyle b="on" i="on">
        <a:fontRef idx="minor">
          <a:srgbClr val="3D3F41"/>
        </a:fontRef>
        <a:srgbClr val="3D3F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D3F4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D3F4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D3F4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 name="Shape 1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52029261"/>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 name="Shape 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 name="image2.jpeg"/>
          <p:cNvPicPr/>
          <p:nvPr/>
        </p:nvPicPr>
        <p:blipFill>
          <a:blip r:embed="rId2">
            <a:extLst/>
          </a:blip>
          <a:srcRect l="1866"/>
          <a:stretch>
            <a:fillRect/>
          </a:stretch>
        </p:blipFill>
        <p:spPr>
          <a:xfrm>
            <a:off x="-12702" y="0"/>
            <a:ext cx="9156704" cy="6858000"/>
          </a:xfrm>
          <a:prstGeom prst="rect">
            <a:avLst/>
          </a:prstGeom>
          <a:ln w="12700">
            <a:miter lim="400000"/>
          </a:ln>
        </p:spPr>
      </p:pic>
      <p:pic>
        <p:nvPicPr>
          <p:cNvPr id="8" name="image1.png"/>
          <p:cNvPicPr/>
          <p:nvPr/>
        </p:nvPicPr>
        <p:blipFill>
          <a:blip r:embed="rId3">
            <a:extLst/>
          </a:blip>
          <a:stretch>
            <a:fillRect/>
          </a:stretch>
        </p:blipFill>
        <p:spPr>
          <a:xfrm>
            <a:off x="0" y="3632200"/>
            <a:ext cx="6011863" cy="493713"/>
          </a:xfrm>
          <a:prstGeom prst="rect">
            <a:avLst/>
          </a:prstGeom>
          <a:ln w="12700">
            <a:miter lim="400000"/>
          </a:ln>
        </p:spPr>
      </p:pic>
      <p:sp>
        <p:nvSpPr>
          <p:cNvPr id="9" name="Shape 9"/>
          <p:cNvSpPr>
            <a:spLocks noGrp="1"/>
          </p:cNvSpPr>
          <p:nvPr>
            <p:ph type="sldNum" sz="quarter" idx="2"/>
          </p:nvPr>
        </p:nvSpPr>
        <p:spPr>
          <a:xfrm>
            <a:off x="6553200" y="6351222"/>
            <a:ext cx="2133600" cy="264253"/>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725" y="196850"/>
            <a:ext cx="6400800" cy="700088"/>
          </a:xfrm>
          <a:prstGeom prst="rect">
            <a:avLst/>
          </a:prstGeom>
        </p:spPr>
        <p:txBody>
          <a:bodyPr/>
          <a:lstStyle/>
          <a:p>
            <a:r>
              <a:rPr lang="zh-CN" altLang="en-US" noProof="1" smtClean="0"/>
              <a:t>单击此处编辑母版标题样式</a:t>
            </a:r>
            <a:endParaRPr lang="en-US" noProof="1"/>
          </a:p>
        </p:txBody>
      </p:sp>
      <p:sp>
        <p:nvSpPr>
          <p:cNvPr id="3" name="KSO_BC1"/>
          <p:cNvSpPr>
            <a:spLocks noGrp="1"/>
          </p:cNvSpPr>
          <p:nvPr>
            <p:ph idx="1"/>
          </p:nvPr>
        </p:nvSpPr>
        <p:spPr>
          <a:xfrm>
            <a:off x="279400" y="1054100"/>
            <a:ext cx="7775575" cy="5203825"/>
          </a:xfrm>
          <a:prstGeom prst="rect">
            <a:avLst/>
          </a:prstGeom>
        </p:spPr>
        <p:txBody>
          <a:bodyPr/>
          <a:lstStyle>
            <a:lvl1pPr marL="357505" indent="-357505">
              <a:buFont typeface="Wingdings" panose="05000000000000000000" pitchFamily="2" charset="2"/>
              <a:buChar char="m"/>
              <a:defRPr/>
            </a:lvl1pPr>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a:defRPr/>
            </a:lvl1pPr>
          </a:lstStyle>
          <a:p>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vl1pPr>
          </a:lstStyle>
          <a:p>
            <a:endParaRPr lang="zh-CN"/>
          </a:p>
        </p:txBody>
      </p:sp>
      <p:sp>
        <p:nvSpPr>
          <p:cNvPr id="6" name="KSO_FN"/>
          <p:cNvSpPr>
            <a:spLocks noGrp="1"/>
          </p:cNvSpPr>
          <p:nvPr>
            <p:ph type="sldNum" sz="quarter" idx="12"/>
          </p:nvPr>
        </p:nvSpPr>
        <p:spPr/>
        <p:txBody>
          <a:bodyPr/>
          <a:lstStyle>
            <a:lvl1pPr>
              <a:defRPr/>
            </a:lvl1pPr>
          </a:lstStyle>
          <a:p>
            <a:fld id="{048A2A01-E8D3-40EB-A706-4545DD3E868B}" type="slidenum">
              <a:rPr lang="en-US" altLang="zh-CN"/>
              <a:pPr/>
              <a:t>‹#›</a:t>
            </a:fld>
            <a:endParaRPr lang="zh-CN"/>
          </a:p>
        </p:txBody>
      </p:sp>
    </p:spTree>
    <p:extLst>
      <p:ext uri="{BB962C8B-B14F-4D97-AF65-F5344CB8AC3E}">
        <p14:creationId xmlns:p14="http://schemas.microsoft.com/office/powerpoint/2010/main" val="22985131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p:nvPr/>
        </p:nvPicPr>
        <p:blipFill>
          <a:blip r:embed="rId5">
            <a:extLst/>
          </a:blip>
          <a:stretch>
            <a:fillRect/>
          </a:stretch>
        </p:blipFill>
        <p:spPr>
          <a:xfrm>
            <a:off x="5200650" y="0"/>
            <a:ext cx="3943350" cy="6858000"/>
          </a:xfrm>
          <a:prstGeom prst="rect">
            <a:avLst/>
          </a:prstGeom>
          <a:ln w="12700">
            <a:miter lim="400000"/>
          </a:ln>
        </p:spPr>
      </p:pic>
      <p:sp>
        <p:nvSpPr>
          <p:cNvPr id="3" name="Shape 3"/>
          <p:cNvSpPr>
            <a:spLocks noGrp="1"/>
          </p:cNvSpPr>
          <p:nvPr>
            <p:ph type="sldNum" sz="quarter" idx="2"/>
          </p:nvPr>
        </p:nvSpPr>
        <p:spPr>
          <a:xfrm>
            <a:off x="6457950" y="6406784"/>
            <a:ext cx="2057400" cy="264254"/>
          </a:xfrm>
          <a:prstGeom prst="rect">
            <a:avLst/>
          </a:prstGeom>
          <a:ln w="12700">
            <a:miter lim="400000"/>
          </a:ln>
        </p:spPr>
        <p:txBody>
          <a:bodyPr lIns="45718" tIns="45718" rIns="45718" bIns="45718" anchor="ctr">
            <a:spAutoFit/>
          </a:bodyPr>
          <a:lstStyle>
            <a:lvl1pPr algn="r">
              <a:defRPr sz="1200">
                <a:solidFill>
                  <a:srgbClr val="919293"/>
                </a:solidFill>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nSpc>
          <a:spcPct val="90000"/>
        </a:lnSpc>
        <a:defRPr sz="3000">
          <a:solidFill>
            <a:srgbClr val="1A93C8"/>
          </a:solidFill>
          <a:latin typeface="Arial Black"/>
          <a:ea typeface="Arial Black"/>
          <a:cs typeface="Arial Black"/>
          <a:sym typeface="Arial Black"/>
        </a:defRPr>
      </a:lvl1pPr>
      <a:lvl2pPr>
        <a:lnSpc>
          <a:spcPct val="90000"/>
        </a:lnSpc>
        <a:defRPr sz="3000">
          <a:solidFill>
            <a:srgbClr val="1A93C8"/>
          </a:solidFill>
          <a:latin typeface="Arial Black"/>
          <a:ea typeface="Arial Black"/>
          <a:cs typeface="Arial Black"/>
          <a:sym typeface="Arial Black"/>
        </a:defRPr>
      </a:lvl2pPr>
      <a:lvl3pPr>
        <a:lnSpc>
          <a:spcPct val="90000"/>
        </a:lnSpc>
        <a:defRPr sz="3000">
          <a:solidFill>
            <a:srgbClr val="1A93C8"/>
          </a:solidFill>
          <a:latin typeface="Arial Black"/>
          <a:ea typeface="Arial Black"/>
          <a:cs typeface="Arial Black"/>
          <a:sym typeface="Arial Black"/>
        </a:defRPr>
      </a:lvl3pPr>
      <a:lvl4pPr>
        <a:lnSpc>
          <a:spcPct val="90000"/>
        </a:lnSpc>
        <a:defRPr sz="3000">
          <a:solidFill>
            <a:srgbClr val="1A93C8"/>
          </a:solidFill>
          <a:latin typeface="Arial Black"/>
          <a:ea typeface="Arial Black"/>
          <a:cs typeface="Arial Black"/>
          <a:sym typeface="Arial Black"/>
        </a:defRPr>
      </a:lvl4pPr>
      <a:lvl5pPr>
        <a:lnSpc>
          <a:spcPct val="90000"/>
        </a:lnSpc>
        <a:defRPr sz="3000">
          <a:solidFill>
            <a:srgbClr val="1A93C8"/>
          </a:solidFill>
          <a:latin typeface="Arial Black"/>
          <a:ea typeface="Arial Black"/>
          <a:cs typeface="Arial Black"/>
          <a:sym typeface="Arial Black"/>
        </a:defRPr>
      </a:lvl5pPr>
      <a:lvl6pPr>
        <a:lnSpc>
          <a:spcPct val="90000"/>
        </a:lnSpc>
        <a:defRPr sz="3000">
          <a:solidFill>
            <a:srgbClr val="1A93C8"/>
          </a:solidFill>
          <a:latin typeface="Arial Black"/>
          <a:ea typeface="Arial Black"/>
          <a:cs typeface="Arial Black"/>
          <a:sym typeface="Arial Black"/>
        </a:defRPr>
      </a:lvl6pPr>
      <a:lvl7pPr>
        <a:lnSpc>
          <a:spcPct val="90000"/>
        </a:lnSpc>
        <a:defRPr sz="3000">
          <a:solidFill>
            <a:srgbClr val="1A93C8"/>
          </a:solidFill>
          <a:latin typeface="Arial Black"/>
          <a:ea typeface="Arial Black"/>
          <a:cs typeface="Arial Black"/>
          <a:sym typeface="Arial Black"/>
        </a:defRPr>
      </a:lvl7pPr>
      <a:lvl8pPr>
        <a:lnSpc>
          <a:spcPct val="90000"/>
        </a:lnSpc>
        <a:defRPr sz="3000">
          <a:solidFill>
            <a:srgbClr val="1A93C8"/>
          </a:solidFill>
          <a:latin typeface="Arial Black"/>
          <a:ea typeface="Arial Black"/>
          <a:cs typeface="Arial Black"/>
          <a:sym typeface="Arial Black"/>
        </a:defRPr>
      </a:lvl8pPr>
      <a:lvl9pPr>
        <a:lnSpc>
          <a:spcPct val="90000"/>
        </a:lnSpc>
        <a:defRPr sz="3000">
          <a:solidFill>
            <a:srgbClr val="1A93C8"/>
          </a:solidFill>
          <a:latin typeface="Arial Black"/>
          <a:ea typeface="Arial Black"/>
          <a:cs typeface="Arial Black"/>
          <a:sym typeface="Arial Black"/>
        </a:defRPr>
      </a:lvl9pPr>
    </p:titleStyle>
    <p:bodyStyle>
      <a:lvl1pPr marL="357186" indent="-357186" algn="just">
        <a:spcBef>
          <a:spcPts val="1800"/>
        </a:spcBef>
        <a:buClr>
          <a:srgbClr val="1A93C8"/>
        </a:buClr>
        <a:buSzPct val="60000"/>
        <a:buFont typeface="Wingdings"/>
        <a:buChar char="•"/>
        <a:defRPr sz="2000">
          <a:solidFill>
            <a:srgbClr val="1A93C8"/>
          </a:solidFill>
          <a:latin typeface="Arial"/>
          <a:ea typeface="Arial"/>
          <a:cs typeface="Arial"/>
          <a:sym typeface="Arial"/>
        </a:defRPr>
      </a:lvl1pPr>
      <a:lvl2pPr marL="446483" indent="-446483" algn="just">
        <a:spcBef>
          <a:spcPts val="1800"/>
        </a:spcBef>
        <a:buClr>
          <a:srgbClr val="1A93C8"/>
        </a:buClr>
        <a:buSzPct val="100000"/>
        <a:buFont typeface="Wingdings"/>
        <a:buChar char=" "/>
        <a:defRPr sz="2000">
          <a:solidFill>
            <a:srgbClr val="1A93C8"/>
          </a:solidFill>
          <a:latin typeface="Arial"/>
          <a:ea typeface="Arial"/>
          <a:cs typeface="Arial"/>
          <a:sym typeface="Arial"/>
        </a:defRPr>
      </a:lvl2pPr>
      <a:lvl3pPr marL="1143000" indent="-228600" algn="just">
        <a:spcBef>
          <a:spcPts val="1800"/>
        </a:spcBef>
        <a:buClr>
          <a:srgbClr val="1A93C8"/>
        </a:buClr>
        <a:buSzPct val="100000"/>
        <a:buFont typeface="Wingdings"/>
        <a:buChar char="•"/>
        <a:defRPr sz="2000">
          <a:solidFill>
            <a:srgbClr val="1A93C8"/>
          </a:solidFill>
          <a:latin typeface="Arial"/>
          <a:ea typeface="Arial"/>
          <a:cs typeface="Arial"/>
          <a:sym typeface="Arial"/>
        </a:defRPr>
      </a:lvl3pPr>
      <a:lvl4pPr marL="16256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4pPr>
      <a:lvl5pPr marL="20828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5pPr>
      <a:lvl6pPr marL="25400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6pPr>
      <a:lvl7pPr marL="29972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7pPr>
      <a:lvl8pPr marL="34544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8pPr>
      <a:lvl9pPr marL="3911600" indent="-254000" algn="just">
        <a:spcBef>
          <a:spcPts val="1800"/>
        </a:spcBef>
        <a:buClr>
          <a:srgbClr val="1A93C8"/>
        </a:buClr>
        <a:buSzPct val="100000"/>
        <a:buFont typeface="Wingdings"/>
        <a:buChar char="•"/>
        <a:defRPr sz="2000">
          <a:solidFill>
            <a:srgbClr val="1A93C8"/>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3"/>
          <p:cNvSpPr>
            <a:spLocks noGrp="1"/>
          </p:cNvSpPr>
          <p:nvPr>
            <p:ph type="title" idx="4294967295"/>
          </p:nvPr>
        </p:nvSpPr>
        <p:spPr>
          <a:xfrm>
            <a:off x="317499" y="1487486"/>
            <a:ext cx="8208965" cy="19732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lgn="ctr">
              <a:defRPr sz="1800">
                <a:solidFill>
                  <a:srgbClr val="000000"/>
                </a:solidFill>
              </a:defRPr>
            </a:pPr>
            <a:r>
              <a:rPr sz="6000" b="1">
                <a:solidFill>
                  <a:srgbClr val="3D3F41"/>
                </a:solidFill>
                <a:latin typeface="微软雅黑"/>
                <a:ea typeface="微软雅黑"/>
                <a:cs typeface="微软雅黑"/>
                <a:sym typeface="微软雅黑"/>
              </a:rPr>
              <a:t>建设工程声像档案</a:t>
            </a:r>
            <a:br>
              <a:rPr sz="6000" b="1">
                <a:solidFill>
                  <a:srgbClr val="3D3F41"/>
                </a:solidFill>
                <a:latin typeface="微软雅黑"/>
                <a:ea typeface="微软雅黑"/>
                <a:cs typeface="微软雅黑"/>
                <a:sym typeface="微软雅黑"/>
              </a:rPr>
            </a:br>
            <a:r>
              <a:rPr sz="6000" b="1">
                <a:solidFill>
                  <a:srgbClr val="3D3F41"/>
                </a:solidFill>
                <a:latin typeface="微软雅黑"/>
                <a:ea typeface="微软雅黑"/>
                <a:cs typeface="微软雅黑"/>
                <a:sym typeface="微软雅黑"/>
              </a:rPr>
              <a:t>编制要求</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10</a:t>
            </a:fld>
            <a:endParaRPr sz="1200">
              <a:solidFill>
                <a:srgbClr val="919293"/>
              </a:solidFill>
            </a:endParaRPr>
          </a:p>
        </p:txBody>
      </p:sp>
      <p:graphicFrame>
        <p:nvGraphicFramePr>
          <p:cNvPr id="45" name="Table 45"/>
          <p:cNvGraphicFramePr/>
          <p:nvPr>
            <p:extLst>
              <p:ext uri="{D42A27DB-BD31-4B8C-83A1-F6EECF244321}">
                <p14:modId xmlns:p14="http://schemas.microsoft.com/office/powerpoint/2010/main" val="3218986897"/>
              </p:ext>
            </p:extLst>
          </p:nvPr>
        </p:nvGraphicFramePr>
        <p:xfrm>
          <a:off x="682173" y="373455"/>
          <a:ext cx="7460342" cy="6033329"/>
        </p:xfrm>
        <a:graphic>
          <a:graphicData uri="http://schemas.openxmlformats.org/drawingml/2006/table">
            <a:tbl>
              <a:tblPr bandRow="1">
                <a:tableStyleId>{4C3C2611-4C71-4FC5-86AE-919BDF0F9419}</a:tableStyleId>
              </a:tblPr>
              <a:tblGrid>
                <a:gridCol w="1347162"/>
                <a:gridCol w="826410"/>
                <a:gridCol w="3430174"/>
                <a:gridCol w="1856596"/>
              </a:tblGrid>
              <a:tr h="879867">
                <a:tc>
                  <a:txBody>
                    <a:bodyPr/>
                    <a:lstStyle/>
                    <a:p>
                      <a:pPr lvl="0" algn="ctr" defTabSz="266700">
                        <a:defRPr sz="1800" b="0" i="0">
                          <a:solidFill>
                            <a:srgbClr val="000000"/>
                          </a:solidFill>
                        </a:defRPr>
                      </a:pPr>
                      <a:r>
                        <a:rPr sz="1100" dirty="0">
                          <a:uFill>
                            <a:solidFill/>
                          </a:uFill>
                          <a:latin typeface="Calibri"/>
                          <a:ea typeface="Calibri"/>
                          <a:cs typeface="Calibri"/>
                          <a:sym typeface="Calibri"/>
                        </a:rPr>
                        <a:t>5、</a:t>
                      </a:r>
                      <a:r>
                        <a:rPr sz="1300" dirty="0">
                          <a:uFill>
                            <a:solidFill/>
                          </a:uFill>
                          <a:latin typeface="宋体"/>
                          <a:ea typeface="宋体"/>
                          <a:cs typeface="宋体"/>
                          <a:sym typeface="宋体"/>
                        </a:rPr>
                        <a:t>反映工程采用的各种新技术、新材料、新工艺的</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反映新材料、新结构、新工艺在工程中的运用情况以及重要结构部位重大节点控制状况</a:t>
                      </a:r>
                    </a:p>
                  </a:txBody>
                  <a:tcPr marL="57886" marR="57886" marT="57886" marB="57886" anchor="ctr"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a:txBody>
                    <a:bodyPr/>
                    <a:lstStyle/>
                    <a:p>
                      <a:pPr lvl="0" algn="l" defTabSz="266700">
                        <a:lnSpc>
                          <a:spcPct val="150000"/>
                        </a:lnSpc>
                        <a:defRPr sz="1800" b="0" i="0">
                          <a:solidFill>
                            <a:srgbClr val="000000"/>
                          </a:solidFill>
                        </a:defRPr>
                      </a:pPr>
                      <a:endParaRPr sz="2100"/>
                    </a:p>
                  </a:txBody>
                  <a:tcPr marL="57886" marR="57886" marT="57886" marB="57886"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50210">
                <a:tc rowSpan="4">
                  <a:txBody>
                    <a:bodyPr/>
                    <a:lstStyle/>
                    <a:p>
                      <a:pPr lvl="0" algn="ctr" defTabSz="266700">
                        <a:lnSpc>
                          <a:spcPct val="150000"/>
                        </a:lnSpc>
                        <a:defRPr sz="1800" b="0" i="0">
                          <a:solidFill>
                            <a:srgbClr val="000000"/>
                          </a:solidFill>
                        </a:defRPr>
                      </a:pPr>
                      <a:endParaRPr sz="1300">
                        <a:uFill>
                          <a:solidFill/>
                        </a:uFill>
                        <a:latin typeface="宋体"/>
                        <a:ea typeface="宋体"/>
                        <a:cs typeface="宋体"/>
                        <a:sym typeface="宋体"/>
                      </a:endParaRPr>
                    </a:p>
                    <a:p>
                      <a:pPr lvl="0" algn="ctr" defTabSz="266700">
                        <a:lnSpc>
                          <a:spcPct val="150000"/>
                        </a:lnSpc>
                        <a:defRPr sz="1800" b="0" i="0">
                          <a:solidFill>
                            <a:srgbClr val="000000"/>
                          </a:solidFill>
                        </a:defRPr>
                      </a:pPr>
                      <a:r>
                        <a:rPr sz="1300">
                          <a:uFill>
                            <a:solidFill/>
                          </a:uFill>
                          <a:latin typeface="宋体"/>
                          <a:ea typeface="宋体"/>
                          <a:cs typeface="宋体"/>
                          <a:sym typeface="宋体"/>
                        </a:rPr>
                        <a:t>6、记录工程重大事故第一现场、事故指挥和处理措施、处理结果等情况</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lnSpc>
                          <a:spcPct val="150000"/>
                        </a:lnSpc>
                        <a:defRPr sz="1800" b="0" i="0">
                          <a:solidFill>
                            <a:srgbClr val="000000"/>
                          </a:solidFill>
                        </a:defRPr>
                      </a:pPr>
                      <a:r>
                        <a:rPr sz="1000" dirty="0">
                          <a:uFill>
                            <a:solidFill/>
                          </a:uFill>
                          <a:latin typeface="宋体"/>
                          <a:ea typeface="宋体"/>
                          <a:cs typeface="宋体"/>
                          <a:sym typeface="宋体"/>
                        </a:rPr>
                        <a:t>1、事故第一现场</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4">
                  <a:txBody>
                    <a:bodyPr/>
                    <a:lstStyle/>
                    <a:p>
                      <a:pPr lvl="0" algn="l" defTabSz="266700">
                        <a:lnSpc>
                          <a:spcPct val="150000"/>
                        </a:lnSpc>
                        <a:defRPr sz="1800" b="0" i="0">
                          <a:solidFill>
                            <a:srgbClr val="000000"/>
                          </a:solidFill>
                        </a:defRPr>
                      </a:pPr>
                      <a:endParaRPr sz="2100"/>
                    </a:p>
                  </a:txBody>
                  <a:tcPr marL="57886" marR="57886" marT="57886" marB="57886"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51656">
                <a:tc vMerge="1">
                  <a:txBody>
                    <a:bodyPr/>
                    <a:lstStyle/>
                    <a:p>
                      <a:endParaRPr lang="zh-CN"/>
                    </a:p>
                  </a:txBody>
                  <a:tcPr/>
                </a:tc>
                <a:tc gridSpan="2">
                  <a:txBody>
                    <a:bodyPr/>
                    <a:lstStyle/>
                    <a:p>
                      <a:pPr lvl="0" algn="just" defTabSz="266700">
                        <a:lnSpc>
                          <a:spcPct val="150000"/>
                        </a:lnSpc>
                        <a:defRPr sz="1800" b="0" i="0">
                          <a:solidFill>
                            <a:srgbClr val="000000"/>
                          </a:solidFill>
                        </a:defRPr>
                      </a:pPr>
                      <a:r>
                        <a:rPr sz="1000">
                          <a:uFill>
                            <a:solidFill/>
                          </a:uFill>
                          <a:latin typeface="宋体"/>
                          <a:ea typeface="宋体"/>
                          <a:cs typeface="宋体"/>
                          <a:sym typeface="宋体"/>
                        </a:rPr>
                        <a:t>2、事故指挥</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50210">
                <a:tc vMerge="1">
                  <a:txBody>
                    <a:bodyPr/>
                    <a:lstStyle/>
                    <a:p>
                      <a:endParaRPr lang="zh-CN"/>
                    </a:p>
                  </a:txBody>
                  <a:tcPr/>
                </a:tc>
                <a:tc gridSpan="2">
                  <a:txBody>
                    <a:bodyPr/>
                    <a:lstStyle/>
                    <a:p>
                      <a:pPr lvl="0" algn="just" defTabSz="266700">
                        <a:lnSpc>
                          <a:spcPct val="150000"/>
                        </a:lnSpc>
                        <a:defRPr sz="1800" b="0" i="0">
                          <a:solidFill>
                            <a:srgbClr val="000000"/>
                          </a:solidFill>
                        </a:defRPr>
                      </a:pPr>
                      <a:r>
                        <a:rPr sz="1000">
                          <a:uFill>
                            <a:solidFill/>
                          </a:uFill>
                          <a:latin typeface="宋体"/>
                          <a:ea typeface="宋体"/>
                          <a:cs typeface="宋体"/>
                          <a:sym typeface="宋体"/>
                        </a:rPr>
                        <a:t>3、处理措施</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1069445">
                <a:tc vMerge="1">
                  <a:txBody>
                    <a:bodyPr/>
                    <a:lstStyle/>
                    <a:p>
                      <a:endParaRPr lang="zh-CN"/>
                    </a:p>
                  </a:txBody>
                  <a:tcPr/>
                </a:tc>
                <a:tc gridSpan="2">
                  <a:txBody>
                    <a:bodyPr/>
                    <a:lstStyle/>
                    <a:p>
                      <a:pPr lvl="0" algn="just" defTabSz="266700">
                        <a:lnSpc>
                          <a:spcPct val="150000"/>
                        </a:lnSpc>
                        <a:defRPr sz="1800" b="0" i="0">
                          <a:solidFill>
                            <a:srgbClr val="000000"/>
                          </a:solidFill>
                        </a:defRPr>
                      </a:pPr>
                      <a:r>
                        <a:rPr sz="1000">
                          <a:uFill>
                            <a:solidFill/>
                          </a:uFill>
                          <a:latin typeface="宋体"/>
                          <a:ea typeface="宋体"/>
                          <a:cs typeface="宋体"/>
                          <a:sym typeface="宋体"/>
                        </a:rPr>
                        <a:t>4、处理结果等重要活动</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50210">
                <a:tc rowSpan="7">
                  <a:txBody>
                    <a:bodyPr/>
                    <a:lstStyle/>
                    <a:p>
                      <a:pPr lvl="0" algn="ctr" defTabSz="266700">
                        <a:lnSpc>
                          <a:spcPct val="150000"/>
                        </a:lnSpc>
                        <a:defRPr sz="1800" b="0" i="0">
                          <a:solidFill>
                            <a:srgbClr val="000000"/>
                          </a:solidFill>
                        </a:defRPr>
                      </a:pPr>
                      <a:endParaRPr sz="13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300">
                        <a:uFill>
                          <a:solidFill/>
                        </a:uFill>
                        <a:latin typeface="宋体"/>
                        <a:ea typeface="宋体"/>
                        <a:cs typeface="宋体"/>
                        <a:sym typeface="宋体"/>
                      </a:endParaRPr>
                    </a:p>
                    <a:p>
                      <a:pPr lvl="0" algn="ctr" defTabSz="266700">
                        <a:lnSpc>
                          <a:spcPct val="150000"/>
                        </a:lnSpc>
                        <a:defRPr sz="1800" b="0" i="0">
                          <a:solidFill>
                            <a:srgbClr val="000000"/>
                          </a:solidFill>
                        </a:defRPr>
                      </a:pPr>
                      <a:r>
                        <a:rPr sz="1300">
                          <a:uFill>
                            <a:solidFill/>
                          </a:uFill>
                          <a:latin typeface="宋体"/>
                          <a:ea typeface="宋体"/>
                          <a:cs typeface="宋体"/>
                          <a:sym typeface="宋体"/>
                        </a:rPr>
                        <a:t>7、记录工程验收情况、竣工典礼</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l" defTabSz="266700">
                        <a:lnSpc>
                          <a:spcPct val="150000"/>
                        </a:lnSpc>
                        <a:defRPr sz="1800" b="0" i="0">
                          <a:solidFill>
                            <a:srgbClr val="000000"/>
                          </a:solidFill>
                        </a:defRPr>
                      </a:pPr>
                      <a:r>
                        <a:rPr sz="1000">
                          <a:uFill>
                            <a:solidFill/>
                          </a:uFill>
                          <a:latin typeface="宋体"/>
                          <a:ea typeface="宋体"/>
                          <a:cs typeface="宋体"/>
                          <a:sym typeface="宋体"/>
                        </a:rPr>
                        <a:t>1、工程项目中重要试验、检测现场情况</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l" defTabSz="266700">
                        <a:lnSpc>
                          <a:spcPct val="150000"/>
                        </a:lnSpc>
                        <a:defRPr sz="1800" b="0" i="0">
                          <a:solidFill>
                            <a:srgbClr val="000000"/>
                          </a:solidFill>
                        </a:defRPr>
                      </a:pPr>
                      <a:endParaRPr sz="2100"/>
                    </a:p>
                  </a:txBody>
                  <a:tcPr marL="57886" marR="57886" marT="57886" marB="57886" horzOverflow="overflow">
                    <a:lnL w="6350">
                      <a:solidFill>
                        <a:srgbClr val="000000"/>
                      </a:solidFill>
                      <a:miter lim="400000"/>
                    </a:lnL>
                    <a:lnR w="190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r>
              <a:tr h="350210">
                <a:tc vMerge="1">
                  <a:txBody>
                    <a:bodyPr/>
                    <a:lstStyle/>
                    <a:p>
                      <a:endParaRPr lang="zh-CN"/>
                    </a:p>
                  </a:txBody>
                  <a:tcPr/>
                </a:tc>
                <a:tc gridSpan="2">
                  <a:txBody>
                    <a:bodyPr/>
                    <a:lstStyle/>
                    <a:p>
                      <a:pPr lvl="0" algn="l" defTabSz="266700">
                        <a:lnSpc>
                          <a:spcPct val="150000"/>
                        </a:lnSpc>
                        <a:defRPr sz="1800" b="0" i="0">
                          <a:solidFill>
                            <a:srgbClr val="000000"/>
                          </a:solidFill>
                        </a:defRPr>
                      </a:pPr>
                      <a:r>
                        <a:rPr sz="1000">
                          <a:uFill>
                            <a:solidFill/>
                          </a:uFill>
                          <a:latin typeface="宋体"/>
                          <a:ea typeface="宋体"/>
                          <a:cs typeface="宋体"/>
                          <a:sym typeface="宋体"/>
                        </a:rPr>
                        <a:t>2、监理对工程施工过程的检查、监督</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50210">
                <a:tc vMerge="1">
                  <a:txBody>
                    <a:bodyPr/>
                    <a:lstStyle/>
                    <a:p>
                      <a:endParaRPr lang="zh-CN"/>
                    </a:p>
                  </a:txBody>
                  <a:tcPr/>
                </a:tc>
                <a:tc gridSpan="2">
                  <a:txBody>
                    <a:bodyPr/>
                    <a:lstStyle/>
                    <a:p>
                      <a:pPr lvl="0" algn="l" defTabSz="266700">
                        <a:lnSpc>
                          <a:spcPct val="150000"/>
                        </a:lnSpc>
                        <a:defRPr sz="1800" b="0" i="0">
                          <a:solidFill>
                            <a:srgbClr val="000000"/>
                          </a:solidFill>
                        </a:defRPr>
                      </a:pPr>
                      <a:r>
                        <a:rPr sz="1000">
                          <a:uFill>
                            <a:solidFill/>
                          </a:uFill>
                          <a:latin typeface="宋体"/>
                          <a:ea typeface="宋体"/>
                          <a:cs typeface="宋体"/>
                          <a:sym typeface="宋体"/>
                        </a:rPr>
                        <a:t>3、基础、主体工程质量验收</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000">
                          <a:uFill>
                            <a:solidFill/>
                          </a:uFill>
                          <a:latin typeface="宋体"/>
                          <a:ea typeface="宋体"/>
                          <a:cs typeface="宋体"/>
                          <a:sym typeface="宋体"/>
                        </a:rPr>
                        <a:t>需反映施工现状情况的近景、全景,且全景拍摄需有参照物</a:t>
                      </a:r>
                    </a:p>
                  </a:txBody>
                  <a:tcPr marL="57886" marR="57886" marT="57886" marB="57886" anchor="ctr" horzOverflow="overflow">
                    <a:lnL w="6350">
                      <a:solidFill>
                        <a:srgbClr val="000000"/>
                      </a:solidFill>
                      <a:miter lim="400000"/>
                    </a:lnL>
                    <a:lnR w="190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350210">
                <a:tc vMerge="1">
                  <a:txBody>
                    <a:bodyPr/>
                    <a:lstStyle/>
                    <a:p>
                      <a:endParaRPr lang="zh-CN"/>
                    </a:p>
                  </a:txBody>
                  <a:tcPr/>
                </a:tc>
                <a:tc gridSpan="2">
                  <a:txBody>
                    <a:bodyPr/>
                    <a:lstStyle/>
                    <a:p>
                      <a:pPr lvl="0" algn="l" defTabSz="266700">
                        <a:lnSpc>
                          <a:spcPct val="150000"/>
                        </a:lnSpc>
                        <a:defRPr sz="1800" b="0" i="0">
                          <a:solidFill>
                            <a:srgbClr val="000000"/>
                          </a:solidFill>
                        </a:defRPr>
                      </a:pPr>
                      <a:r>
                        <a:rPr sz="1000">
                          <a:uFill>
                            <a:solidFill/>
                          </a:uFill>
                          <a:latin typeface="宋体"/>
                          <a:ea typeface="宋体"/>
                          <a:cs typeface="宋体"/>
                          <a:sym typeface="宋体"/>
                        </a:rPr>
                        <a:t>4、单位工程竣工验收</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299560">
                <a:tc vMerge="1">
                  <a:txBody>
                    <a:bodyPr/>
                    <a:lstStyle/>
                    <a:p>
                      <a:endParaRPr lang="zh-CN"/>
                    </a:p>
                  </a:txBody>
                  <a:tcPr/>
                </a:tc>
                <a:tc rowSpan="3">
                  <a:txBody>
                    <a:bodyPr/>
                    <a:lstStyle/>
                    <a:p>
                      <a:pPr lvl="0" algn="ctr" defTabSz="266700">
                        <a:defRPr sz="1800" b="0" i="0">
                          <a:solidFill>
                            <a:srgbClr val="000000"/>
                          </a:solidFill>
                        </a:defRPr>
                      </a:pPr>
                      <a:endParaRPr sz="1000">
                        <a:uFill>
                          <a:solidFill/>
                        </a:uFill>
                        <a:latin typeface="宋体"/>
                        <a:ea typeface="宋体"/>
                        <a:cs typeface="宋体"/>
                        <a:sym typeface="宋体"/>
                      </a:endParaRPr>
                    </a:p>
                    <a:p>
                      <a:pPr marL="25393" lvl="0" indent="-25393" algn="ctr" defTabSz="266700">
                        <a:buSzPct val="100000"/>
                        <a:buFont typeface="Times"/>
                        <a:buAutoNum type="arabicPeriod" startAt="5"/>
                        <a:defRPr sz="1800" b="0" i="0">
                          <a:solidFill>
                            <a:srgbClr val="000000"/>
                          </a:solidFill>
                        </a:defRPr>
                      </a:pPr>
                      <a:r>
                        <a:rPr sz="1000">
                          <a:uFill>
                            <a:solidFill/>
                          </a:uFill>
                          <a:latin typeface="宋体"/>
                          <a:ea typeface="宋体"/>
                          <a:cs typeface="宋体"/>
                          <a:sym typeface="宋体"/>
                        </a:rPr>
                        <a:t>其他</a:t>
                      </a:r>
                    </a:p>
                    <a:p>
                      <a:pPr lvl="0" algn="ctr" defTabSz="266700">
                        <a:defRPr sz="1800" b="0" i="0">
                          <a:solidFill>
                            <a:srgbClr val="000000"/>
                          </a:solidFill>
                        </a:defRPr>
                      </a:pPr>
                      <a:r>
                        <a:rPr sz="1000">
                          <a:uFill>
                            <a:solidFill/>
                          </a:uFill>
                          <a:latin typeface="宋体"/>
                          <a:ea typeface="宋体"/>
                          <a:cs typeface="宋体"/>
                          <a:sym typeface="宋体"/>
                        </a:rPr>
                        <a:t>  情况</a:t>
                      </a:r>
                    </a:p>
                  </a:txBody>
                  <a:tcPr marL="57886" marR="57886" marT="57886" marB="57886"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a:txBody>
                    <a:bodyPr/>
                    <a:lstStyle/>
                    <a:p>
                      <a:pPr lvl="0" algn="just" defTabSz="266700">
                        <a:defRPr sz="1800" b="0" i="0">
                          <a:solidFill>
                            <a:srgbClr val="000000"/>
                          </a:solidFill>
                        </a:defRPr>
                      </a:pPr>
                      <a:r>
                        <a:rPr sz="1000">
                          <a:uFill>
                            <a:solidFill/>
                          </a:uFill>
                          <a:latin typeface="Wingdings"/>
                          <a:ea typeface="Wingdings"/>
                          <a:cs typeface="Wingdings"/>
                          <a:sym typeface="Wingdings"/>
                        </a:rPr>
                        <a:t>①</a:t>
                      </a:r>
                      <a:r>
                        <a:rPr sz="1000">
                          <a:uFill>
                            <a:solidFill/>
                          </a:uFill>
                          <a:latin typeface="宋体"/>
                          <a:ea typeface="宋体"/>
                          <a:cs typeface="宋体"/>
                          <a:sym typeface="宋体"/>
                        </a:rPr>
                        <a:t>、隧道贯通、通车仪式</a:t>
                      </a:r>
                    </a:p>
                  </a:txBody>
                  <a:tcPr marL="57886" marR="57886" marT="57886" marB="57886"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rowSpan="3">
                  <a:txBody>
                    <a:bodyPr/>
                    <a:lstStyle/>
                    <a:p>
                      <a:pPr lvl="0" algn="l" defTabSz="266700">
                        <a:lnSpc>
                          <a:spcPct val="150000"/>
                        </a:lnSpc>
                        <a:defRPr sz="1800" b="0" i="0">
                          <a:solidFill>
                            <a:srgbClr val="000000"/>
                          </a:solidFill>
                        </a:defRPr>
                      </a:pPr>
                      <a:endParaRPr sz="2100"/>
                    </a:p>
                  </a:txBody>
                  <a:tcPr marL="57886" marR="57886" marT="57886" marB="57886" horzOverflow="overflow">
                    <a:lnL w="6350">
                      <a:solidFill>
                        <a:srgbClr val="000000"/>
                      </a:solidFill>
                      <a:miter lim="400000"/>
                    </a:lnL>
                    <a:lnR w="190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r>
              <a:tr h="299560">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Wingdings"/>
                          <a:ea typeface="Wingdings"/>
                          <a:cs typeface="Wingdings"/>
                          <a:sym typeface="Wingdings"/>
                        </a:rPr>
                        <a:t>②</a:t>
                      </a:r>
                      <a:r>
                        <a:rPr sz="1000">
                          <a:uFill>
                            <a:solidFill/>
                          </a:uFill>
                          <a:latin typeface="宋体"/>
                          <a:ea typeface="宋体"/>
                          <a:cs typeface="宋体"/>
                          <a:sym typeface="宋体"/>
                        </a:rPr>
                        <a:t>、重点单项工程外形及内部功能</a:t>
                      </a:r>
                    </a:p>
                  </a:txBody>
                  <a:tcPr marL="57886" marR="57886" marT="57886" marB="57886"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72064">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Wingdings"/>
                          <a:ea typeface="Wingdings"/>
                          <a:cs typeface="Wingdings"/>
                          <a:sym typeface="Wingdings"/>
                        </a:rPr>
                        <a:t>③</a:t>
                      </a:r>
                      <a:r>
                        <a:rPr sz="1000">
                          <a:uFill>
                            <a:solidFill/>
                          </a:uFill>
                          <a:latin typeface="宋体"/>
                          <a:ea typeface="宋体"/>
                          <a:cs typeface="宋体"/>
                          <a:sym typeface="宋体"/>
                        </a:rPr>
                        <a:t>、工程获国优、部优、市优奖项</a:t>
                      </a:r>
                    </a:p>
                  </a:txBody>
                  <a:tcPr marL="57886" marR="57886" marT="57886" marB="57886"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vMerge="1">
                  <a:txBody>
                    <a:bodyPr/>
                    <a:lstStyle/>
                    <a:p>
                      <a:endParaRPr lang="zh-CN"/>
                    </a:p>
                  </a:txBody>
                  <a:tcPr/>
                </a:tc>
              </a:tr>
              <a:tr h="360339">
                <a:tc rowSpan="2">
                  <a:txBody>
                    <a:bodyPr/>
                    <a:lstStyle/>
                    <a:p>
                      <a:pPr lvl="0" algn="ctr" defTabSz="266700">
                        <a:lnSpc>
                          <a:spcPct val="150000"/>
                        </a:lnSpc>
                        <a:defRPr sz="1800" b="0" i="0">
                          <a:solidFill>
                            <a:srgbClr val="000000"/>
                          </a:solidFill>
                        </a:defRPr>
                      </a:pPr>
                      <a:r>
                        <a:rPr sz="1100">
                          <a:uFill>
                            <a:solidFill/>
                          </a:uFill>
                          <a:latin typeface="Calibri"/>
                          <a:ea typeface="Calibri"/>
                          <a:cs typeface="Calibri"/>
                          <a:sym typeface="Calibri"/>
                        </a:rPr>
                        <a:t>8、</a:t>
                      </a:r>
                      <a:r>
                        <a:rPr sz="1300">
                          <a:uFill>
                            <a:solidFill/>
                          </a:uFill>
                          <a:latin typeface="宋体"/>
                          <a:ea typeface="宋体"/>
                          <a:cs typeface="宋体"/>
                          <a:sym typeface="宋体"/>
                        </a:rPr>
                        <a:t>反映竣工后的工程面貌</a:t>
                      </a:r>
                    </a:p>
                  </a:txBody>
                  <a:tcPr marL="57886" marR="57886" marT="57886" marB="578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1、车站及附属工程装修、绿化景观</a:t>
                      </a:r>
                    </a:p>
                  </a:txBody>
                  <a:tcPr marL="57886" marR="57886" marT="57886" marB="57886" anchor="ctr"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000">
                          <a:uFill>
                            <a:solidFill/>
                          </a:uFill>
                          <a:latin typeface="宋体"/>
                          <a:ea typeface="宋体"/>
                          <a:cs typeface="宋体"/>
                          <a:sym typeface="宋体"/>
                        </a:rPr>
                        <a:t>全景（全景拍摄点应与原貌拍摄点一致）</a:t>
                      </a:r>
                    </a:p>
                  </a:txBody>
                  <a:tcPr marL="57886" marR="57886" marT="57886" marB="57886" anchor="ctr"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71193">
                <a:tc vMerge="1">
                  <a:txBody>
                    <a:bodyPr/>
                    <a:lstStyle/>
                    <a:p>
                      <a:endParaRPr lang="zh-CN"/>
                    </a:p>
                  </a:txBody>
                  <a:tcPr/>
                </a:tc>
                <a:tc gridSpan="2">
                  <a:txBody>
                    <a:bodyPr/>
                    <a:lstStyle/>
                    <a:p>
                      <a:pPr lvl="0" algn="just" defTabSz="266700">
                        <a:lnSpc>
                          <a:spcPct val="150000"/>
                        </a:lnSpc>
                        <a:defRPr sz="1800" b="0" i="0">
                          <a:solidFill>
                            <a:srgbClr val="000000"/>
                          </a:solidFill>
                        </a:defRPr>
                      </a:pPr>
                      <a:r>
                        <a:rPr sz="1000" dirty="0">
                          <a:uFill>
                            <a:solidFill/>
                          </a:uFill>
                          <a:latin typeface="宋体"/>
                          <a:ea typeface="宋体"/>
                          <a:cs typeface="宋体"/>
                          <a:sym typeface="宋体"/>
                        </a:rPr>
                        <a:t>2、竣工后的工程周边状况及全貌</a:t>
                      </a:r>
                    </a:p>
                  </a:txBody>
                  <a:tcPr marL="57886" marR="57886" marT="57886" marB="57886"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bl>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11</a:t>
            </a:fld>
            <a:endParaRPr sz="1200">
              <a:solidFill>
                <a:srgbClr val="919293"/>
              </a:solidFill>
            </a:endParaRPr>
          </a:p>
        </p:txBody>
      </p:sp>
      <p:graphicFrame>
        <p:nvGraphicFramePr>
          <p:cNvPr id="48" name="Table 48"/>
          <p:cNvGraphicFramePr/>
          <p:nvPr>
            <p:extLst>
              <p:ext uri="{D42A27DB-BD31-4B8C-83A1-F6EECF244321}">
                <p14:modId xmlns:p14="http://schemas.microsoft.com/office/powerpoint/2010/main" val="456686718"/>
              </p:ext>
            </p:extLst>
          </p:nvPr>
        </p:nvGraphicFramePr>
        <p:xfrm>
          <a:off x="457200" y="1571421"/>
          <a:ext cx="7874751" cy="4835362"/>
        </p:xfrm>
        <a:graphic>
          <a:graphicData uri="http://schemas.openxmlformats.org/drawingml/2006/table">
            <a:tbl>
              <a:tblPr bandRow="1">
                <a:tableStyleId>{4C3C2611-4C71-4FC5-86AE-919BDF0F9419}</a:tableStyleId>
              </a:tblPr>
              <a:tblGrid>
                <a:gridCol w="616764"/>
                <a:gridCol w="1310622"/>
                <a:gridCol w="803995"/>
                <a:gridCol w="3337133"/>
                <a:gridCol w="1806237"/>
              </a:tblGrid>
              <a:tr h="520938">
                <a:tc rowSpan="2">
                  <a:txBody>
                    <a:bodyPr/>
                    <a:lstStyle/>
                    <a:p>
                      <a:pPr lvl="0" algn="just" defTabSz="266700">
                        <a:defRPr sz="1800" b="0" i="0">
                          <a:solidFill>
                            <a:srgbClr val="000000"/>
                          </a:solidFill>
                        </a:defRPr>
                      </a:pPr>
                      <a:r>
                        <a:rPr sz="1600" dirty="0">
                          <a:uFill>
                            <a:solidFill/>
                          </a:uFill>
                          <a:latin typeface="宋体"/>
                          <a:ea typeface="宋体"/>
                          <a:cs typeface="宋体"/>
                          <a:sym typeface="宋体"/>
                        </a:rPr>
                        <a:t>  </a:t>
                      </a:r>
                    </a:p>
                    <a:p>
                      <a:pPr lvl="0" algn="just" defTabSz="266700">
                        <a:defRPr sz="1800" b="0" i="0">
                          <a:solidFill>
                            <a:srgbClr val="000000"/>
                          </a:solidFill>
                        </a:defRPr>
                      </a:pPr>
                      <a:r>
                        <a:rPr sz="1600" dirty="0">
                          <a:uFill>
                            <a:solidFill/>
                          </a:uFill>
                          <a:latin typeface="宋体"/>
                          <a:ea typeface="宋体"/>
                          <a:cs typeface="宋体"/>
                          <a:sym typeface="宋体"/>
                        </a:rPr>
                        <a:t>  1</a:t>
                      </a:r>
                    </a:p>
                  </a:txBody>
                  <a:tcPr marL="70397" marR="70397" marT="70397" marB="70397" horzOverflow="overflow">
                    <a:lnL w="190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2">
                  <a:txBody>
                    <a:bodyPr/>
                    <a:lstStyle/>
                    <a:p>
                      <a:pPr lvl="0" algn="just" defTabSz="266700">
                        <a:lnSpc>
                          <a:spcPct val="150000"/>
                        </a:lnSpc>
                        <a:defRPr sz="1800" b="0" i="0">
                          <a:solidFill>
                            <a:srgbClr val="000000"/>
                          </a:solidFill>
                        </a:defRPr>
                      </a:pPr>
                      <a:r>
                        <a:rPr sz="1600">
                          <a:uFill>
                            <a:solidFill/>
                          </a:uFill>
                          <a:latin typeface="宋体"/>
                          <a:ea typeface="宋体"/>
                          <a:cs typeface="宋体"/>
                          <a:sym typeface="宋体"/>
                        </a:rPr>
                        <a:t>反映工程原址、原貌及周边状况</a:t>
                      </a:r>
                    </a:p>
                  </a:txBody>
                  <a:tcPr marL="70397" marR="70397" marT="70397" marB="70397"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200">
                          <a:uFill>
                            <a:solidFill/>
                          </a:uFill>
                          <a:latin typeface="宋体"/>
                          <a:ea typeface="宋体"/>
                          <a:cs typeface="宋体"/>
                          <a:sym typeface="宋体"/>
                        </a:rPr>
                        <a:t>1、开工前区域全景原貌（重要建筑（构筑）物、古迹、古建筑群）</a:t>
                      </a:r>
                    </a:p>
                  </a:txBody>
                  <a:tcPr marL="70397" marR="70397" marT="70397" marB="70397" anchor="ctr"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200">
                          <a:uFill>
                            <a:solidFill/>
                          </a:uFill>
                          <a:latin typeface="宋体"/>
                          <a:ea typeface="宋体"/>
                          <a:cs typeface="宋体"/>
                          <a:sym typeface="宋体"/>
                        </a:rPr>
                        <a:t>有近景、中景、全景（俯视拍摄）2、中景、全景拍摄需有参照物</a:t>
                      </a:r>
                    </a:p>
                  </a:txBody>
                  <a:tcPr marL="70397" marR="70397" marT="70397" marB="70397"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694767">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200">
                          <a:uFill>
                            <a:solidFill/>
                          </a:uFill>
                          <a:latin typeface="宋体"/>
                          <a:ea typeface="宋体"/>
                          <a:cs typeface="宋体"/>
                          <a:sym typeface="宋体"/>
                        </a:rPr>
                        <a:t>2、工程地质勘测</a:t>
                      </a:r>
                    </a:p>
                  </a:txBody>
                  <a:tcPr marL="70397" marR="70397" marT="70397" marB="70397"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520938">
                <a:tc rowSpan="8">
                  <a:txBody>
                    <a:bodyPr/>
                    <a:lstStyle/>
                    <a:p>
                      <a:pPr lvl="0" algn="just" defTabSz="266700">
                        <a:lnSpc>
                          <a:spcPct val="150000"/>
                        </a:lnSpc>
                        <a:defRPr sz="1800" b="0" i="0">
                          <a:solidFill>
                            <a:srgbClr val="000000"/>
                          </a:solidFill>
                        </a:defRPr>
                      </a:pPr>
                      <a:r>
                        <a:rPr sz="1600" b="1">
                          <a:uFill>
                            <a:solidFill/>
                          </a:uFill>
                          <a:latin typeface="Calibri"/>
                          <a:ea typeface="Calibri"/>
                          <a:cs typeface="Calibri"/>
                          <a:sym typeface="Calibri"/>
                        </a:rPr>
                        <a:t>  </a:t>
                      </a:r>
                      <a:endParaRPr sz="160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sz="1600">
                        <a:uFill>
                          <a:solidFill/>
                        </a:uFill>
                        <a:latin typeface="Calibri"/>
                        <a:ea typeface="Calibri"/>
                        <a:cs typeface="Calibri"/>
                        <a:sym typeface="Calibri"/>
                      </a:endParaRPr>
                    </a:p>
                    <a:p>
                      <a:pPr lvl="0" algn="just" defTabSz="266700">
                        <a:lnSpc>
                          <a:spcPct val="150000"/>
                        </a:lnSpc>
                        <a:defRPr sz="1800" b="0" i="0">
                          <a:solidFill>
                            <a:srgbClr val="000000"/>
                          </a:solidFill>
                        </a:defRPr>
                      </a:pPr>
                      <a:r>
                        <a:rPr sz="1600" b="1">
                          <a:uFill>
                            <a:solidFill/>
                          </a:uFill>
                          <a:latin typeface="Calibri"/>
                          <a:ea typeface="Calibri"/>
                          <a:cs typeface="Calibri"/>
                          <a:sym typeface="Calibri"/>
                        </a:rPr>
                        <a:t> </a:t>
                      </a:r>
                      <a:endParaRPr sz="1600">
                        <a:uFill>
                          <a:solidFill/>
                        </a:uFill>
                        <a:latin typeface="Calibri"/>
                        <a:ea typeface="Calibri"/>
                        <a:cs typeface="Calibri"/>
                        <a:sym typeface="Calibri"/>
                      </a:endParaRPr>
                    </a:p>
                    <a:p>
                      <a:pPr lvl="0" algn="just" defTabSz="266700">
                        <a:lnSpc>
                          <a:spcPct val="150000"/>
                        </a:lnSpc>
                        <a:defRPr sz="1800" b="0" i="0">
                          <a:solidFill>
                            <a:srgbClr val="000000"/>
                          </a:solidFill>
                        </a:defRPr>
                      </a:pPr>
                      <a:r>
                        <a:rPr sz="1600">
                          <a:uFill>
                            <a:solidFill/>
                          </a:uFill>
                          <a:latin typeface="宋体"/>
                          <a:ea typeface="宋体"/>
                          <a:cs typeface="宋体"/>
                          <a:sym typeface="宋体"/>
                        </a:rPr>
                        <a:t>  2</a:t>
                      </a:r>
                    </a:p>
                  </a:txBody>
                  <a:tcPr marL="70397" marR="70397" marT="70397" marB="70397" horzOverflow="overflow">
                    <a:lnL w="190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8">
                  <a:txBody>
                    <a:bodyPr/>
                    <a:lstStyle/>
                    <a:p>
                      <a:pPr lvl="0" algn="just" defTabSz="266700">
                        <a:lnSpc>
                          <a:spcPct val="150000"/>
                        </a:lnSpc>
                        <a:defRPr sz="1800" b="0" i="0">
                          <a:solidFill>
                            <a:srgbClr val="000000"/>
                          </a:solidFill>
                        </a:defRPr>
                      </a:pPr>
                      <a:endParaRPr sz="160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sz="160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600">
                        <a:uFill>
                          <a:solidFill/>
                        </a:uFill>
                        <a:latin typeface="Calibri"/>
                        <a:ea typeface="Calibri"/>
                        <a:cs typeface="Calibri"/>
                        <a:sym typeface="Calibri"/>
                      </a:endParaRPr>
                    </a:p>
                    <a:p>
                      <a:pPr lvl="0" algn="ctr" defTabSz="266700">
                        <a:lnSpc>
                          <a:spcPct val="150000"/>
                        </a:lnSpc>
                        <a:defRPr sz="1800" b="0" i="0">
                          <a:solidFill>
                            <a:srgbClr val="000000"/>
                          </a:solidFill>
                        </a:defRPr>
                      </a:pPr>
                      <a:r>
                        <a:rPr sz="1600" b="1">
                          <a:uFill>
                            <a:solidFill/>
                          </a:uFill>
                          <a:latin typeface="Calibri"/>
                          <a:ea typeface="Calibri"/>
                          <a:cs typeface="Calibri"/>
                          <a:sym typeface="Calibri"/>
                        </a:rPr>
                        <a:t>记录</a:t>
                      </a:r>
                      <a:r>
                        <a:rPr sz="1600">
                          <a:uFill>
                            <a:solidFill/>
                          </a:uFill>
                          <a:latin typeface="宋体"/>
                          <a:ea typeface="宋体"/>
                          <a:cs typeface="宋体"/>
                          <a:sym typeface="宋体"/>
                        </a:rPr>
                        <a:t>工程建设的重大活动、重大事件</a:t>
                      </a:r>
                    </a:p>
                  </a:txBody>
                  <a:tcPr marL="70397" marR="70397" marT="70397" marB="70397"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200">
                          <a:uFill>
                            <a:solidFill/>
                          </a:uFill>
                          <a:latin typeface="宋体"/>
                          <a:ea typeface="宋体"/>
                          <a:cs typeface="宋体"/>
                          <a:sym typeface="宋体"/>
                        </a:rPr>
                        <a:t>1、工程项目的立项、可行性研究和方案设计审查等前期活动</a:t>
                      </a:r>
                    </a:p>
                  </a:txBody>
                  <a:tcPr marL="70397" marR="70397" marT="70397" marB="70397"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8">
                  <a:txBody>
                    <a:bodyPr/>
                    <a:lstStyle/>
                    <a:p>
                      <a:pPr lvl="0" algn="just" defTabSz="266700">
                        <a:defRPr sz="1800" b="0" i="0">
                          <a:solidFill>
                            <a:srgbClr val="000000"/>
                          </a:solidFill>
                        </a:defRPr>
                      </a:pPr>
                      <a:endParaRPr sz="2500"/>
                    </a:p>
                  </a:txBody>
                  <a:tcPr marL="70397" marR="70397" marT="70397" marB="70397"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42590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200">
                          <a:uFill>
                            <a:solidFill/>
                          </a:uFill>
                          <a:latin typeface="宋体"/>
                          <a:ea typeface="宋体"/>
                          <a:cs typeface="宋体"/>
                          <a:sym typeface="宋体"/>
                        </a:rPr>
                        <a:t>2、初步设计及施工图设计审查</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52093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200" dirty="0">
                          <a:uFill>
                            <a:solidFill/>
                          </a:uFill>
                          <a:latin typeface="宋体"/>
                          <a:ea typeface="宋体"/>
                          <a:cs typeface="宋体"/>
                          <a:sym typeface="宋体"/>
                        </a:rPr>
                        <a:t>3、施工中文物保护及拆迁、移民情况（包括房屋爆破场景）</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2590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200">
                          <a:uFill>
                            <a:solidFill/>
                          </a:uFill>
                          <a:latin typeface="宋体"/>
                          <a:ea typeface="宋体"/>
                          <a:cs typeface="宋体"/>
                          <a:sym typeface="宋体"/>
                        </a:rPr>
                        <a:t>4、招商引资、签约仪式</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2590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200">
                          <a:uFill>
                            <a:solidFill/>
                          </a:uFill>
                          <a:latin typeface="宋体"/>
                          <a:ea typeface="宋体"/>
                          <a:cs typeface="宋体"/>
                          <a:sym typeface="宋体"/>
                        </a:rPr>
                        <a:t>5、工程招标与投标</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2590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200">
                          <a:uFill>
                            <a:solidFill/>
                          </a:uFill>
                          <a:latin typeface="宋体"/>
                          <a:ea typeface="宋体"/>
                          <a:cs typeface="宋体"/>
                          <a:sym typeface="宋体"/>
                        </a:rPr>
                        <a:t>6、工程奠基、开工仪式、图纸会审</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52093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200">
                          <a:uFill>
                            <a:solidFill/>
                          </a:uFill>
                          <a:latin typeface="宋体"/>
                          <a:ea typeface="宋体"/>
                          <a:cs typeface="宋体"/>
                          <a:sym typeface="宋体"/>
                        </a:rPr>
                        <a:t>7、党和国家、省市领导视察工程的活动及相关重要会议等</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30866">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200" dirty="0">
                          <a:uFill>
                            <a:solidFill/>
                          </a:uFill>
                          <a:latin typeface="宋体"/>
                          <a:ea typeface="宋体"/>
                          <a:cs typeface="宋体"/>
                          <a:sym typeface="宋体"/>
                        </a:rPr>
                        <a:t>8、线路定位、车站选址</a:t>
                      </a:r>
                    </a:p>
                  </a:txBody>
                  <a:tcPr marL="70397" marR="70397" marT="70397" marB="70397"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bl>
          </a:graphicData>
        </a:graphic>
      </p:graphicFrame>
      <p:sp>
        <p:nvSpPr>
          <p:cNvPr id="49" name="Shape 49"/>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solidFill>
                  <a:srgbClr val="000000"/>
                </a:solidFill>
              </a:defRPr>
            </a:pPr>
            <a:r>
              <a:rPr sz="3000">
                <a:solidFill>
                  <a:srgbClr val="1A93C8"/>
                </a:solidFill>
              </a:rPr>
              <a:t>（一）市政基础设施工程声像档案拍摄内容</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12</a:t>
            </a:fld>
            <a:endParaRPr sz="1200">
              <a:solidFill>
                <a:srgbClr val="919293"/>
              </a:solidFill>
            </a:endParaRPr>
          </a:p>
        </p:txBody>
      </p:sp>
      <p:graphicFrame>
        <p:nvGraphicFramePr>
          <p:cNvPr id="52" name="Table 52"/>
          <p:cNvGraphicFramePr/>
          <p:nvPr>
            <p:extLst>
              <p:ext uri="{D42A27DB-BD31-4B8C-83A1-F6EECF244321}">
                <p14:modId xmlns:p14="http://schemas.microsoft.com/office/powerpoint/2010/main" val="4069291282"/>
              </p:ext>
            </p:extLst>
          </p:nvPr>
        </p:nvGraphicFramePr>
        <p:xfrm>
          <a:off x="330816" y="88900"/>
          <a:ext cx="8545780" cy="6671664"/>
        </p:xfrm>
        <a:graphic>
          <a:graphicData uri="http://schemas.openxmlformats.org/drawingml/2006/table">
            <a:tbl>
              <a:tblPr bandRow="1">
                <a:tableStyleId>{4C3C2611-4C71-4FC5-86AE-919BDF0F9419}</a:tableStyleId>
              </a:tblPr>
              <a:tblGrid>
                <a:gridCol w="825532"/>
                <a:gridCol w="764380"/>
                <a:gridCol w="5228367"/>
                <a:gridCol w="1727501"/>
              </a:tblGrid>
              <a:tr h="395949">
                <a:tc rowSpan="13">
                  <a:txBody>
                    <a:bodyPr/>
                    <a:lstStyle/>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100">
                        <a:uFill>
                          <a:solidFill/>
                        </a:uFill>
                        <a:latin typeface="宋体"/>
                        <a:ea typeface="宋体"/>
                        <a:cs typeface="宋体"/>
                        <a:sym typeface="宋体"/>
                      </a:endParaRPr>
                    </a:p>
                    <a:p>
                      <a:pPr lvl="0" algn="ctr" defTabSz="266700">
                        <a:lnSpc>
                          <a:spcPct val="150000"/>
                        </a:lnSpc>
                        <a:defRPr sz="1800" b="0" i="0">
                          <a:solidFill>
                            <a:srgbClr val="000000"/>
                          </a:solidFill>
                        </a:defRPr>
                      </a:pPr>
                      <a:r>
                        <a:rPr sz="1100">
                          <a:uFill>
                            <a:solidFill/>
                          </a:uFill>
                          <a:latin typeface="宋体"/>
                          <a:ea typeface="宋体"/>
                          <a:cs typeface="宋体"/>
                          <a:sym typeface="宋体"/>
                        </a:rPr>
                        <a:t>主体工程施工过程中施工现场整体情况</a:t>
                      </a:r>
                    </a:p>
                  </a:txBody>
                  <a:tcPr marL="53506" marR="53506" marT="53506" marB="53506" horzOverflow="overflow">
                    <a:lnL w="6350">
                      <a:solidFill>
                        <a:srgbClr val="000000"/>
                      </a:solidFill>
                      <a:miter lim="400000"/>
                    </a:lnL>
                    <a:lnR w="6350">
                      <a:solidFill>
                        <a:srgbClr val="000000"/>
                      </a:solidFill>
                      <a:miter lim="400000"/>
                    </a:lnR>
                    <a:lnT w="19050">
                      <a:solidFill>
                        <a:srgbClr val="000000"/>
                      </a:solidFill>
                      <a:miter lim="400000"/>
                    </a:lnT>
                    <a:lnB w="12700">
                      <a:miter lim="400000"/>
                    </a:lnB>
                    <a:solidFill>
                      <a:srgbClr val="000000">
                        <a:alpha val="0"/>
                      </a:srgbClr>
                    </a:solidFill>
                  </a:tcPr>
                </a:tc>
                <a:tc gridSpan="2">
                  <a:txBody>
                    <a:bodyPr/>
                    <a:lstStyle/>
                    <a:p>
                      <a:pPr lvl="0" algn="ctr" defTabSz="266700">
                        <a:lnSpc>
                          <a:spcPct val="150000"/>
                        </a:lnSpc>
                        <a:defRPr sz="1800" b="0" i="0">
                          <a:solidFill>
                            <a:srgbClr val="000000"/>
                          </a:solidFill>
                        </a:defRPr>
                      </a:pPr>
                      <a:r>
                        <a:rPr sz="1000">
                          <a:uFill>
                            <a:solidFill/>
                          </a:uFill>
                          <a:latin typeface="宋体"/>
                          <a:ea typeface="宋体"/>
                          <a:cs typeface="宋体"/>
                          <a:sym typeface="宋体"/>
                        </a:rPr>
                        <a:t>（二）、基础设施工程</a:t>
                      </a:r>
                    </a:p>
                  </a:txBody>
                  <a:tcPr marL="53506" marR="53506" marT="53506" marB="53506"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a:txBody>
                    <a:bodyPr/>
                    <a:lstStyle/>
                    <a:p>
                      <a:pPr lvl="0" algn="l" defTabSz="266700">
                        <a:defRPr sz="1800" b="0" i="0">
                          <a:solidFill>
                            <a:srgbClr val="000000"/>
                          </a:solidFill>
                        </a:defRPr>
                      </a:pPr>
                      <a:endParaRPr sz="1900"/>
                    </a:p>
                  </a:txBody>
                  <a:tcPr marL="53506" marR="53506" marT="53506" marB="53506" horzOverflow="overflow">
                    <a:lnL w="6350">
                      <a:solidFill>
                        <a:srgbClr val="000000"/>
                      </a:solidFill>
                      <a:miter lim="400000"/>
                    </a:lnL>
                    <a:lnR w="190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r>
              <a:tr h="322016">
                <a:tc vMerge="1">
                  <a:txBody>
                    <a:bodyPr/>
                    <a:lstStyle/>
                    <a:p>
                      <a:endParaRPr lang="zh-CN"/>
                    </a:p>
                  </a:txBody>
                  <a:tcPr/>
                </a:tc>
                <a:tc rowSpan="3">
                  <a:txBody>
                    <a:bodyPr/>
                    <a:lstStyle/>
                    <a:p>
                      <a:pPr lvl="0" algn="ctr" defTabSz="266700">
                        <a:defRPr sz="1800" b="0" i="0">
                          <a:solidFill>
                            <a:srgbClr val="000000"/>
                          </a:solidFill>
                        </a:defRPr>
                      </a:pPr>
                      <a:endParaRPr sz="1000">
                        <a:uFill>
                          <a:solidFill/>
                        </a:uFill>
                        <a:latin typeface="宋体"/>
                        <a:ea typeface="宋体"/>
                        <a:cs typeface="宋体"/>
                        <a:sym typeface="宋体"/>
                      </a:endParaRPr>
                    </a:p>
                    <a:p>
                      <a:pPr marL="33623" lvl="0" indent="-33623" algn="ctr" defTabSz="266700">
                        <a:buSzPct val="100000"/>
                        <a:buFont typeface="Times"/>
                        <a:buAutoNum type="arabicPeriod"/>
                        <a:defRPr sz="1800" b="0" i="0">
                          <a:solidFill>
                            <a:srgbClr val="000000"/>
                          </a:solidFill>
                        </a:defRPr>
                      </a:pPr>
                      <a:r>
                        <a:rPr sz="1000">
                          <a:uFill>
                            <a:solidFill/>
                          </a:uFill>
                          <a:latin typeface="宋体"/>
                          <a:ea typeface="宋体"/>
                          <a:cs typeface="宋体"/>
                          <a:sym typeface="宋体"/>
                        </a:rPr>
                        <a:t>排水</a:t>
                      </a: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宋体"/>
                          <a:ea typeface="宋体"/>
                          <a:cs typeface="宋体"/>
                          <a:sym typeface="宋体"/>
                        </a:rPr>
                        <a:t>   工程</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深基坑：围护及降水情况。</a:t>
                      </a:r>
                    </a:p>
                  </a:txBody>
                  <a:tcPr marL="53506" marR="53506" marT="53506" marB="53506"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rowSpan="12">
                  <a:txBody>
                    <a:bodyPr/>
                    <a:lstStyle/>
                    <a:p>
                      <a:pPr lvl="0" algn="just" defTabSz="266700">
                        <a:defRPr sz="1800" b="0" i="0">
                          <a:solidFill>
                            <a:srgbClr val="000000"/>
                          </a:solidFill>
                        </a:defRPr>
                      </a:pPr>
                      <a:r>
                        <a:rPr sz="1000">
                          <a:uFill>
                            <a:solidFill/>
                          </a:uFill>
                          <a:latin typeface="Calibri"/>
                          <a:ea typeface="Calibri"/>
                          <a:cs typeface="Calibri"/>
                          <a:sym typeface="Calibri"/>
                        </a:rPr>
                        <a:t>1</a:t>
                      </a:r>
                      <a:r>
                        <a:rPr sz="1000">
                          <a:uFill>
                            <a:solidFill/>
                          </a:uFill>
                          <a:latin typeface="宋体"/>
                          <a:ea typeface="宋体"/>
                          <a:cs typeface="宋体"/>
                          <a:sym typeface="宋体"/>
                        </a:rPr>
                        <a:t>、关键工序、重要部位、隐蔽工程要求拍摄细节特征。对同一拍摄对象要求不同角度、不同阶段的照片</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2</a:t>
                      </a:r>
                      <a:r>
                        <a:rPr sz="1000">
                          <a:uFill>
                            <a:solidFill/>
                          </a:uFill>
                          <a:latin typeface="宋体"/>
                          <a:ea typeface="宋体"/>
                          <a:cs typeface="宋体"/>
                          <a:sym typeface="宋体"/>
                        </a:rPr>
                        <a:t>、拍摄的角度、方式应能全面反映所验收部位的质量状况，并具有代表性，</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3</a:t>
                      </a:r>
                      <a:r>
                        <a:rPr sz="1000">
                          <a:uFill>
                            <a:solidFill/>
                          </a:uFill>
                          <a:latin typeface="宋体"/>
                          <a:ea typeface="宋体"/>
                          <a:cs typeface="宋体"/>
                          <a:sym typeface="宋体"/>
                        </a:rPr>
                        <a:t>、正确判断被拍摄对象的大小，特别是拍摄局部时，为正确表示被拍摄对象的大小、长短、粗细、形状，有必要加设卷尺。</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4</a:t>
                      </a:r>
                      <a:r>
                        <a:rPr sz="1000">
                          <a:uFill>
                            <a:solidFill/>
                          </a:uFill>
                          <a:latin typeface="宋体"/>
                          <a:ea typeface="宋体"/>
                          <a:cs typeface="宋体"/>
                          <a:sym typeface="宋体"/>
                        </a:rPr>
                        <a:t>、当拍摄构件偏差、钢筋搭接和锚固长度等尺寸项目时，应立钢尺进行明确标识和记录，以供追溯</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5</a:t>
                      </a:r>
                      <a:r>
                        <a:rPr sz="1000">
                          <a:uFill>
                            <a:solidFill/>
                          </a:uFill>
                          <a:latin typeface="宋体"/>
                          <a:ea typeface="宋体"/>
                          <a:cs typeface="宋体"/>
                          <a:sym typeface="宋体"/>
                        </a:rPr>
                        <a:t>、当拍摄梁柱节点钢筋设置等空间部位时，应从多个角度拍摄记录四个面的质量情况。</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6</a:t>
                      </a:r>
                      <a:r>
                        <a:rPr sz="1000">
                          <a:uFill>
                            <a:solidFill/>
                          </a:uFill>
                          <a:latin typeface="宋体"/>
                          <a:ea typeface="宋体"/>
                          <a:cs typeface="宋体"/>
                          <a:sym typeface="宋体"/>
                        </a:rPr>
                        <a:t>、钢筋绑扎过程注意支撑体系的拍摄</a:t>
                      </a:r>
                      <a:endParaRPr sz="1000">
                        <a:uFill>
                          <a:solidFill/>
                        </a:uFill>
                        <a:latin typeface="Calibri"/>
                        <a:ea typeface="Calibri"/>
                        <a:cs typeface="Calibri"/>
                        <a:sym typeface="Calibri"/>
                      </a:endParaRPr>
                    </a:p>
                    <a:p>
                      <a:pPr lvl="0" algn="just" defTabSz="266700">
                        <a:defRPr sz="1800" b="0" i="0">
                          <a:solidFill>
                            <a:srgbClr val="000000"/>
                          </a:solidFill>
                        </a:defRPr>
                      </a:pP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Calibri"/>
                          <a:ea typeface="Calibri"/>
                          <a:cs typeface="Calibri"/>
                          <a:sym typeface="Calibri"/>
                        </a:rPr>
                        <a:t>7</a:t>
                      </a:r>
                      <a:r>
                        <a:rPr sz="1000">
                          <a:uFill>
                            <a:solidFill/>
                          </a:uFill>
                          <a:latin typeface="宋体"/>
                          <a:ea typeface="宋体"/>
                          <a:cs typeface="宋体"/>
                          <a:sym typeface="宋体"/>
                        </a:rPr>
                        <a:t>、楼层放线过程应有监理代表在场。 模板验收应有监理代表在场</a:t>
                      </a:r>
                    </a:p>
                  </a:txBody>
                  <a:tcPr marL="53506" marR="53506" marT="53506" marB="53506" anchor="ctr" horzOverflow="overflow">
                    <a:lnL w="6350">
                      <a:solidFill>
                        <a:srgbClr val="000000"/>
                      </a:solidFill>
                      <a:miter lim="400000"/>
                    </a:lnL>
                    <a:lnR w="19050">
                      <a:solidFill>
                        <a:srgbClr val="000000"/>
                      </a:solidFill>
                      <a:miter lim="400000"/>
                    </a:lnR>
                    <a:lnT w="6350">
                      <a:solidFill>
                        <a:srgbClr val="000000"/>
                      </a:solidFill>
                      <a:miter lim="400000"/>
                    </a:lnT>
                    <a:lnB w="12700">
                      <a:miter lim="400000"/>
                    </a:lnB>
                    <a:solidFill>
                      <a:srgbClr val="000000">
                        <a:alpha val="0"/>
                      </a:srgbClr>
                    </a:solidFill>
                  </a:tcPr>
                </a:tc>
              </a:tr>
              <a:tr h="315392">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沟  槽：沟槽开挖情况。</a:t>
                      </a:r>
                    </a:p>
                  </a:txBody>
                  <a:tcPr marL="53506" marR="53506" marT="53506" marB="53506"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84912">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安  管：施工完成后的管道全貌。</a:t>
                      </a:r>
                    </a:p>
                  </a:txBody>
                  <a:tcPr marL="53506" marR="53506" marT="53506" marB="53506"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629457">
                <a:tc vMerge="1">
                  <a:txBody>
                    <a:bodyPr/>
                    <a:lstStyle/>
                    <a:p>
                      <a:endParaRPr lang="zh-CN"/>
                    </a:p>
                  </a:txBody>
                  <a:tcPr/>
                </a:tc>
                <a:tc rowSpan="5">
                  <a:txBody>
                    <a:bodyPr/>
                    <a:lstStyle/>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marL="33623" lvl="0" indent="-33623" algn="ctr" defTabSz="266700">
                        <a:buSzPct val="100000"/>
                        <a:buFont typeface="Times"/>
                        <a:buAutoNum type="arabicPeriod" startAt="2"/>
                        <a:defRPr sz="1800" b="0" i="0">
                          <a:solidFill>
                            <a:srgbClr val="000000"/>
                          </a:solidFill>
                        </a:defRPr>
                      </a:pPr>
                      <a:r>
                        <a:rPr sz="1000">
                          <a:uFill>
                            <a:solidFill/>
                          </a:uFill>
                          <a:latin typeface="宋体"/>
                          <a:ea typeface="宋体"/>
                          <a:cs typeface="宋体"/>
                          <a:sym typeface="宋体"/>
                        </a:rPr>
                        <a:t>道路</a:t>
                      </a: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宋体"/>
                          <a:ea typeface="宋体"/>
                          <a:cs typeface="宋体"/>
                          <a:sym typeface="宋体"/>
                        </a:rPr>
                        <a:t>   工程</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just" defTabSz="266700">
                        <a:defRPr sz="1800" b="0" i="0">
                          <a:solidFill>
                            <a:srgbClr val="000000"/>
                          </a:solidFill>
                        </a:defRPr>
                      </a:pPr>
                      <a:endParaRPr lang="en-US" sz="1000" dirty="0" smtClean="0">
                        <a:uFill>
                          <a:solidFill/>
                        </a:uFill>
                        <a:latin typeface="宋体"/>
                        <a:ea typeface="宋体"/>
                        <a:cs typeface="宋体"/>
                        <a:sym typeface="宋体"/>
                      </a:endParaRPr>
                    </a:p>
                    <a:p>
                      <a:pPr lvl="0" algn="just" defTabSz="266700">
                        <a:defRPr sz="1800" b="0" i="0">
                          <a:solidFill>
                            <a:srgbClr val="000000"/>
                          </a:solidFill>
                        </a:defRPr>
                      </a:pPr>
                      <a:r>
                        <a:rPr sz="1000" dirty="0" smtClean="0">
                          <a:uFill>
                            <a:solidFill/>
                          </a:uFill>
                          <a:latin typeface="宋体"/>
                          <a:ea typeface="宋体"/>
                          <a:cs typeface="宋体"/>
                          <a:sym typeface="宋体"/>
                        </a:rPr>
                        <a:t>路  </a:t>
                      </a:r>
                      <a:r>
                        <a:rPr sz="1000" dirty="0" err="1">
                          <a:uFill>
                            <a:solidFill/>
                          </a:uFill>
                          <a:latin typeface="宋体"/>
                          <a:ea typeface="宋体"/>
                          <a:cs typeface="宋体"/>
                          <a:sym typeface="宋体"/>
                        </a:rPr>
                        <a:t>床：道路土路基完成后垫层施工前的路床全貌，主要包括机动车路床与非机动车路床、人行道路床的现状</a:t>
                      </a:r>
                      <a:r>
                        <a:rPr sz="1000" dirty="0">
                          <a:uFill>
                            <a:solidFill/>
                          </a:uFill>
                          <a:latin typeface="宋体"/>
                          <a:ea typeface="宋体"/>
                          <a:cs typeface="宋体"/>
                          <a:sym typeface="宋体"/>
                        </a:rPr>
                        <a:t>。</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84912">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垫  层 ：垫层施工过程及垫层完成后的全貌。</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84912">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基  层：基层施工过程及基层完成后的全貌。</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84912">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面  层：面层施工过程及基层完成后的全貌。</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457185">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附属工程</a:t>
                      </a:r>
                      <a:r>
                        <a:rPr sz="1000" b="1">
                          <a:uFill>
                            <a:solidFill/>
                          </a:uFill>
                          <a:latin typeface="Calibri"/>
                          <a:ea typeface="Calibri"/>
                          <a:cs typeface="Calibri"/>
                          <a:sym typeface="Calibri"/>
                        </a:rPr>
                        <a:t>:</a:t>
                      </a:r>
                      <a:r>
                        <a:rPr sz="1000">
                          <a:uFill>
                            <a:solidFill/>
                          </a:uFill>
                          <a:latin typeface="宋体"/>
                          <a:ea typeface="宋体"/>
                          <a:cs typeface="宋体"/>
                          <a:sym typeface="宋体"/>
                        </a:rPr>
                        <a:t> 绿化、亮化、交通设施等施工情况。</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1153431">
                <a:tc vMerge="1">
                  <a:txBody>
                    <a:bodyPr/>
                    <a:lstStyle/>
                    <a:p>
                      <a:endParaRPr lang="zh-CN"/>
                    </a:p>
                  </a:txBody>
                  <a:tcPr/>
                </a:tc>
                <a:tc rowSpan="4">
                  <a:txBody>
                    <a:bodyPr/>
                    <a:lstStyle/>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lvl="0" algn="ctr" defTabSz="266700">
                        <a:defRPr sz="1800" b="0" i="0">
                          <a:solidFill>
                            <a:srgbClr val="000000"/>
                          </a:solidFill>
                        </a:defRPr>
                      </a:pPr>
                      <a:endParaRPr sz="1000">
                        <a:uFill>
                          <a:solidFill/>
                        </a:uFill>
                        <a:latin typeface="Calibri"/>
                        <a:ea typeface="Calibri"/>
                        <a:cs typeface="Calibri"/>
                        <a:sym typeface="Calibri"/>
                      </a:endParaRPr>
                    </a:p>
                    <a:p>
                      <a:pPr marL="33623" lvl="0" indent="-33623" algn="ctr" defTabSz="266700">
                        <a:buSzPct val="100000"/>
                        <a:buFont typeface="Times"/>
                        <a:buAutoNum type="arabicPeriod" startAt="3"/>
                        <a:defRPr sz="1800" b="0" i="0">
                          <a:solidFill>
                            <a:srgbClr val="000000"/>
                          </a:solidFill>
                        </a:defRPr>
                      </a:pPr>
                      <a:r>
                        <a:rPr sz="1000">
                          <a:uFill>
                            <a:solidFill/>
                          </a:uFill>
                          <a:latin typeface="宋体"/>
                          <a:ea typeface="宋体"/>
                          <a:cs typeface="宋体"/>
                          <a:sym typeface="宋体"/>
                        </a:rPr>
                        <a:t>桥梁</a:t>
                      </a:r>
                      <a:endParaRPr sz="1000">
                        <a:uFill>
                          <a:solidFill/>
                        </a:uFill>
                        <a:latin typeface="Calibri"/>
                        <a:ea typeface="Calibri"/>
                        <a:cs typeface="Calibri"/>
                        <a:sym typeface="Calibri"/>
                      </a:endParaRPr>
                    </a:p>
                    <a:p>
                      <a:pPr lvl="0" algn="just" defTabSz="266700">
                        <a:defRPr sz="1800" b="0" i="0">
                          <a:solidFill>
                            <a:srgbClr val="000000"/>
                          </a:solidFill>
                        </a:defRPr>
                      </a:pPr>
                      <a:r>
                        <a:rPr sz="1000">
                          <a:uFill>
                            <a:solidFill/>
                          </a:uFill>
                          <a:latin typeface="宋体"/>
                          <a:ea typeface="宋体"/>
                          <a:cs typeface="宋体"/>
                          <a:sym typeface="宋体"/>
                        </a:rPr>
                        <a:t>   工程</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12700">
                      <a:miter lim="400000"/>
                    </a:lnB>
                    <a:solidFill>
                      <a:srgbClr val="000000">
                        <a:alpha val="0"/>
                      </a:srgbClr>
                    </a:solidFill>
                  </a:tcPr>
                </a:tc>
                <a:tc>
                  <a:txBody>
                    <a:bodyPr/>
                    <a:lstStyle/>
                    <a:p>
                      <a:pPr lvl="0" algn="just" defTabSz="266700">
                        <a:defRPr sz="1800" b="0" i="0">
                          <a:solidFill>
                            <a:srgbClr val="000000"/>
                          </a:solidFill>
                        </a:defRPr>
                      </a:pPr>
                      <a:r>
                        <a:rPr sz="1000" dirty="0">
                          <a:uFill>
                            <a:solidFill/>
                          </a:uFill>
                          <a:latin typeface="宋体"/>
                          <a:ea typeface="宋体"/>
                          <a:cs typeface="宋体"/>
                          <a:sym typeface="宋体"/>
                        </a:rPr>
                        <a:t>基  础：</a:t>
                      </a:r>
                      <a:r>
                        <a:rPr sz="1000" dirty="0">
                          <a:uFill>
                            <a:solidFill/>
                          </a:uFill>
                          <a:latin typeface="Wingdings"/>
                          <a:ea typeface="Wingdings"/>
                          <a:cs typeface="Wingdings"/>
                          <a:sym typeface="Wingdings"/>
                        </a:rPr>
                        <a:t>①</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沉入桩接桩情况</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反映钻孔灌注桩施工及钢筋笼等内容</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③</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沉井下沉后内壁情况</a:t>
                      </a:r>
                      <a:r>
                        <a:rPr sz="1000" dirty="0">
                          <a:uFill>
                            <a:solidFill/>
                          </a:uFill>
                          <a:latin typeface="宋体"/>
                          <a:ea typeface="宋体"/>
                          <a:cs typeface="宋体"/>
                          <a:sym typeface="宋体"/>
                        </a:rPr>
                        <a:t>；  </a:t>
                      </a:r>
                    </a:p>
                    <a:p>
                      <a:pPr lvl="0" algn="just" defTabSz="266700">
                        <a:defRPr sz="1800" b="0" i="0">
                          <a:solidFill>
                            <a:srgbClr val="000000"/>
                          </a:solidFill>
                        </a:defRPr>
                      </a:pPr>
                      <a:r>
                        <a:rPr sz="1000" dirty="0">
                          <a:uFill>
                            <a:solidFill/>
                          </a:uFill>
                          <a:latin typeface="Wingdings"/>
                          <a:ea typeface="Wingdings"/>
                          <a:cs typeface="Wingdings"/>
                          <a:sym typeface="Wingdings"/>
                        </a:rPr>
                        <a:t>④</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承台基坑、垫层铺设、凿桩、承台钢筋等施工过程及完成后的面貌，包括其基坑底，边坡，排水设施等</a:t>
                      </a:r>
                      <a:r>
                        <a:rPr sz="1000" dirty="0">
                          <a:uFill>
                            <a:solidFill/>
                          </a:uFill>
                          <a:latin typeface="宋体"/>
                          <a:ea typeface="宋体"/>
                          <a:cs typeface="宋体"/>
                          <a:sym typeface="宋体"/>
                        </a:rPr>
                        <a:t>。 </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812464">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下 部 结 构：</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、立柱钢筋、立柱模板施工过程及完成后的面貌；</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、盖梁钢筋、盖梁模板施工过程及完成后的面貌；</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、支座制作施工完成过程及完成后的面貌。</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636613">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上 部 结 构：</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、梁板钢筋、模板施工过程及完成后的面貌；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、预应力张拉过程中的设备、人员、相互配合信号方式等内容。</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808886">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000" dirty="0">
                          <a:uFill>
                            <a:solidFill/>
                          </a:uFill>
                          <a:latin typeface="宋体"/>
                          <a:ea typeface="宋体"/>
                          <a:cs typeface="宋体"/>
                          <a:sym typeface="宋体"/>
                        </a:rPr>
                        <a:t>附 属 结 构：</a:t>
                      </a:r>
                      <a:r>
                        <a:rPr sz="1000" dirty="0">
                          <a:uFill>
                            <a:solidFill/>
                          </a:uFill>
                          <a:latin typeface="Wingdings"/>
                          <a:ea typeface="Wingdings"/>
                          <a:cs typeface="Wingdings"/>
                          <a:sym typeface="Wingdings"/>
                        </a:rPr>
                        <a:t>①</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挡墙、护坡及其接缝、缝宽等</a:t>
                      </a:r>
                      <a:r>
                        <a:rPr sz="1000" dirty="0">
                          <a:uFill>
                            <a:solidFill/>
                          </a:uFill>
                          <a:latin typeface="宋体"/>
                          <a:ea typeface="宋体"/>
                          <a:cs typeface="宋体"/>
                          <a:sym typeface="宋体"/>
                        </a:rPr>
                        <a:t>； </a:t>
                      </a:r>
                    </a:p>
                    <a:p>
                      <a:pPr lvl="0" algn="just" defTabSz="266700">
                        <a:defRPr sz="1800" b="0" i="0">
                          <a:solidFill>
                            <a:srgbClr val="000000"/>
                          </a:solidFill>
                        </a:defRPr>
                      </a:pP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防撞墙的钢筋及完成后的面貌</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③</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墙面铺装层的钢筋及完成后的面貌</a:t>
                      </a:r>
                      <a:r>
                        <a:rPr sz="1000" dirty="0">
                          <a:uFill>
                            <a:solidFill/>
                          </a:uFill>
                          <a:latin typeface="宋体"/>
                          <a:ea typeface="宋体"/>
                          <a:cs typeface="宋体"/>
                          <a:sym typeface="宋体"/>
                        </a:rPr>
                        <a:t>。</a:t>
                      </a:r>
                    </a:p>
                  </a:txBody>
                  <a:tcPr marL="53506" marR="53506" marT="53506" marB="5350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13</a:t>
            </a:fld>
            <a:endParaRPr sz="1200">
              <a:solidFill>
                <a:srgbClr val="919293"/>
              </a:solidFill>
            </a:endParaRPr>
          </a:p>
        </p:txBody>
      </p:sp>
      <p:graphicFrame>
        <p:nvGraphicFramePr>
          <p:cNvPr id="55" name="Table 55"/>
          <p:cNvGraphicFramePr/>
          <p:nvPr>
            <p:extLst>
              <p:ext uri="{D42A27DB-BD31-4B8C-83A1-F6EECF244321}">
                <p14:modId xmlns:p14="http://schemas.microsoft.com/office/powerpoint/2010/main" val="1871111843"/>
              </p:ext>
            </p:extLst>
          </p:nvPr>
        </p:nvGraphicFramePr>
        <p:xfrm>
          <a:off x="194127" y="1968500"/>
          <a:ext cx="8703619" cy="2832099"/>
        </p:xfrm>
        <a:graphic>
          <a:graphicData uri="http://schemas.openxmlformats.org/drawingml/2006/table">
            <a:tbl>
              <a:tblPr bandRow="1">
                <a:tableStyleId>{4C3C2611-4C71-4FC5-86AE-919BDF0F9419}</a:tableStyleId>
              </a:tblPr>
              <a:tblGrid>
                <a:gridCol w="681681"/>
                <a:gridCol w="1448573"/>
                <a:gridCol w="888621"/>
                <a:gridCol w="3688389"/>
                <a:gridCol w="1996355"/>
              </a:tblGrid>
              <a:tr h="2164782">
                <a:tc rowSpan="2">
                  <a:txBody>
                    <a:bodyPr/>
                    <a:lstStyle/>
                    <a:p>
                      <a:pPr lvl="0" algn="l" defTabSz="266700">
                        <a:lnSpc>
                          <a:spcPct val="150000"/>
                        </a:lnSpc>
                        <a:defRPr sz="1800" b="0" i="0">
                          <a:solidFill>
                            <a:srgbClr val="000000"/>
                          </a:solidFill>
                        </a:defRPr>
                      </a:pPr>
                      <a:endParaRPr sz="1600" dirty="0">
                        <a:uFill>
                          <a:solidFill/>
                        </a:uFill>
                        <a:latin typeface="Calibri"/>
                        <a:ea typeface="Calibri"/>
                        <a:cs typeface="Calibri"/>
                        <a:sym typeface="Calibri"/>
                      </a:endParaRPr>
                    </a:p>
                    <a:p>
                      <a:pPr lvl="0" algn="l" defTabSz="266700">
                        <a:lnSpc>
                          <a:spcPct val="150000"/>
                        </a:lnSpc>
                        <a:defRPr sz="1800" b="0" i="0">
                          <a:solidFill>
                            <a:srgbClr val="000000"/>
                          </a:solidFill>
                        </a:defRPr>
                      </a:pPr>
                      <a:r>
                        <a:rPr sz="1600" dirty="0">
                          <a:uFill>
                            <a:solidFill/>
                          </a:uFill>
                          <a:latin typeface="宋体"/>
                          <a:ea typeface="宋体"/>
                          <a:cs typeface="宋体"/>
                          <a:sym typeface="宋体"/>
                        </a:rPr>
                        <a:t> </a:t>
                      </a:r>
                    </a:p>
                  </a:txBody>
                  <a:tcPr marL="74509" marR="74509" marT="74509" marB="74509" horzOverflow="overflow">
                    <a:lnL w="190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2">
                  <a:txBody>
                    <a:bodyPr/>
                    <a:lstStyle/>
                    <a:p>
                      <a:pPr lvl="0" algn="ctr" defTabSz="266700">
                        <a:lnSpc>
                          <a:spcPct val="150000"/>
                        </a:lnSpc>
                        <a:defRPr sz="1800" b="0" i="0">
                          <a:solidFill>
                            <a:srgbClr val="000000"/>
                          </a:solidFill>
                        </a:defRPr>
                      </a:pPr>
                      <a:endParaRPr sz="2700"/>
                    </a:p>
                  </a:txBody>
                  <a:tcPr marL="74509" marR="74509" marT="74509" marB="74509"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a:txBody>
                    <a:bodyPr/>
                    <a:lstStyle/>
                    <a:p>
                      <a:pPr lvl="0" algn="ctr" defTabSz="266700">
                        <a:defRPr sz="1800" b="0" i="0">
                          <a:solidFill>
                            <a:srgbClr val="000000"/>
                          </a:solidFill>
                        </a:defRPr>
                      </a:pPr>
                      <a:endParaRPr sz="1500">
                        <a:uFill>
                          <a:solidFill/>
                        </a:uFill>
                        <a:latin typeface="Calibri"/>
                        <a:ea typeface="Calibri"/>
                        <a:cs typeface="Calibri"/>
                        <a:sym typeface="Calibri"/>
                      </a:endParaRPr>
                    </a:p>
                    <a:p>
                      <a:pPr marL="33623" lvl="0" indent="-33623" algn="just" defTabSz="266700">
                        <a:buSzPct val="100000"/>
                        <a:buFont typeface="Times"/>
                        <a:buAutoNum type="arabicPeriod" startAt="5"/>
                        <a:defRPr sz="1800" b="0" i="0">
                          <a:solidFill>
                            <a:srgbClr val="000000"/>
                          </a:solidFill>
                        </a:defRPr>
                      </a:pPr>
                      <a:r>
                        <a:rPr sz="1500">
                          <a:uFill>
                            <a:solidFill/>
                          </a:uFill>
                          <a:latin typeface="宋体"/>
                          <a:ea typeface="宋体"/>
                          <a:cs typeface="宋体"/>
                          <a:sym typeface="宋体"/>
                        </a:rPr>
                        <a:t>地下</a:t>
                      </a:r>
                      <a:endParaRPr sz="1500">
                        <a:uFill>
                          <a:solidFill/>
                        </a:uFill>
                        <a:latin typeface="Calibri"/>
                        <a:ea typeface="Calibri"/>
                        <a:cs typeface="Calibri"/>
                        <a:sym typeface="Calibri"/>
                      </a:endParaRPr>
                    </a:p>
                    <a:p>
                      <a:pPr lvl="0" algn="just" defTabSz="266700">
                        <a:defRPr sz="1800" b="0" i="0">
                          <a:solidFill>
                            <a:srgbClr val="000000"/>
                          </a:solidFill>
                        </a:defRPr>
                      </a:pPr>
                      <a:r>
                        <a:rPr sz="1500">
                          <a:uFill>
                            <a:solidFill/>
                          </a:uFill>
                          <a:latin typeface="宋体"/>
                          <a:ea typeface="宋体"/>
                          <a:cs typeface="宋体"/>
                          <a:sym typeface="宋体"/>
                        </a:rPr>
                        <a:t>   管线</a:t>
                      </a:r>
                    </a:p>
                  </a:txBody>
                  <a:tcPr marL="74509" marR="74509" marT="74509" marB="74509"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a:txBody>
                    <a:bodyPr/>
                    <a:lstStyle/>
                    <a:p>
                      <a:pPr lvl="0" algn="just" defTabSz="266700">
                        <a:defRPr sz="1800" b="0" i="0">
                          <a:solidFill>
                            <a:srgbClr val="000000"/>
                          </a:solidFill>
                        </a:defRPr>
                      </a:pPr>
                      <a:r>
                        <a:rPr sz="1300">
                          <a:uFill>
                            <a:solidFill/>
                          </a:uFill>
                          <a:latin typeface="Wingdings"/>
                          <a:ea typeface="Wingdings"/>
                          <a:cs typeface="Wingdings"/>
                          <a:sym typeface="Wingdings"/>
                        </a:rPr>
                        <a:t>①</a:t>
                      </a:r>
                      <a:r>
                        <a:rPr sz="1300">
                          <a:uFill>
                            <a:solidFill/>
                          </a:uFill>
                          <a:latin typeface="宋体"/>
                          <a:ea typeface="宋体"/>
                          <a:cs typeface="宋体"/>
                          <a:sym typeface="宋体"/>
                        </a:rPr>
                        <a:t>、管道支架安装防腐处理及混凝土包封；</a:t>
                      </a:r>
                      <a:r>
                        <a:rPr sz="1300">
                          <a:uFill>
                            <a:solidFill/>
                          </a:uFill>
                          <a:latin typeface="Wingdings"/>
                          <a:ea typeface="Wingdings"/>
                          <a:cs typeface="Wingdings"/>
                          <a:sym typeface="Wingdings"/>
                        </a:rPr>
                        <a:t>②</a:t>
                      </a:r>
                      <a:r>
                        <a:rPr sz="1300">
                          <a:uFill>
                            <a:solidFill/>
                          </a:uFill>
                          <a:latin typeface="宋体"/>
                          <a:ea typeface="宋体"/>
                          <a:cs typeface="宋体"/>
                          <a:sym typeface="宋体"/>
                        </a:rPr>
                        <a:t>、管道接口安装施工；</a:t>
                      </a:r>
                      <a:r>
                        <a:rPr sz="1300">
                          <a:uFill>
                            <a:solidFill/>
                          </a:uFill>
                          <a:latin typeface="Wingdings"/>
                          <a:ea typeface="Wingdings"/>
                          <a:cs typeface="Wingdings"/>
                          <a:sym typeface="Wingdings"/>
                        </a:rPr>
                        <a:t>③</a:t>
                      </a:r>
                      <a:r>
                        <a:rPr sz="1300">
                          <a:uFill>
                            <a:solidFill/>
                          </a:uFill>
                          <a:latin typeface="宋体"/>
                          <a:ea typeface="宋体"/>
                          <a:cs typeface="宋体"/>
                          <a:sym typeface="宋体"/>
                        </a:rPr>
                        <a:t>、工作人（手）井、阀门井的基础、砌筑、盖板、阀门安装、钢筋混土施工；</a:t>
                      </a:r>
                      <a:r>
                        <a:rPr sz="1300">
                          <a:uFill>
                            <a:solidFill/>
                          </a:uFill>
                          <a:latin typeface="Wingdings"/>
                          <a:ea typeface="Wingdings"/>
                          <a:cs typeface="Wingdings"/>
                          <a:sym typeface="Wingdings"/>
                        </a:rPr>
                        <a:t>④</a:t>
                      </a:r>
                      <a:r>
                        <a:rPr sz="1300">
                          <a:uFill>
                            <a:solidFill/>
                          </a:uFill>
                          <a:latin typeface="宋体"/>
                          <a:ea typeface="宋体"/>
                          <a:cs typeface="宋体"/>
                          <a:sym typeface="宋体"/>
                        </a:rPr>
                        <a:t>、不同管道的闭水试验、压力及强度试验、通球通棒试验；</a:t>
                      </a:r>
                      <a:r>
                        <a:rPr sz="1300">
                          <a:uFill>
                            <a:solidFill/>
                          </a:uFill>
                          <a:latin typeface="Wingdings"/>
                          <a:ea typeface="Wingdings"/>
                          <a:cs typeface="Wingdings"/>
                          <a:sym typeface="Wingdings"/>
                        </a:rPr>
                        <a:t>⑤</a:t>
                      </a:r>
                      <a:r>
                        <a:rPr sz="1300">
                          <a:uFill>
                            <a:solidFill/>
                          </a:uFill>
                          <a:latin typeface="宋体"/>
                          <a:ea typeface="宋体"/>
                          <a:cs typeface="宋体"/>
                          <a:sym typeface="宋体"/>
                        </a:rPr>
                        <a:t>、每一处与其它管线相交情况；</a:t>
                      </a:r>
                      <a:r>
                        <a:rPr sz="1300">
                          <a:uFill>
                            <a:solidFill/>
                          </a:uFill>
                          <a:latin typeface="Wingdings"/>
                          <a:ea typeface="Wingdings"/>
                          <a:cs typeface="Wingdings"/>
                          <a:sym typeface="Wingdings"/>
                        </a:rPr>
                        <a:t>⑥</a:t>
                      </a:r>
                      <a:r>
                        <a:rPr sz="1300">
                          <a:uFill>
                            <a:solidFill/>
                          </a:uFill>
                          <a:latin typeface="宋体"/>
                          <a:ea typeface="宋体"/>
                          <a:cs typeface="宋体"/>
                          <a:sym typeface="宋体"/>
                        </a:rPr>
                        <a:t>、管线施工测量、竣工测量；</a:t>
                      </a:r>
                      <a:r>
                        <a:rPr sz="1300">
                          <a:uFill>
                            <a:solidFill/>
                          </a:uFill>
                          <a:latin typeface="Wingdings"/>
                          <a:ea typeface="Wingdings"/>
                          <a:cs typeface="Wingdings"/>
                          <a:sym typeface="Wingdings"/>
                        </a:rPr>
                        <a:t>⑦</a:t>
                      </a:r>
                      <a:r>
                        <a:rPr sz="1300">
                          <a:uFill>
                            <a:solidFill/>
                          </a:uFill>
                          <a:latin typeface="宋体"/>
                          <a:ea typeface="宋体"/>
                          <a:cs typeface="宋体"/>
                          <a:sym typeface="宋体"/>
                        </a:rPr>
                        <a:t>、管线配套设施工程土建施工、设备安装施工</a:t>
                      </a:r>
                    </a:p>
                  </a:txBody>
                  <a:tcPr marL="74509" marR="74509" marT="74509" marB="74509"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a:txBody>
                    <a:bodyPr/>
                    <a:lstStyle/>
                    <a:p>
                      <a:pPr lvl="0" algn="l" defTabSz="266700">
                        <a:defRPr sz="1800" b="0" i="0">
                          <a:solidFill>
                            <a:srgbClr val="000000"/>
                          </a:solidFill>
                        </a:defRPr>
                      </a:pPr>
                      <a:endParaRPr sz="1300">
                        <a:uFill>
                          <a:solidFill/>
                        </a:uFill>
                        <a:latin typeface="Calibri"/>
                        <a:ea typeface="Calibri"/>
                        <a:cs typeface="Calibri"/>
                        <a:sym typeface="Calibri"/>
                      </a:endParaRPr>
                    </a:p>
                    <a:p>
                      <a:pPr lvl="0" algn="l" defTabSz="266700">
                        <a:defRPr sz="1800" b="0" i="0">
                          <a:solidFill>
                            <a:srgbClr val="000000"/>
                          </a:solidFill>
                        </a:defRPr>
                      </a:pPr>
                      <a:endParaRPr sz="1300">
                        <a:uFill>
                          <a:solidFill/>
                        </a:uFill>
                        <a:latin typeface="Calibri"/>
                        <a:ea typeface="Calibri"/>
                        <a:cs typeface="Calibri"/>
                        <a:sym typeface="Calibri"/>
                      </a:endParaRPr>
                    </a:p>
                    <a:p>
                      <a:pPr lvl="0" algn="l" defTabSz="266700">
                        <a:defRPr sz="1800" b="0" i="0">
                          <a:solidFill>
                            <a:srgbClr val="000000"/>
                          </a:solidFill>
                        </a:defRPr>
                      </a:pPr>
                      <a:r>
                        <a:rPr sz="1300">
                          <a:uFill>
                            <a:solidFill/>
                          </a:uFill>
                          <a:latin typeface="宋体"/>
                          <a:ea typeface="宋体"/>
                          <a:cs typeface="宋体"/>
                          <a:sym typeface="宋体"/>
                        </a:rPr>
                        <a:t>照片地点必须写明桩号、坐标和高程</a:t>
                      </a:r>
                    </a:p>
                  </a:txBody>
                  <a:tcPr marL="74509" marR="74509" marT="74509" marB="74509" horzOverflow="overflow">
                    <a:lnL w="6350">
                      <a:solidFill>
                        <a:srgbClr val="000000"/>
                      </a:solidFill>
                      <a:miter lim="400000"/>
                    </a:lnL>
                    <a:lnR w="190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r>
              <a:tr h="667317">
                <a:tc vMerge="1">
                  <a:txBody>
                    <a:bodyPr/>
                    <a:lstStyle/>
                    <a:p>
                      <a:endParaRPr lang="zh-CN"/>
                    </a:p>
                  </a:txBody>
                  <a:tcPr/>
                </a:tc>
                <a:tc vMerge="1">
                  <a:txBody>
                    <a:bodyPr/>
                    <a:lstStyle/>
                    <a:p>
                      <a:endParaRPr lang="zh-CN"/>
                    </a:p>
                  </a:txBody>
                  <a:tcPr/>
                </a:tc>
                <a:tc gridSpan="2">
                  <a:txBody>
                    <a:bodyPr/>
                    <a:lstStyle/>
                    <a:p>
                      <a:pPr lvl="0" algn="ctr" defTabSz="266700">
                        <a:defRPr sz="1800" b="0" i="0">
                          <a:solidFill>
                            <a:srgbClr val="000000"/>
                          </a:solidFill>
                        </a:defRPr>
                      </a:pPr>
                      <a:r>
                        <a:rPr sz="1500" dirty="0">
                          <a:uFill>
                            <a:solidFill/>
                          </a:uFill>
                          <a:latin typeface="宋体"/>
                          <a:ea typeface="宋体"/>
                          <a:cs typeface="宋体"/>
                          <a:sym typeface="宋体"/>
                        </a:rPr>
                        <a:t>（三）、</a:t>
                      </a:r>
                      <a:r>
                        <a:rPr sz="1500" dirty="0" err="1">
                          <a:uFill>
                            <a:solidFill/>
                          </a:uFill>
                          <a:latin typeface="宋体"/>
                          <a:ea typeface="宋体"/>
                          <a:cs typeface="宋体"/>
                          <a:sym typeface="宋体"/>
                        </a:rPr>
                        <a:t>施工现场整体工程施工情况</a:t>
                      </a:r>
                      <a:endParaRPr sz="1500" dirty="0">
                        <a:uFill>
                          <a:solidFill/>
                        </a:uFill>
                        <a:latin typeface="宋体"/>
                        <a:ea typeface="宋体"/>
                        <a:cs typeface="宋体"/>
                        <a:sym typeface="宋体"/>
                      </a:endParaRPr>
                    </a:p>
                  </a:txBody>
                  <a:tcPr marL="74509" marR="74509" marT="74509" marB="74509"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a:txBody>
                    <a:bodyPr/>
                    <a:lstStyle/>
                    <a:p>
                      <a:pPr lvl="0" algn="l" defTabSz="266700">
                        <a:defRPr sz="1800" b="0" i="0">
                          <a:solidFill>
                            <a:srgbClr val="000000"/>
                          </a:solidFill>
                        </a:defRPr>
                      </a:pPr>
                      <a:r>
                        <a:rPr sz="1300" dirty="0">
                          <a:uFill>
                            <a:solidFill/>
                          </a:uFill>
                          <a:latin typeface="Calibri"/>
                          <a:ea typeface="Calibri"/>
                          <a:cs typeface="Calibri"/>
                          <a:sym typeface="Calibri"/>
                        </a:rPr>
                        <a:t>1</a:t>
                      </a:r>
                      <a:r>
                        <a:rPr sz="1300" dirty="0">
                          <a:uFill>
                            <a:solidFill/>
                          </a:uFill>
                          <a:latin typeface="宋体"/>
                          <a:ea typeface="宋体"/>
                          <a:cs typeface="宋体"/>
                          <a:sym typeface="宋体"/>
                        </a:rPr>
                        <a:t>、全景</a:t>
                      </a:r>
                      <a:r>
                        <a:rPr sz="1300" dirty="0">
                          <a:uFill>
                            <a:solidFill/>
                          </a:uFill>
                          <a:latin typeface="Calibri"/>
                          <a:ea typeface="Calibri"/>
                          <a:cs typeface="Calibri"/>
                          <a:sym typeface="Calibri"/>
                        </a:rPr>
                        <a:t>;</a:t>
                      </a:r>
                      <a:r>
                        <a:rPr sz="1300" dirty="0">
                          <a:uFill>
                            <a:solidFill/>
                          </a:uFill>
                          <a:latin typeface="宋体"/>
                          <a:ea typeface="宋体"/>
                          <a:cs typeface="宋体"/>
                          <a:sym typeface="宋体"/>
                        </a:rPr>
                        <a:t>需有参照物</a:t>
                      </a:r>
                      <a:endParaRPr sz="1300" dirty="0">
                        <a:uFill>
                          <a:solidFill/>
                        </a:uFill>
                        <a:latin typeface="Calibri"/>
                        <a:ea typeface="Calibri"/>
                        <a:cs typeface="Calibri"/>
                        <a:sym typeface="Calibri"/>
                      </a:endParaRPr>
                    </a:p>
                    <a:p>
                      <a:pPr lvl="0" algn="l" defTabSz="266700">
                        <a:defRPr sz="1800" b="0" i="0">
                          <a:solidFill>
                            <a:srgbClr val="000000"/>
                          </a:solidFill>
                        </a:defRPr>
                      </a:pPr>
                      <a:r>
                        <a:rPr sz="1300" dirty="0">
                          <a:uFill>
                            <a:solidFill/>
                          </a:uFill>
                          <a:latin typeface="Calibri"/>
                          <a:ea typeface="Calibri"/>
                          <a:cs typeface="Calibri"/>
                          <a:sym typeface="Calibri"/>
                        </a:rPr>
                        <a:t>2</a:t>
                      </a:r>
                      <a:r>
                        <a:rPr sz="1300" dirty="0">
                          <a:uFill>
                            <a:solidFill/>
                          </a:uFill>
                          <a:latin typeface="宋体"/>
                          <a:ea typeface="宋体"/>
                          <a:cs typeface="宋体"/>
                          <a:sym typeface="宋体"/>
                        </a:rPr>
                        <a:t>、不少于两次</a:t>
                      </a:r>
                    </a:p>
                  </a:txBody>
                  <a:tcPr marL="74509" marR="74509" marT="74509" marB="74509" horzOverflow="overflow">
                    <a:lnL w="6350">
                      <a:solidFill>
                        <a:srgbClr val="000000"/>
                      </a:solidFill>
                      <a:miter lim="400000"/>
                    </a:lnL>
                    <a:lnR w="190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14</a:t>
            </a:fld>
            <a:endParaRPr sz="1200">
              <a:solidFill>
                <a:srgbClr val="919293"/>
              </a:solidFill>
            </a:endParaRPr>
          </a:p>
        </p:txBody>
      </p:sp>
      <p:graphicFrame>
        <p:nvGraphicFramePr>
          <p:cNvPr id="58" name="Table 58"/>
          <p:cNvGraphicFramePr/>
          <p:nvPr>
            <p:extLst>
              <p:ext uri="{D42A27DB-BD31-4B8C-83A1-F6EECF244321}">
                <p14:modId xmlns:p14="http://schemas.microsoft.com/office/powerpoint/2010/main" val="183433185"/>
              </p:ext>
            </p:extLst>
          </p:nvPr>
        </p:nvGraphicFramePr>
        <p:xfrm>
          <a:off x="749300" y="135430"/>
          <a:ext cx="7670800" cy="6535610"/>
        </p:xfrm>
        <a:graphic>
          <a:graphicData uri="http://schemas.openxmlformats.org/drawingml/2006/table">
            <a:tbl>
              <a:tblPr bandRow="1">
                <a:tableStyleId>{4C3C2611-4C71-4FC5-86AE-919BDF0F9419}</a:tableStyleId>
              </a:tblPr>
              <a:tblGrid>
                <a:gridCol w="1385166"/>
                <a:gridCol w="849723"/>
                <a:gridCol w="3526940"/>
                <a:gridCol w="1908971"/>
              </a:tblGrid>
              <a:tr h="953958">
                <a:tc>
                  <a:txBody>
                    <a:bodyPr/>
                    <a:lstStyle/>
                    <a:p>
                      <a:pPr lvl="0" algn="ctr" defTabSz="266700">
                        <a:defRPr sz="1800" b="0" i="0">
                          <a:solidFill>
                            <a:srgbClr val="000000"/>
                          </a:solidFill>
                        </a:defRPr>
                      </a:pPr>
                      <a:r>
                        <a:rPr sz="1200" dirty="0">
                          <a:uFill>
                            <a:solidFill/>
                          </a:uFill>
                          <a:latin typeface="Calibri"/>
                          <a:ea typeface="Calibri"/>
                          <a:cs typeface="Calibri"/>
                          <a:sym typeface="Calibri"/>
                        </a:rPr>
                        <a:t>5、</a:t>
                      </a:r>
                      <a:r>
                        <a:rPr sz="1400" dirty="0">
                          <a:uFill>
                            <a:solidFill/>
                          </a:uFill>
                          <a:latin typeface="宋体"/>
                          <a:ea typeface="宋体"/>
                          <a:cs typeface="宋体"/>
                          <a:sym typeface="宋体"/>
                        </a:rPr>
                        <a:t>反映工程采用的各种新技术、新材料、新工艺的</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100">
                          <a:uFill>
                            <a:solidFill/>
                          </a:uFill>
                          <a:latin typeface="宋体"/>
                          <a:ea typeface="宋体"/>
                          <a:cs typeface="宋体"/>
                          <a:sym typeface="宋体"/>
                        </a:rPr>
                        <a:t>反映新材料、新结构、新工艺在工程中的运用情况以及重要结构部位重大节点控制状况</a:t>
                      </a:r>
                    </a:p>
                  </a:txBody>
                  <a:tcPr marL="62760" marR="62760" marT="62760" marB="62760" anchor="ctr"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a:txBody>
                    <a:bodyPr/>
                    <a:lstStyle/>
                    <a:p>
                      <a:pPr lvl="0" algn="l" defTabSz="266700">
                        <a:lnSpc>
                          <a:spcPct val="150000"/>
                        </a:lnSpc>
                        <a:defRPr sz="1800" b="0" i="0">
                          <a:solidFill>
                            <a:srgbClr val="000000"/>
                          </a:solidFill>
                        </a:defRPr>
                      </a:pPr>
                      <a:endParaRPr sz="2200"/>
                    </a:p>
                  </a:txBody>
                  <a:tcPr marL="62760" marR="62760" marT="62760" marB="62760"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79701">
                <a:tc rowSpan="4">
                  <a:txBody>
                    <a:bodyPr/>
                    <a:lstStyle/>
                    <a:p>
                      <a:pPr lvl="0" algn="ctr" defTabSz="266700">
                        <a:lnSpc>
                          <a:spcPct val="150000"/>
                        </a:lnSpc>
                        <a:defRPr sz="1800" b="0" i="0">
                          <a:solidFill>
                            <a:srgbClr val="000000"/>
                          </a:solidFill>
                        </a:defRPr>
                      </a:pPr>
                      <a:endParaRPr sz="1400">
                        <a:uFill>
                          <a:solidFill/>
                        </a:uFill>
                        <a:latin typeface="宋体"/>
                        <a:ea typeface="宋体"/>
                        <a:cs typeface="宋体"/>
                        <a:sym typeface="宋体"/>
                      </a:endParaRPr>
                    </a:p>
                    <a:p>
                      <a:pPr lvl="0" algn="ctr" defTabSz="266700">
                        <a:lnSpc>
                          <a:spcPct val="150000"/>
                        </a:lnSpc>
                        <a:defRPr sz="1800" b="0" i="0">
                          <a:solidFill>
                            <a:srgbClr val="000000"/>
                          </a:solidFill>
                        </a:defRPr>
                      </a:pPr>
                      <a:r>
                        <a:rPr sz="1400">
                          <a:uFill>
                            <a:solidFill/>
                          </a:uFill>
                          <a:latin typeface="宋体"/>
                          <a:ea typeface="宋体"/>
                          <a:cs typeface="宋体"/>
                          <a:sym typeface="宋体"/>
                        </a:rPr>
                        <a:t>6、记录工程重大事故第一现场、事故指挥和处理措施、处理结果等情况</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1、事故第一现场</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4">
                  <a:txBody>
                    <a:bodyPr/>
                    <a:lstStyle/>
                    <a:p>
                      <a:pPr lvl="0" algn="l" defTabSz="266700">
                        <a:lnSpc>
                          <a:spcPct val="150000"/>
                        </a:lnSpc>
                        <a:defRPr sz="1800" b="0" i="0">
                          <a:solidFill>
                            <a:srgbClr val="000000"/>
                          </a:solidFill>
                        </a:defRPr>
                      </a:pPr>
                      <a:endParaRPr sz="2200"/>
                    </a:p>
                  </a:txBody>
                  <a:tcPr marL="62760" marR="62760" marT="62760" marB="62760"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81268">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2、事故指挥</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79701">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3、处理措施</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1159500">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dirty="0">
                          <a:uFill>
                            <a:solidFill/>
                          </a:uFill>
                          <a:latin typeface="宋体"/>
                          <a:ea typeface="宋体"/>
                          <a:cs typeface="宋体"/>
                          <a:sym typeface="宋体"/>
                        </a:rPr>
                        <a:t>4、处理结果等重要活动</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79701">
                <a:tc rowSpan="7">
                  <a:txBody>
                    <a:bodyPr/>
                    <a:lstStyle/>
                    <a:p>
                      <a:pPr lvl="0" algn="ctr" defTabSz="266700">
                        <a:lnSpc>
                          <a:spcPct val="150000"/>
                        </a:lnSpc>
                        <a:defRPr sz="1800" b="0" i="0">
                          <a:solidFill>
                            <a:srgbClr val="000000"/>
                          </a:solidFill>
                        </a:defRPr>
                      </a:pPr>
                      <a:endParaRPr sz="140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400">
                        <a:uFill>
                          <a:solidFill/>
                        </a:uFill>
                        <a:latin typeface="宋体"/>
                        <a:ea typeface="宋体"/>
                        <a:cs typeface="宋体"/>
                        <a:sym typeface="宋体"/>
                      </a:endParaRPr>
                    </a:p>
                    <a:p>
                      <a:pPr lvl="0" algn="ctr" defTabSz="266700">
                        <a:lnSpc>
                          <a:spcPct val="150000"/>
                        </a:lnSpc>
                        <a:defRPr sz="1800" b="0" i="0">
                          <a:solidFill>
                            <a:srgbClr val="000000"/>
                          </a:solidFill>
                        </a:defRPr>
                      </a:pPr>
                      <a:r>
                        <a:rPr sz="1400">
                          <a:uFill>
                            <a:solidFill/>
                          </a:uFill>
                          <a:latin typeface="宋体"/>
                          <a:ea typeface="宋体"/>
                          <a:cs typeface="宋体"/>
                          <a:sym typeface="宋体"/>
                        </a:rPr>
                        <a:t>7、记录工程验收情况、竣工典礼</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l" defTabSz="266700">
                        <a:lnSpc>
                          <a:spcPct val="150000"/>
                        </a:lnSpc>
                        <a:defRPr sz="1800" b="0" i="0">
                          <a:solidFill>
                            <a:srgbClr val="000000"/>
                          </a:solidFill>
                        </a:defRPr>
                      </a:pPr>
                      <a:r>
                        <a:rPr sz="1100">
                          <a:uFill>
                            <a:solidFill/>
                          </a:uFill>
                          <a:latin typeface="宋体"/>
                          <a:ea typeface="宋体"/>
                          <a:cs typeface="宋体"/>
                          <a:sym typeface="宋体"/>
                        </a:rPr>
                        <a:t>1、工程项目中重要试验、检测现场情况</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l" defTabSz="266700">
                        <a:lnSpc>
                          <a:spcPct val="150000"/>
                        </a:lnSpc>
                        <a:defRPr sz="1800" b="0" i="0">
                          <a:solidFill>
                            <a:srgbClr val="000000"/>
                          </a:solidFill>
                        </a:defRPr>
                      </a:pPr>
                      <a:endParaRPr sz="2200"/>
                    </a:p>
                  </a:txBody>
                  <a:tcPr marL="62760" marR="62760" marT="62760" marB="62760" horzOverflow="overflow">
                    <a:lnL w="6350">
                      <a:solidFill>
                        <a:srgbClr val="000000"/>
                      </a:solidFill>
                      <a:miter lim="400000"/>
                    </a:lnL>
                    <a:lnR w="190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r>
              <a:tr h="379701">
                <a:tc vMerge="1">
                  <a:txBody>
                    <a:bodyPr/>
                    <a:lstStyle/>
                    <a:p>
                      <a:endParaRPr lang="zh-CN"/>
                    </a:p>
                  </a:txBody>
                  <a:tcPr/>
                </a:tc>
                <a:tc gridSpan="2">
                  <a:txBody>
                    <a:bodyPr/>
                    <a:lstStyle/>
                    <a:p>
                      <a:pPr lvl="0" algn="l" defTabSz="266700">
                        <a:lnSpc>
                          <a:spcPct val="150000"/>
                        </a:lnSpc>
                        <a:defRPr sz="1800" b="0" i="0">
                          <a:solidFill>
                            <a:srgbClr val="000000"/>
                          </a:solidFill>
                        </a:defRPr>
                      </a:pPr>
                      <a:r>
                        <a:rPr sz="1100">
                          <a:uFill>
                            <a:solidFill/>
                          </a:uFill>
                          <a:latin typeface="宋体"/>
                          <a:ea typeface="宋体"/>
                          <a:cs typeface="宋体"/>
                          <a:sym typeface="宋体"/>
                        </a:rPr>
                        <a:t>2、监理对工程施工过程的检查、监督</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79701">
                <a:tc vMerge="1">
                  <a:txBody>
                    <a:bodyPr/>
                    <a:lstStyle/>
                    <a:p>
                      <a:endParaRPr lang="zh-CN"/>
                    </a:p>
                  </a:txBody>
                  <a:tcPr/>
                </a:tc>
                <a:tc gridSpan="2">
                  <a:txBody>
                    <a:bodyPr/>
                    <a:lstStyle/>
                    <a:p>
                      <a:pPr lvl="0" algn="l" defTabSz="266700">
                        <a:lnSpc>
                          <a:spcPct val="150000"/>
                        </a:lnSpc>
                        <a:defRPr sz="1800" b="0" i="0">
                          <a:solidFill>
                            <a:srgbClr val="000000"/>
                          </a:solidFill>
                        </a:defRPr>
                      </a:pPr>
                      <a:r>
                        <a:rPr sz="1100">
                          <a:uFill>
                            <a:solidFill/>
                          </a:uFill>
                          <a:latin typeface="宋体"/>
                          <a:ea typeface="宋体"/>
                          <a:cs typeface="宋体"/>
                          <a:sym typeface="宋体"/>
                        </a:rPr>
                        <a:t>3、基础、主体工程质量验收</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100">
                          <a:uFill>
                            <a:solidFill/>
                          </a:uFill>
                          <a:latin typeface="宋体"/>
                          <a:ea typeface="宋体"/>
                          <a:cs typeface="宋体"/>
                          <a:sym typeface="宋体"/>
                        </a:rPr>
                        <a:t>需反映施工现状情况的近景、全景,且全景拍摄需有参照物</a:t>
                      </a:r>
                    </a:p>
                  </a:txBody>
                  <a:tcPr marL="62760" marR="62760" marT="62760" marB="62760" anchor="ctr" horzOverflow="overflow">
                    <a:lnL w="6350">
                      <a:solidFill>
                        <a:srgbClr val="000000"/>
                      </a:solidFill>
                      <a:miter lim="400000"/>
                    </a:lnL>
                    <a:lnR w="190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379701">
                <a:tc vMerge="1">
                  <a:txBody>
                    <a:bodyPr/>
                    <a:lstStyle/>
                    <a:p>
                      <a:endParaRPr lang="zh-CN"/>
                    </a:p>
                  </a:txBody>
                  <a:tcPr/>
                </a:tc>
                <a:tc gridSpan="2">
                  <a:txBody>
                    <a:bodyPr/>
                    <a:lstStyle/>
                    <a:p>
                      <a:pPr lvl="0" algn="l" defTabSz="266700">
                        <a:lnSpc>
                          <a:spcPct val="150000"/>
                        </a:lnSpc>
                        <a:defRPr sz="1800" b="0" i="0">
                          <a:solidFill>
                            <a:srgbClr val="000000"/>
                          </a:solidFill>
                        </a:defRPr>
                      </a:pPr>
                      <a:r>
                        <a:rPr sz="1100">
                          <a:uFill>
                            <a:solidFill/>
                          </a:uFill>
                          <a:latin typeface="宋体"/>
                          <a:ea typeface="宋体"/>
                          <a:cs typeface="宋体"/>
                          <a:sym typeface="宋体"/>
                        </a:rPr>
                        <a:t>4、单位工程竣工验收</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24785">
                <a:tc vMerge="1">
                  <a:txBody>
                    <a:bodyPr/>
                    <a:lstStyle/>
                    <a:p>
                      <a:endParaRPr lang="zh-CN"/>
                    </a:p>
                  </a:txBody>
                  <a:tcPr/>
                </a:tc>
                <a:tc rowSpan="3">
                  <a:txBody>
                    <a:bodyPr/>
                    <a:lstStyle/>
                    <a:p>
                      <a:pPr lvl="0" algn="ctr" defTabSz="266700">
                        <a:defRPr sz="1800" b="0" i="0">
                          <a:solidFill>
                            <a:srgbClr val="000000"/>
                          </a:solidFill>
                        </a:defRPr>
                      </a:pPr>
                      <a:endParaRPr sz="1100">
                        <a:uFill>
                          <a:solidFill/>
                        </a:uFill>
                        <a:latin typeface="宋体"/>
                        <a:ea typeface="宋体"/>
                        <a:cs typeface="宋体"/>
                        <a:sym typeface="宋体"/>
                      </a:endParaRPr>
                    </a:p>
                    <a:p>
                      <a:pPr marL="25393" lvl="0" indent="-25393" algn="ctr" defTabSz="266700">
                        <a:buSzPct val="100000"/>
                        <a:buFont typeface="Times"/>
                        <a:buAutoNum type="arabicPeriod" startAt="5"/>
                        <a:defRPr sz="1800" b="0" i="0">
                          <a:solidFill>
                            <a:srgbClr val="000000"/>
                          </a:solidFill>
                        </a:defRPr>
                      </a:pPr>
                      <a:r>
                        <a:rPr sz="1100">
                          <a:uFill>
                            <a:solidFill/>
                          </a:uFill>
                          <a:latin typeface="宋体"/>
                          <a:ea typeface="宋体"/>
                          <a:cs typeface="宋体"/>
                          <a:sym typeface="宋体"/>
                        </a:rPr>
                        <a:t>其他</a:t>
                      </a:r>
                    </a:p>
                    <a:p>
                      <a:pPr lvl="0" algn="ctr" defTabSz="266700">
                        <a:defRPr sz="1800" b="0" i="0">
                          <a:solidFill>
                            <a:srgbClr val="000000"/>
                          </a:solidFill>
                        </a:defRPr>
                      </a:pPr>
                      <a:r>
                        <a:rPr sz="1100">
                          <a:uFill>
                            <a:solidFill/>
                          </a:uFill>
                          <a:latin typeface="宋体"/>
                          <a:ea typeface="宋体"/>
                          <a:cs typeface="宋体"/>
                          <a:sym typeface="宋体"/>
                        </a:rPr>
                        <a:t>  情况</a:t>
                      </a:r>
                    </a:p>
                  </a:txBody>
                  <a:tcPr marL="62760" marR="62760" marT="62760" marB="62760"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a:txBody>
                    <a:bodyPr/>
                    <a:lstStyle/>
                    <a:p>
                      <a:pPr lvl="0" algn="just" defTabSz="266700">
                        <a:defRPr sz="1800" b="0" i="0">
                          <a:solidFill>
                            <a:srgbClr val="000000"/>
                          </a:solidFill>
                        </a:defRPr>
                      </a:pPr>
                      <a:r>
                        <a:rPr sz="1100">
                          <a:uFill>
                            <a:solidFill/>
                          </a:uFill>
                          <a:latin typeface="Wingdings"/>
                          <a:ea typeface="Wingdings"/>
                          <a:cs typeface="Wingdings"/>
                          <a:sym typeface="Wingdings"/>
                        </a:rPr>
                        <a:t>①</a:t>
                      </a:r>
                      <a:r>
                        <a:rPr sz="1100">
                          <a:uFill>
                            <a:solidFill/>
                          </a:uFill>
                          <a:latin typeface="宋体"/>
                          <a:ea typeface="宋体"/>
                          <a:cs typeface="宋体"/>
                          <a:sym typeface="宋体"/>
                        </a:rPr>
                        <a:t>、隧道贯通、通车仪式</a:t>
                      </a:r>
                    </a:p>
                  </a:txBody>
                  <a:tcPr marL="62760" marR="62760" marT="62760" marB="6276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rowSpan="3">
                  <a:txBody>
                    <a:bodyPr/>
                    <a:lstStyle/>
                    <a:p>
                      <a:pPr lvl="0" algn="l" defTabSz="266700">
                        <a:lnSpc>
                          <a:spcPct val="150000"/>
                        </a:lnSpc>
                        <a:defRPr sz="1800" b="0" i="0">
                          <a:solidFill>
                            <a:srgbClr val="000000"/>
                          </a:solidFill>
                        </a:defRPr>
                      </a:pPr>
                      <a:endParaRPr sz="2200"/>
                    </a:p>
                  </a:txBody>
                  <a:tcPr marL="62760" marR="62760" marT="62760" marB="62760" horzOverflow="overflow">
                    <a:lnL w="6350">
                      <a:solidFill>
                        <a:srgbClr val="000000"/>
                      </a:solidFill>
                      <a:miter lim="400000"/>
                    </a:lnL>
                    <a:lnR w="190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r>
              <a:tr h="324785">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100">
                          <a:uFill>
                            <a:solidFill/>
                          </a:uFill>
                          <a:latin typeface="Wingdings"/>
                          <a:ea typeface="Wingdings"/>
                          <a:cs typeface="Wingdings"/>
                          <a:sym typeface="Wingdings"/>
                        </a:rPr>
                        <a:t>②</a:t>
                      </a:r>
                      <a:r>
                        <a:rPr sz="1100">
                          <a:uFill>
                            <a:solidFill/>
                          </a:uFill>
                          <a:latin typeface="宋体"/>
                          <a:ea typeface="宋体"/>
                          <a:cs typeface="宋体"/>
                          <a:sym typeface="宋体"/>
                        </a:rPr>
                        <a:t>、重点单项工程外形及内部功能</a:t>
                      </a:r>
                    </a:p>
                  </a:txBody>
                  <a:tcPr marL="62760" marR="62760" marT="62760" marB="6276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94974">
                <a:tc vMerge="1">
                  <a:txBody>
                    <a:bodyPr/>
                    <a:lstStyle/>
                    <a:p>
                      <a:endParaRPr lang="zh-CN"/>
                    </a:p>
                  </a:txBody>
                  <a:tcPr/>
                </a:tc>
                <a:tc vMerge="1">
                  <a:txBody>
                    <a:bodyPr/>
                    <a:lstStyle/>
                    <a:p>
                      <a:endParaRPr lang="zh-CN"/>
                    </a:p>
                  </a:txBody>
                  <a:tcPr/>
                </a:tc>
                <a:tc>
                  <a:txBody>
                    <a:bodyPr/>
                    <a:lstStyle/>
                    <a:p>
                      <a:pPr lvl="0" algn="just" defTabSz="266700">
                        <a:defRPr sz="1800" b="0" i="0">
                          <a:solidFill>
                            <a:srgbClr val="000000"/>
                          </a:solidFill>
                        </a:defRPr>
                      </a:pPr>
                      <a:r>
                        <a:rPr sz="1100">
                          <a:uFill>
                            <a:solidFill/>
                          </a:uFill>
                          <a:latin typeface="Wingdings"/>
                          <a:ea typeface="Wingdings"/>
                          <a:cs typeface="Wingdings"/>
                          <a:sym typeface="Wingdings"/>
                        </a:rPr>
                        <a:t>③</a:t>
                      </a:r>
                      <a:r>
                        <a:rPr sz="1100">
                          <a:uFill>
                            <a:solidFill/>
                          </a:uFill>
                          <a:latin typeface="宋体"/>
                          <a:ea typeface="宋体"/>
                          <a:cs typeface="宋体"/>
                          <a:sym typeface="宋体"/>
                        </a:rPr>
                        <a:t>、工程获国优、部优、市优奖项</a:t>
                      </a:r>
                    </a:p>
                  </a:txBody>
                  <a:tcPr marL="62760" marR="62760" marT="62760" marB="62760"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vMerge="1">
                  <a:txBody>
                    <a:bodyPr/>
                    <a:lstStyle/>
                    <a:p>
                      <a:endParaRPr lang="zh-CN"/>
                    </a:p>
                  </a:txBody>
                  <a:tcPr/>
                </a:tc>
              </a:tr>
              <a:tr h="390682">
                <a:tc rowSpan="2">
                  <a:txBody>
                    <a:bodyPr/>
                    <a:lstStyle/>
                    <a:p>
                      <a:pPr lvl="0" algn="ctr" defTabSz="266700">
                        <a:lnSpc>
                          <a:spcPct val="150000"/>
                        </a:lnSpc>
                        <a:defRPr sz="1800" b="0" i="0">
                          <a:solidFill>
                            <a:srgbClr val="000000"/>
                          </a:solidFill>
                        </a:defRPr>
                      </a:pPr>
                      <a:r>
                        <a:rPr sz="1200">
                          <a:uFill>
                            <a:solidFill/>
                          </a:uFill>
                          <a:latin typeface="Calibri"/>
                          <a:ea typeface="Calibri"/>
                          <a:cs typeface="Calibri"/>
                          <a:sym typeface="Calibri"/>
                        </a:rPr>
                        <a:t>8、</a:t>
                      </a:r>
                      <a:r>
                        <a:rPr sz="1400">
                          <a:uFill>
                            <a:solidFill/>
                          </a:uFill>
                          <a:latin typeface="宋体"/>
                          <a:ea typeface="宋体"/>
                          <a:cs typeface="宋体"/>
                          <a:sym typeface="宋体"/>
                        </a:rPr>
                        <a:t>反映竣工后的工程面貌</a:t>
                      </a:r>
                    </a:p>
                  </a:txBody>
                  <a:tcPr marL="62760" marR="62760" marT="62760" marB="62760"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100">
                          <a:uFill>
                            <a:solidFill/>
                          </a:uFill>
                          <a:latin typeface="宋体"/>
                          <a:ea typeface="宋体"/>
                          <a:cs typeface="宋体"/>
                          <a:sym typeface="宋体"/>
                        </a:rPr>
                        <a:t>1、车站及附属工程装修、绿化景观</a:t>
                      </a:r>
                    </a:p>
                  </a:txBody>
                  <a:tcPr marL="62760" marR="62760" marT="62760" marB="62760" anchor="ctr"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100">
                          <a:uFill>
                            <a:solidFill/>
                          </a:uFill>
                          <a:latin typeface="宋体"/>
                          <a:ea typeface="宋体"/>
                          <a:cs typeface="宋体"/>
                          <a:sym typeface="宋体"/>
                        </a:rPr>
                        <a:t>全景（全景拍摄点应与原貌拍摄点一致）</a:t>
                      </a:r>
                    </a:p>
                  </a:txBody>
                  <a:tcPr marL="62760" marR="62760" marT="62760" marB="62760" anchor="ctr"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402450">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dirty="0">
                          <a:uFill>
                            <a:solidFill/>
                          </a:uFill>
                          <a:latin typeface="宋体"/>
                          <a:ea typeface="宋体"/>
                          <a:cs typeface="宋体"/>
                          <a:sym typeface="宋体"/>
                        </a:rPr>
                        <a:t>2、竣工后的工程周边状况及全貌</a:t>
                      </a:r>
                    </a:p>
                  </a:txBody>
                  <a:tcPr marL="62760" marR="62760" marT="62760" marB="62760"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15</a:t>
            </a:fld>
            <a:endParaRPr sz="1200">
              <a:solidFill>
                <a:srgbClr val="919293"/>
              </a:solidFill>
            </a:endParaRPr>
          </a:p>
        </p:txBody>
      </p:sp>
      <p:sp>
        <p:nvSpPr>
          <p:cNvPr id="61" name="Shape 61"/>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solidFill>
                  <a:srgbClr val="000000"/>
                </a:solidFill>
              </a:defRPr>
            </a:pPr>
            <a:r>
              <a:rPr sz="3000">
                <a:solidFill>
                  <a:srgbClr val="1A93C8"/>
                </a:solidFill>
              </a:rPr>
              <a:t>五、工程声像文件采集质量要求：</a:t>
            </a:r>
          </a:p>
        </p:txBody>
      </p:sp>
      <p:sp>
        <p:nvSpPr>
          <p:cNvPr id="62" name="Shape 62"/>
          <p:cNvSpPr/>
          <p:nvPr/>
        </p:nvSpPr>
        <p:spPr>
          <a:xfrm>
            <a:off x="457200" y="1988162"/>
            <a:ext cx="8067088" cy="384809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just" defTabSz="266700">
              <a:spcBef>
                <a:spcPts val="600"/>
              </a:spcBef>
              <a:defRPr>
                <a:solidFill>
                  <a:srgbClr val="000000"/>
                </a:solidFill>
              </a:defRPr>
            </a:pPr>
            <a:r>
              <a:rPr sz="2000" b="1" dirty="0">
                <a:uFill>
                  <a:solidFill/>
                </a:uFill>
                <a:latin typeface="微软雅黑"/>
                <a:ea typeface="微软雅黑"/>
                <a:cs typeface="微软雅黑"/>
                <a:sym typeface="微软雅黑"/>
              </a:rPr>
              <a:t>（</a:t>
            </a:r>
            <a:r>
              <a:rPr sz="2000" b="1" dirty="0" err="1">
                <a:uFill>
                  <a:solidFill/>
                </a:uFill>
                <a:latin typeface="微软雅黑"/>
                <a:ea typeface="微软雅黑"/>
                <a:cs typeface="微软雅黑"/>
                <a:sym typeface="微软雅黑"/>
              </a:rPr>
              <a:t>一）</a:t>
            </a:r>
            <a:r>
              <a:rPr sz="2000" dirty="0" err="1">
                <a:uFill>
                  <a:solidFill/>
                </a:uFill>
                <a:latin typeface="微软雅黑"/>
                <a:ea typeface="微软雅黑"/>
                <a:cs typeface="微软雅黑"/>
                <a:sym typeface="微软雅黑"/>
              </a:rPr>
              <a:t>设备要求</a:t>
            </a: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1 </a:t>
            </a:r>
            <a:r>
              <a:rPr sz="2000" dirty="0" err="1">
                <a:uFill>
                  <a:solidFill/>
                </a:uFill>
                <a:latin typeface="微软雅黑"/>
                <a:ea typeface="微软雅黑"/>
                <a:cs typeface="微软雅黑"/>
                <a:sym typeface="微软雅黑"/>
              </a:rPr>
              <a:t>照片采集设备应符合以下要求：图像感应器尺寸不小于</a:t>
            </a: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23.6mm*15.8mm，有效像素不小于2000万像素，支持照片格式</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宜为RAW、NEF、CR2、JPEG或TIFF等；</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2 视频采集设备应符合以下要求：分辨率应不小于1920*1080像素，</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帧速率不小于25帧/秒，码流输入应不小于35Mb/</a:t>
            </a:r>
            <a:r>
              <a:rPr sz="2000" dirty="0" err="1">
                <a:uFill>
                  <a:solidFill/>
                </a:uFill>
                <a:latin typeface="微软雅黑"/>
                <a:ea typeface="微软雅黑"/>
                <a:cs typeface="微软雅黑"/>
                <a:sym typeface="微软雅黑"/>
              </a:rPr>
              <a:t>s，支持视频格式</a:t>
            </a: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宜为AVI、MOV、MP4等；</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3 </a:t>
            </a:r>
            <a:r>
              <a:rPr sz="2000" dirty="0" err="1">
                <a:uFill>
                  <a:solidFill/>
                </a:uFill>
                <a:latin typeface="微软雅黑"/>
                <a:ea typeface="微软雅黑"/>
                <a:cs typeface="微软雅黑"/>
                <a:sym typeface="微软雅黑"/>
              </a:rPr>
              <a:t>音频采集设备应符合以下要求：录制的音频文件采样频率</a:t>
            </a: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应不小于44.1kHz，采样精度16Bit，信噪比不小于70db，支持音频</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格式宜为MP3、WAV等；</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16</a:t>
            </a:fld>
            <a:endParaRPr sz="1200">
              <a:solidFill>
                <a:srgbClr val="919293"/>
              </a:solidFill>
            </a:endParaRPr>
          </a:p>
        </p:txBody>
      </p:sp>
      <p:sp>
        <p:nvSpPr>
          <p:cNvPr id="65" name="Shape 65"/>
          <p:cNvSpPr/>
          <p:nvPr/>
        </p:nvSpPr>
        <p:spPr>
          <a:xfrm>
            <a:off x="196124" y="1664311"/>
            <a:ext cx="8751751" cy="424731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algn="just" defTabSz="266700">
              <a:spcBef>
                <a:spcPts val="600"/>
              </a:spcBef>
              <a:defRPr>
                <a:solidFill>
                  <a:srgbClr val="000000"/>
                </a:solidFill>
              </a:defRPr>
            </a:pPr>
            <a:r>
              <a:rPr sz="2000" dirty="0">
                <a:uFill>
                  <a:solidFill/>
                </a:uFill>
                <a:latin typeface="微软雅黑"/>
                <a:ea typeface="微软雅黑"/>
                <a:cs typeface="微软雅黑"/>
                <a:sym typeface="微软雅黑"/>
              </a:rPr>
              <a:t>    1、工程声像文件应保证构图完整、图像稳定、画面清晰、色彩还原准确，</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err="1">
                <a:uFill>
                  <a:solidFill/>
                </a:uFill>
                <a:latin typeface="微软雅黑"/>
                <a:ea typeface="微软雅黑"/>
                <a:cs typeface="微软雅黑"/>
                <a:sym typeface="微软雅黑"/>
              </a:rPr>
              <a:t>避免失真、变形等现象，录像素材的同期声应声音清晰、内容连续完整</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2 </a:t>
            </a:r>
            <a:r>
              <a:rPr sz="2000" dirty="0" err="1">
                <a:uFill>
                  <a:solidFill/>
                </a:uFill>
                <a:latin typeface="微软雅黑"/>
                <a:ea typeface="微软雅黑"/>
                <a:cs typeface="微软雅黑"/>
                <a:sym typeface="微软雅黑"/>
              </a:rPr>
              <a:t>工程声像文件形成应注意多景别与多角度结合拍摄，重要工序</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err="1">
                <a:uFill>
                  <a:solidFill/>
                </a:uFill>
                <a:latin typeface="微软雅黑"/>
                <a:ea typeface="微软雅黑"/>
                <a:cs typeface="微软雅黑"/>
                <a:sym typeface="微软雅黑"/>
              </a:rPr>
              <a:t>重要部位、隐蔽工程要求拍摄细节特征</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3 </a:t>
            </a:r>
            <a:r>
              <a:rPr sz="2000" dirty="0" err="1">
                <a:uFill>
                  <a:solidFill/>
                </a:uFill>
                <a:latin typeface="微软雅黑"/>
                <a:ea typeface="微软雅黑"/>
                <a:cs typeface="微软雅黑"/>
                <a:sym typeface="微软雅黑"/>
              </a:rPr>
              <a:t>对拍摄内容做好相应的信息记录，如：拍摄时间、地点、施工内容</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r>
              <a:rPr sz="2000" dirty="0" err="1">
                <a:uFill>
                  <a:solidFill/>
                </a:uFill>
                <a:latin typeface="微软雅黑"/>
                <a:ea typeface="微软雅黑"/>
                <a:cs typeface="微软雅黑"/>
                <a:sym typeface="微软雅黑"/>
              </a:rPr>
              <a:t>楼栋或桩号等</a:t>
            </a:r>
            <a:r>
              <a:rPr sz="2000" dirty="0">
                <a:uFill>
                  <a:solidFill/>
                </a:uFill>
                <a:latin typeface="微软雅黑"/>
                <a:ea typeface="微软雅黑"/>
                <a:cs typeface="微软雅黑"/>
                <a:sym typeface="微软雅黑"/>
              </a:rPr>
              <a:t>。</a:t>
            </a:r>
          </a:p>
        </p:txBody>
      </p:sp>
      <p:sp>
        <p:nvSpPr>
          <p:cNvPr id="66" name="Shape 66"/>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algn="just" defTabSz="266700">
              <a:spcBef>
                <a:spcPts val="600"/>
              </a:spcBef>
              <a:defRPr>
                <a:solidFill>
                  <a:srgbClr val="000000"/>
                </a:solidFill>
              </a:defRPr>
            </a:pPr>
            <a:r>
              <a:rPr sz="2000" b="1" dirty="0">
                <a:solidFill>
                  <a:srgbClr val="000000"/>
                </a:solidFill>
                <a:uFill>
                  <a:solidFill/>
                </a:uFill>
                <a:latin typeface="微软雅黑"/>
                <a:ea typeface="微软雅黑"/>
                <a:cs typeface="微软雅黑"/>
                <a:sym typeface="Helvetica Neue"/>
              </a:rPr>
              <a:t>（</a:t>
            </a:r>
            <a:r>
              <a:rPr sz="2000" b="1" dirty="0" err="1">
                <a:solidFill>
                  <a:srgbClr val="000000"/>
                </a:solidFill>
                <a:uFill>
                  <a:solidFill/>
                </a:uFill>
                <a:latin typeface="微软雅黑"/>
                <a:ea typeface="微软雅黑"/>
                <a:cs typeface="微软雅黑"/>
                <a:sym typeface="Helvetica Neue"/>
              </a:rPr>
              <a:t>二）技术要求</a:t>
            </a:r>
            <a:endParaRPr sz="2000" b="1" dirty="0">
              <a:solidFill>
                <a:srgbClr val="000000"/>
              </a:solidFill>
              <a:uFill>
                <a:solidFill/>
              </a:uFill>
              <a:latin typeface="微软雅黑"/>
              <a:ea typeface="微软雅黑"/>
              <a:cs typeface="微软雅黑"/>
              <a:sym typeface="Helvetica Neue"/>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17</a:t>
            </a:fld>
            <a:endParaRPr sz="1200">
              <a:solidFill>
                <a:srgbClr val="919293"/>
              </a:solidFill>
            </a:endParaRPr>
          </a:p>
        </p:txBody>
      </p:sp>
      <p:sp>
        <p:nvSpPr>
          <p:cNvPr id="69" name="Shape 69"/>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279400" tIns="279400" rIns="279400" bIns="279400" anchor="b">
            <a:normAutofit/>
          </a:bodyPr>
          <a:lstStyle/>
          <a:p>
            <a:pPr lvl="0">
              <a:defRPr sz="1800">
                <a:solidFill>
                  <a:srgbClr val="000000"/>
                </a:solidFill>
              </a:defRPr>
            </a:pPr>
            <a:r>
              <a:rPr sz="3000">
                <a:solidFill>
                  <a:srgbClr val="1A93C8"/>
                </a:solidFill>
              </a:rPr>
              <a:t>六</a:t>
            </a:r>
            <a:r>
              <a:rPr sz="3000" b="1">
                <a:solidFill>
                  <a:srgbClr val="1A93C8"/>
                </a:solidFill>
                <a:latin typeface="微软雅黑"/>
                <a:ea typeface="微软雅黑"/>
                <a:cs typeface="微软雅黑"/>
                <a:sym typeface="微软雅黑"/>
              </a:rPr>
              <a:t>、工程声像档案归档整理</a:t>
            </a:r>
          </a:p>
        </p:txBody>
      </p:sp>
      <p:sp>
        <p:nvSpPr>
          <p:cNvPr id="70" name="Shape 70"/>
          <p:cNvSpPr/>
          <p:nvPr/>
        </p:nvSpPr>
        <p:spPr>
          <a:xfrm>
            <a:off x="308126" y="1733650"/>
            <a:ext cx="8835874" cy="39241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indent="355600" algn="just" defTabSz="266700">
              <a:lnSpc>
                <a:spcPct val="130000"/>
              </a:lnSpc>
              <a:defRPr>
                <a:solidFill>
                  <a:srgbClr val="000000"/>
                </a:solidFill>
              </a:defRPr>
            </a:pPr>
            <a:r>
              <a:rPr sz="2000" b="1" dirty="0">
                <a:uFill>
                  <a:solidFill/>
                </a:uFill>
                <a:latin typeface="微软雅黑"/>
                <a:ea typeface="微软雅黑"/>
                <a:cs typeface="微软雅黑"/>
                <a:sym typeface="微软雅黑"/>
              </a:rPr>
              <a:t>（</a:t>
            </a:r>
            <a:r>
              <a:rPr sz="2000" b="1" dirty="0" err="1">
                <a:uFill>
                  <a:solidFill/>
                </a:uFill>
                <a:latin typeface="微软雅黑"/>
                <a:ea typeface="微软雅黑"/>
                <a:cs typeface="微软雅黑"/>
                <a:sym typeface="微软雅黑"/>
              </a:rPr>
              <a:t>一）</a:t>
            </a:r>
            <a:r>
              <a:rPr sz="2000" b="1" dirty="0" err="1" smtClean="0">
                <a:uFill>
                  <a:solidFill/>
                </a:uFill>
                <a:latin typeface="微软雅黑"/>
                <a:ea typeface="微软雅黑"/>
                <a:cs typeface="微软雅黑"/>
                <a:sym typeface="微软雅黑"/>
              </a:rPr>
              <a:t>照片文件归档</a:t>
            </a:r>
            <a:endParaRPr lang="en-US" sz="2000" b="1" dirty="0" smtClean="0">
              <a:uFill>
                <a:solidFill/>
              </a:uFill>
              <a:latin typeface="微软雅黑"/>
              <a:ea typeface="微软雅黑"/>
              <a:cs typeface="微软雅黑"/>
              <a:sym typeface="微软雅黑"/>
            </a:endParaRPr>
          </a:p>
          <a:p>
            <a:pPr lvl="0" indent="355600" algn="just" defTabSz="266700">
              <a:lnSpc>
                <a:spcPct val="130000"/>
              </a:lnSpc>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b="1" dirty="0">
                <a:uFill>
                  <a:solidFill/>
                </a:uFill>
                <a:latin typeface="微软雅黑"/>
                <a:ea typeface="微软雅黑"/>
                <a:cs typeface="微软雅黑"/>
                <a:sym typeface="微软雅黑"/>
              </a:rPr>
              <a:t>1</a:t>
            </a:r>
            <a:r>
              <a:rPr sz="2000" dirty="0">
                <a:uFill>
                  <a:solidFill/>
                </a:uFill>
                <a:latin typeface="微软雅黑"/>
                <a:ea typeface="微软雅黑"/>
                <a:cs typeface="微软雅黑"/>
                <a:sym typeface="微软雅黑"/>
              </a:rPr>
              <a:t> 、</a:t>
            </a:r>
            <a:r>
              <a:rPr sz="2000" dirty="0" err="1">
                <a:uFill>
                  <a:solidFill/>
                </a:uFill>
                <a:latin typeface="微软雅黑"/>
                <a:ea typeface="微软雅黑"/>
                <a:cs typeface="微软雅黑"/>
                <a:sym typeface="微软雅黑"/>
              </a:rPr>
              <a:t>归档照片应有文字说明</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b="1" dirty="0">
                <a:uFill>
                  <a:solidFill/>
                </a:uFill>
                <a:latin typeface="微软雅黑"/>
                <a:ea typeface="微软雅黑"/>
                <a:cs typeface="微软雅黑"/>
                <a:sym typeface="微软雅黑"/>
              </a:rPr>
              <a:t>2、</a:t>
            </a:r>
            <a:r>
              <a:rPr sz="2000" dirty="0">
                <a:uFill>
                  <a:solidFill/>
                </a:uFill>
                <a:latin typeface="微软雅黑"/>
                <a:ea typeface="微软雅黑"/>
                <a:cs typeface="微软雅黑"/>
                <a:sym typeface="微软雅黑"/>
              </a:rPr>
              <a:t>归档照片应使用RAW、JPEG或TIFF格式，分辨率不得小于500万有效像素；</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b="1" dirty="0">
                <a:uFill>
                  <a:solidFill/>
                </a:uFill>
                <a:latin typeface="微软雅黑"/>
                <a:ea typeface="微软雅黑"/>
                <a:cs typeface="微软雅黑"/>
                <a:sym typeface="微软雅黑"/>
              </a:rPr>
              <a:t>3 、</a:t>
            </a:r>
            <a:r>
              <a:rPr sz="2000" dirty="0" err="1">
                <a:uFill>
                  <a:solidFill/>
                </a:uFill>
                <a:latin typeface="微软雅黑"/>
                <a:ea typeface="微软雅黑"/>
                <a:cs typeface="微软雅黑"/>
                <a:sym typeface="微软雅黑"/>
              </a:rPr>
              <a:t>归档照片不得经过后期加工</a:t>
            </a:r>
            <a:r>
              <a:rPr sz="2000" dirty="0">
                <a:uFill>
                  <a:solidFill/>
                </a:uFill>
                <a:latin typeface="微软雅黑"/>
                <a:ea typeface="微软雅黑"/>
                <a:cs typeface="微软雅黑"/>
                <a:sym typeface="微软雅黑"/>
              </a:rPr>
              <a:t>；</a:t>
            </a:r>
          </a:p>
          <a:p>
            <a:pPr lvl="0" indent="356870" algn="just" defTabSz="266700">
              <a:lnSpc>
                <a:spcPct val="130000"/>
              </a:lnSpc>
              <a:defRPr>
                <a:solidFill>
                  <a:srgbClr val="000000"/>
                </a:solidFill>
              </a:defRPr>
            </a:pPr>
            <a:endParaRPr sz="2000" dirty="0">
              <a:uFill>
                <a:solidFill/>
              </a:uFill>
              <a:latin typeface="微软雅黑"/>
              <a:ea typeface="微软雅黑"/>
              <a:cs typeface="微软雅黑"/>
              <a:sym typeface="微软雅黑"/>
            </a:endParaRPr>
          </a:p>
          <a:p>
            <a:pPr lvl="0" indent="356870" algn="just" defTabSz="266700">
              <a:lnSpc>
                <a:spcPct val="130000"/>
              </a:lnSpc>
              <a:defRPr>
                <a:solidFill>
                  <a:srgbClr val="000000"/>
                </a:solidFill>
              </a:defRPr>
            </a:pPr>
            <a:r>
              <a:rPr sz="2000" b="1" dirty="0">
                <a:uFill>
                  <a:solidFill/>
                </a:uFill>
                <a:latin typeface="微软雅黑"/>
                <a:ea typeface="微软雅黑"/>
                <a:cs typeface="微软雅黑"/>
                <a:sym typeface="微软雅黑"/>
              </a:rPr>
              <a:t>4 、</a:t>
            </a:r>
            <a:r>
              <a:rPr sz="2000" dirty="0">
                <a:uFill>
                  <a:solidFill/>
                </a:uFill>
                <a:latin typeface="微软雅黑"/>
                <a:ea typeface="微软雅黑"/>
                <a:cs typeface="微软雅黑"/>
                <a:sym typeface="微软雅黑"/>
              </a:rPr>
              <a:t>归档照片的数量视工程项目规模或性质而定，不宜少于60张。</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18</a:t>
            </a:fld>
            <a:endParaRPr sz="1200">
              <a:solidFill>
                <a:srgbClr val="919293"/>
              </a:solidFill>
            </a:endParaRPr>
          </a:p>
        </p:txBody>
      </p:sp>
      <p:sp>
        <p:nvSpPr>
          <p:cNvPr id="73" name="Shape 73"/>
          <p:cNvSpPr/>
          <p:nvPr/>
        </p:nvSpPr>
        <p:spPr>
          <a:xfrm>
            <a:off x="474979" y="1249555"/>
            <a:ext cx="8040371" cy="39703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indent="356870" algn="just" defTabSz="266700">
              <a:lnSpc>
                <a:spcPct val="130000"/>
              </a:lnSpc>
              <a:defRPr>
                <a:solidFill>
                  <a:srgbClr val="000000"/>
                </a:solidFill>
              </a:defRPr>
            </a:pPr>
            <a:r>
              <a:rPr sz="2000" b="1" dirty="0">
                <a:uFill>
                  <a:solidFill/>
                </a:uFill>
                <a:latin typeface="微软雅黑"/>
                <a:ea typeface="微软雅黑"/>
                <a:cs typeface="微软雅黑"/>
                <a:sym typeface="微软雅黑"/>
              </a:rPr>
              <a:t>（</a:t>
            </a:r>
            <a:r>
              <a:rPr sz="2000" b="1" dirty="0" err="1">
                <a:uFill>
                  <a:solidFill/>
                </a:uFill>
                <a:latin typeface="微软雅黑"/>
                <a:ea typeface="微软雅黑"/>
                <a:cs typeface="微软雅黑"/>
                <a:sym typeface="微软雅黑"/>
              </a:rPr>
              <a:t>二）视频、</a:t>
            </a:r>
            <a:r>
              <a:rPr sz="2000" b="1" dirty="0" err="1" smtClean="0">
                <a:uFill>
                  <a:solidFill/>
                </a:uFill>
                <a:latin typeface="微软雅黑"/>
                <a:ea typeface="微软雅黑"/>
                <a:cs typeface="微软雅黑"/>
                <a:sym typeface="微软雅黑"/>
              </a:rPr>
              <a:t>音频文件归档</a:t>
            </a:r>
            <a:endParaRPr lang="en-US" sz="2000" b="1" dirty="0" smtClean="0">
              <a:uFill>
                <a:solidFill/>
              </a:uFill>
              <a:latin typeface="微软雅黑"/>
              <a:ea typeface="微软雅黑"/>
              <a:cs typeface="微软雅黑"/>
              <a:sym typeface="微软雅黑"/>
            </a:endParaRPr>
          </a:p>
          <a:p>
            <a:pPr lvl="0" indent="356870" algn="just" defTabSz="266700">
              <a:lnSpc>
                <a:spcPct val="130000"/>
              </a:lnSpc>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1、 归档视频应采用MPEG4或AVI格式，归档音频应采用</a:t>
            </a: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MP3或WAV格式；</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2、归档视频、音频应包括配有文字说明的原始素材，以及</a:t>
            </a:r>
          </a:p>
          <a:p>
            <a:pPr lvl="0" indent="355600" algn="just" defTabSz="266700">
              <a:spcBef>
                <a:spcPts val="600"/>
              </a:spcBef>
              <a:defRPr>
                <a:solidFill>
                  <a:srgbClr val="000000"/>
                </a:solidFill>
              </a:defRPr>
            </a:pPr>
            <a:r>
              <a:rPr sz="2000" dirty="0" err="1">
                <a:uFill>
                  <a:solidFill/>
                </a:uFill>
                <a:latin typeface="微软雅黑"/>
                <a:ea typeface="微软雅黑"/>
                <a:cs typeface="微软雅黑"/>
                <a:sym typeface="微软雅黑"/>
              </a:rPr>
              <a:t>编辑后的专题片</a:t>
            </a:r>
            <a:r>
              <a:rPr sz="2000" dirty="0">
                <a:uFill>
                  <a:solidFill/>
                </a:uFill>
                <a:latin typeface="微软雅黑"/>
                <a:ea typeface="微软雅黑"/>
                <a:cs typeface="微软雅黑"/>
                <a:sym typeface="微软雅黑"/>
              </a:rPr>
              <a:t>；</a:t>
            </a:r>
          </a:p>
          <a:p>
            <a:pPr lvl="0" indent="355600" algn="just" defTabSz="266700">
              <a:spcBef>
                <a:spcPts val="600"/>
              </a:spcBef>
              <a:defRPr>
                <a:solidFill>
                  <a:srgbClr val="000000"/>
                </a:solidFill>
              </a:defRPr>
            </a:pPr>
            <a:endParaRPr sz="2000" dirty="0">
              <a:uFill>
                <a:solidFill/>
              </a:uFill>
              <a:latin typeface="微软雅黑"/>
              <a:ea typeface="微软雅黑"/>
              <a:cs typeface="微软雅黑"/>
              <a:sym typeface="微软雅黑"/>
            </a:endParaRPr>
          </a:p>
          <a:p>
            <a:pPr lvl="0" indent="355600" algn="just" defTabSz="266700">
              <a:spcBef>
                <a:spcPts val="600"/>
              </a:spcBef>
              <a:defRPr>
                <a:solidFill>
                  <a:srgbClr val="000000"/>
                </a:solidFill>
              </a:defRPr>
            </a:pPr>
            <a:r>
              <a:rPr sz="2000" dirty="0">
                <a:uFill>
                  <a:solidFill/>
                </a:uFill>
                <a:latin typeface="微软雅黑"/>
                <a:ea typeface="微软雅黑"/>
                <a:cs typeface="微软雅黑"/>
                <a:sym typeface="微软雅黑"/>
              </a:rPr>
              <a:t>3、 专题片应结构完整，片长不应少于10min，并应附有解</a:t>
            </a:r>
          </a:p>
          <a:p>
            <a:pPr lvl="0" indent="355600" algn="just" defTabSz="266700">
              <a:spcBef>
                <a:spcPts val="600"/>
              </a:spcBef>
              <a:defRPr>
                <a:solidFill>
                  <a:srgbClr val="000000"/>
                </a:solidFill>
              </a:defRPr>
            </a:pPr>
            <a:r>
              <a:rPr sz="2000" dirty="0" err="1">
                <a:uFill>
                  <a:solidFill/>
                </a:uFill>
                <a:latin typeface="微软雅黑"/>
                <a:ea typeface="微软雅黑"/>
                <a:cs typeface="微软雅黑"/>
                <a:sym typeface="微软雅黑"/>
              </a:rPr>
              <a:t>说词稿</a:t>
            </a:r>
            <a:r>
              <a:rPr sz="2000" dirty="0">
                <a:uFill>
                  <a:solidFill/>
                </a:uFill>
                <a:latin typeface="微软雅黑"/>
                <a:ea typeface="微软雅黑"/>
                <a:cs typeface="微软雅黑"/>
                <a:sym typeface="微软雅黑"/>
              </a:rPr>
              <a:t>；</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idx="4294967295"/>
          </p:nvPr>
        </p:nvSpPr>
        <p:spPr>
          <a:xfrm>
            <a:off x="339725" y="196849"/>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b="1">
                <a:latin typeface="微软雅黑"/>
                <a:ea typeface="微软雅黑"/>
                <a:cs typeface="微软雅黑"/>
                <a:sym typeface="微软雅黑"/>
              </a:defRPr>
            </a:lvl1pPr>
          </a:lstStyle>
          <a:p>
            <a:pPr indent="356870" algn="just" defTabSz="266700">
              <a:lnSpc>
                <a:spcPct val="130000"/>
              </a:lnSpc>
              <a:defRPr>
                <a:solidFill>
                  <a:srgbClr val="000000"/>
                </a:solidFill>
              </a:defRPr>
            </a:pPr>
            <a:r>
              <a:rPr sz="3000" b="1" dirty="0">
                <a:solidFill>
                  <a:srgbClr val="1A93C8"/>
                </a:solidFill>
              </a:rPr>
              <a:t> </a:t>
            </a:r>
            <a:r>
              <a:rPr sz="2000" dirty="0">
                <a:solidFill>
                  <a:srgbClr val="000000"/>
                </a:solidFill>
                <a:uFill>
                  <a:solidFill/>
                </a:uFill>
                <a:sym typeface="Helvetica Neue"/>
              </a:rPr>
              <a:t>（</a:t>
            </a:r>
            <a:r>
              <a:rPr sz="2000" dirty="0" err="1">
                <a:solidFill>
                  <a:srgbClr val="000000"/>
                </a:solidFill>
                <a:uFill>
                  <a:solidFill/>
                </a:uFill>
                <a:sym typeface="Helvetica Neue"/>
              </a:rPr>
              <a:t>三）</a:t>
            </a:r>
            <a:r>
              <a:rPr sz="2000" dirty="0" err="1" smtClean="0">
                <a:solidFill>
                  <a:srgbClr val="000000"/>
                </a:solidFill>
                <a:uFill>
                  <a:solidFill/>
                </a:uFill>
                <a:sym typeface="Helvetica Neue"/>
              </a:rPr>
              <a:t>工程</a:t>
            </a:r>
            <a:r>
              <a:rPr lang="zh-CN" altLang="en-US" sz="2000" dirty="0" smtClean="0">
                <a:solidFill>
                  <a:srgbClr val="000000"/>
                </a:solidFill>
                <a:uFill>
                  <a:solidFill/>
                </a:uFill>
                <a:sym typeface="Helvetica Neue"/>
              </a:rPr>
              <a:t>照片</a:t>
            </a:r>
            <a:r>
              <a:rPr sz="2000" dirty="0" err="1" smtClean="0">
                <a:solidFill>
                  <a:srgbClr val="000000"/>
                </a:solidFill>
                <a:uFill>
                  <a:solidFill/>
                </a:uFill>
                <a:sym typeface="Helvetica Neue"/>
              </a:rPr>
              <a:t>整理</a:t>
            </a:r>
            <a:endParaRPr sz="2000" dirty="0">
              <a:solidFill>
                <a:srgbClr val="000000"/>
              </a:solidFill>
              <a:uFill>
                <a:solidFill/>
              </a:uFill>
              <a:sym typeface="Helvetica Neue"/>
            </a:endParaRPr>
          </a:p>
        </p:txBody>
      </p:sp>
      <p:sp>
        <p:nvSpPr>
          <p:cNvPr id="76" name="Shape 76"/>
          <p:cNvSpPr>
            <a:spLocks noGrp="1"/>
          </p:cNvSpPr>
          <p:nvPr>
            <p:ph type="body" idx="4294967295"/>
          </p:nvPr>
        </p:nvSpPr>
        <p:spPr>
          <a:xfrm>
            <a:off x="244894" y="1476794"/>
            <a:ext cx="7775575" cy="5203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96874" lvl="0" indent="-396874">
              <a:lnSpc>
                <a:spcPct val="195000"/>
              </a:lnSpc>
              <a:buChar char="❍"/>
              <a:defRPr sz="1800">
                <a:solidFill>
                  <a:srgbClr val="000000"/>
                </a:solidFill>
              </a:defRPr>
            </a:pPr>
            <a:r>
              <a:rPr dirty="0" err="1">
                <a:solidFill>
                  <a:srgbClr val="000000"/>
                </a:solidFill>
                <a:uFill>
                  <a:solidFill/>
                </a:uFill>
                <a:latin typeface="微软雅黑"/>
                <a:ea typeface="微软雅黑"/>
                <a:cs typeface="微软雅黑"/>
                <a:sym typeface="微软雅黑"/>
              </a:rPr>
              <a:t>胶片照片的整理应符合现行国家标准《照片档案管理规范》GB</a:t>
            </a:r>
            <a:r>
              <a:rPr dirty="0">
                <a:solidFill>
                  <a:srgbClr val="000000"/>
                </a:solidFill>
                <a:uFill>
                  <a:solidFill/>
                </a:uFill>
                <a:latin typeface="微软雅黑"/>
                <a:ea typeface="微软雅黑"/>
                <a:cs typeface="微软雅黑"/>
                <a:sym typeface="微软雅黑"/>
              </a:rPr>
              <a:t>/T  1182的规定：</a:t>
            </a:r>
          </a:p>
          <a:p>
            <a:pPr marL="396874" lvl="0" indent="-396874">
              <a:lnSpc>
                <a:spcPct val="195000"/>
              </a:lnSpc>
              <a:buChar char="❍"/>
              <a:defRPr sz="1800">
                <a:solidFill>
                  <a:srgbClr val="000000"/>
                </a:solidFill>
              </a:defRPr>
            </a:pPr>
            <a:r>
              <a:rPr dirty="0">
                <a:solidFill>
                  <a:srgbClr val="000000"/>
                </a:solidFill>
                <a:uFill>
                  <a:solidFill/>
                </a:uFill>
                <a:latin typeface="微软雅黑"/>
                <a:ea typeface="微软雅黑"/>
                <a:cs typeface="微软雅黑"/>
                <a:sym typeface="微软雅黑"/>
              </a:rPr>
              <a:t>归档照片要求冲印规格为</a:t>
            </a:r>
            <a:r>
              <a:rPr dirty="0">
                <a:solidFill>
                  <a:srgbClr val="000000"/>
                </a:solidFill>
                <a:uFill>
                  <a:solidFill/>
                </a:uFill>
                <a:latin typeface="微软雅黑"/>
                <a:ea typeface="微软雅黑"/>
                <a:cs typeface="微软雅黑"/>
                <a:sym typeface="Helvetica Neue"/>
              </a:rPr>
              <a:t>5</a:t>
            </a:r>
            <a:r>
              <a:rPr dirty="0">
                <a:solidFill>
                  <a:srgbClr val="000000"/>
                </a:solidFill>
                <a:uFill>
                  <a:solidFill/>
                </a:uFill>
                <a:latin typeface="微软雅黑"/>
                <a:ea typeface="微软雅黑"/>
                <a:cs typeface="微软雅黑"/>
                <a:sym typeface="微软雅黑"/>
              </a:rPr>
              <a:t>寸彩色光面照片（不得冲印布纹照片），</a:t>
            </a:r>
            <a:r>
              <a:rPr dirty="0" err="1">
                <a:solidFill>
                  <a:srgbClr val="000000"/>
                </a:solidFill>
                <a:uFill>
                  <a:solidFill/>
                </a:uFill>
                <a:latin typeface="微软雅黑"/>
                <a:ea typeface="微软雅黑"/>
                <a:cs typeface="微软雅黑"/>
                <a:sym typeface="微软雅黑"/>
              </a:rPr>
              <a:t>并使用规定的《照片档案</a:t>
            </a:r>
            <a:r>
              <a:rPr dirty="0">
                <a:solidFill>
                  <a:srgbClr val="000000"/>
                </a:solidFill>
                <a:uFill>
                  <a:solidFill/>
                </a:uFill>
                <a:latin typeface="微软雅黑"/>
                <a:ea typeface="微软雅黑"/>
                <a:cs typeface="微软雅黑"/>
                <a:sym typeface="微软雅黑"/>
              </a:rPr>
              <a:t>》（</a:t>
            </a:r>
            <a:r>
              <a:rPr dirty="0" err="1">
                <a:solidFill>
                  <a:srgbClr val="000000"/>
                </a:solidFill>
                <a:uFill>
                  <a:solidFill/>
                </a:uFill>
                <a:latin typeface="微软雅黑"/>
                <a:ea typeface="微软雅黑"/>
                <a:cs typeface="微软雅黑"/>
                <a:sym typeface="微软雅黑"/>
              </a:rPr>
              <a:t>夹）整理成册</a:t>
            </a:r>
            <a:r>
              <a:rPr dirty="0">
                <a:solidFill>
                  <a:srgbClr val="000000"/>
                </a:solidFill>
                <a:uFill>
                  <a:solidFill/>
                </a:uFill>
                <a:latin typeface="微软雅黑"/>
                <a:ea typeface="微软雅黑"/>
                <a:cs typeface="微软雅黑"/>
                <a:sym typeface="微软雅黑"/>
              </a:rPr>
              <a:t>。</a:t>
            </a:r>
          </a:p>
          <a:p>
            <a:pPr marL="396874" lvl="0" indent="-396874">
              <a:lnSpc>
                <a:spcPct val="195000"/>
              </a:lnSpc>
              <a:buChar char="❍"/>
              <a:defRPr sz="1800">
                <a:solidFill>
                  <a:srgbClr val="000000"/>
                </a:solidFill>
              </a:defRPr>
            </a:pPr>
            <a:r>
              <a:rPr dirty="0" err="1">
                <a:solidFill>
                  <a:srgbClr val="000000"/>
                </a:solidFill>
                <a:uFill>
                  <a:solidFill/>
                </a:uFill>
                <a:latin typeface="微软雅黑"/>
                <a:ea typeface="微软雅黑"/>
                <a:cs typeface="微软雅黑"/>
                <a:sym typeface="微软雅黑"/>
              </a:rPr>
              <a:t>照片编号或底片编号均为大流水号，照片题名应著录详细，并及时做好备份。题名的正确书写：单位（小区名称</a:t>
            </a:r>
            <a:r>
              <a:rPr dirty="0">
                <a:solidFill>
                  <a:srgbClr val="000000"/>
                </a:solidFill>
                <a:uFill>
                  <a:solidFill/>
                </a:uFill>
                <a:latin typeface="微软雅黑"/>
                <a:ea typeface="微软雅黑"/>
                <a:cs typeface="微软雅黑"/>
                <a:sym typeface="微软雅黑"/>
              </a:rPr>
              <a:t>）</a:t>
            </a:r>
            <a:r>
              <a:rPr dirty="0">
                <a:solidFill>
                  <a:srgbClr val="000000"/>
                </a:solidFill>
                <a:uFill>
                  <a:solidFill/>
                </a:uFill>
                <a:latin typeface="微软雅黑"/>
                <a:ea typeface="微软雅黑"/>
                <a:cs typeface="微软雅黑"/>
                <a:sym typeface="Helvetica Neue"/>
              </a:rPr>
              <a:t>+</a:t>
            </a:r>
            <a:r>
              <a:rPr dirty="0" err="1">
                <a:solidFill>
                  <a:srgbClr val="000000"/>
                </a:solidFill>
                <a:uFill>
                  <a:solidFill/>
                </a:uFill>
                <a:latin typeface="微软雅黑"/>
                <a:ea typeface="微软雅黑"/>
                <a:cs typeface="微软雅黑"/>
                <a:sym typeface="微软雅黑"/>
              </a:rPr>
              <a:t>项目（栋、标段</a:t>
            </a:r>
            <a:r>
              <a:rPr dirty="0">
                <a:solidFill>
                  <a:srgbClr val="000000"/>
                </a:solidFill>
                <a:uFill>
                  <a:solidFill/>
                </a:uFill>
                <a:latin typeface="微软雅黑"/>
                <a:ea typeface="微软雅黑"/>
                <a:cs typeface="微软雅黑"/>
                <a:sym typeface="微软雅黑"/>
              </a:rPr>
              <a:t>）</a:t>
            </a:r>
            <a:r>
              <a:rPr dirty="0">
                <a:solidFill>
                  <a:srgbClr val="000000"/>
                </a:solidFill>
                <a:uFill>
                  <a:solidFill/>
                </a:uFill>
                <a:latin typeface="微软雅黑"/>
                <a:ea typeface="微软雅黑"/>
                <a:cs typeface="微软雅黑"/>
                <a:sym typeface="Helvetica Neue"/>
              </a:rPr>
              <a:t>+</a:t>
            </a:r>
            <a:r>
              <a:rPr dirty="0" err="1">
                <a:solidFill>
                  <a:srgbClr val="000000"/>
                </a:solidFill>
                <a:uFill>
                  <a:solidFill/>
                </a:uFill>
                <a:latin typeface="微软雅黑"/>
                <a:ea typeface="微软雅黑"/>
                <a:cs typeface="微软雅黑"/>
                <a:sym typeface="微软雅黑"/>
              </a:rPr>
              <a:t>部位（详细施工内容</a:t>
            </a:r>
            <a:r>
              <a:rPr dirty="0">
                <a:solidFill>
                  <a:srgbClr val="000000"/>
                </a:solidFill>
                <a:uFill>
                  <a:solidFill/>
                </a:uFill>
                <a:latin typeface="微软雅黑"/>
                <a:ea typeface="微软雅黑"/>
                <a:cs typeface="微软雅黑"/>
                <a:sym typeface="微软雅黑"/>
              </a:rPr>
              <a:t>）。</a:t>
            </a:r>
            <a:r>
              <a:rPr dirty="0" err="1">
                <a:solidFill>
                  <a:srgbClr val="000000"/>
                </a:solidFill>
                <a:uFill>
                  <a:solidFill/>
                </a:uFill>
                <a:latin typeface="微软雅黑"/>
                <a:ea typeface="微软雅黑"/>
                <a:cs typeface="微软雅黑"/>
                <a:sym typeface="微软雅黑"/>
              </a:rPr>
              <a:t>著录卡片要求电脑打印</a:t>
            </a:r>
            <a:r>
              <a:rPr dirty="0">
                <a:solidFill>
                  <a:srgbClr val="000000"/>
                </a:solidFill>
                <a:uFill>
                  <a:solidFill/>
                </a:uFill>
                <a:latin typeface="微软雅黑"/>
                <a:ea typeface="微软雅黑"/>
                <a:cs typeface="微软雅黑"/>
                <a:sym typeface="微软雅黑"/>
              </a:rPr>
              <a:t>。</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2.png"/>
          <p:cNvPicPr/>
          <p:nvPr/>
        </p:nvPicPr>
        <p:blipFill>
          <a:blip r:embed="rId2">
            <a:extLst/>
          </a:blip>
          <a:stretch>
            <a:fillRect/>
          </a:stretch>
        </p:blipFill>
        <p:spPr>
          <a:xfrm>
            <a:off x="334579" y="0"/>
            <a:ext cx="6461125" cy="1652589"/>
          </a:xfrm>
          <a:prstGeom prst="rect">
            <a:avLst/>
          </a:prstGeom>
          <a:ln w="12700">
            <a:miter lim="400000"/>
          </a:ln>
        </p:spPr>
      </p:pic>
      <p:sp>
        <p:nvSpPr>
          <p:cNvPr id="17" name="Shape 17"/>
          <p:cNvSpPr>
            <a:spLocks noGrp="1"/>
          </p:cNvSpPr>
          <p:nvPr>
            <p:ph type="body" idx="4294967295"/>
          </p:nvPr>
        </p:nvSpPr>
        <p:spPr>
          <a:xfrm>
            <a:off x="334579" y="2141921"/>
            <a:ext cx="7775575" cy="387787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571500" indent="-571500">
              <a:lnSpc>
                <a:spcPct val="200000"/>
              </a:lnSpc>
              <a:defRPr sz="2400">
                <a:latin typeface="微软雅黑"/>
                <a:ea typeface="微软雅黑"/>
                <a:cs typeface="微软雅黑"/>
                <a:sym typeface="微软雅黑"/>
              </a:defRPr>
            </a:lvl1pPr>
          </a:lstStyle>
          <a:p>
            <a:pPr lvl="0">
              <a:defRPr sz="1800">
                <a:solidFill>
                  <a:srgbClr val="000000"/>
                </a:solidFill>
              </a:defRPr>
            </a:pPr>
            <a:r>
              <a:rPr sz="2800" dirty="0">
                <a:solidFill>
                  <a:srgbClr val="1A93C8"/>
                </a:solidFill>
              </a:rPr>
              <a:t>    是指国家机构、社会组织以及个人在社会活动中形成的，具有保存价值的，以影像、声音等方式记录信息的特殊载体，并辅以文字说明的历史记录。</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idx="4294967295"/>
          </p:nvPr>
        </p:nvSpPr>
        <p:spPr>
          <a:xfrm>
            <a:off x="339725" y="196849"/>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b="1">
                <a:latin typeface="微软雅黑"/>
                <a:ea typeface="微软雅黑"/>
                <a:cs typeface="微软雅黑"/>
                <a:sym typeface="微软雅黑"/>
              </a:defRPr>
            </a:lvl1pPr>
          </a:lstStyle>
          <a:p>
            <a:pPr lvl="0">
              <a:defRPr sz="1800" b="0">
                <a:solidFill>
                  <a:srgbClr val="000000"/>
                </a:solidFill>
              </a:defRPr>
            </a:pPr>
            <a:r>
              <a:rPr sz="3000" b="1" dirty="0">
                <a:solidFill>
                  <a:srgbClr val="1A93C8"/>
                </a:solidFill>
              </a:rPr>
              <a:t>著  录  要  求</a:t>
            </a:r>
          </a:p>
        </p:txBody>
      </p:sp>
      <p:sp>
        <p:nvSpPr>
          <p:cNvPr id="79" name="Shape 79"/>
          <p:cNvSpPr>
            <a:spLocks noGrp="1"/>
          </p:cNvSpPr>
          <p:nvPr>
            <p:ph type="body" idx="4294967295"/>
          </p:nvPr>
        </p:nvSpPr>
        <p:spPr>
          <a:xfrm>
            <a:off x="339725" y="2081212"/>
            <a:ext cx="4527550" cy="58612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83481" lvl="0" indent="-283481">
              <a:buChar char="❍"/>
              <a:defRPr sz="1800">
                <a:solidFill>
                  <a:srgbClr val="000000"/>
                </a:solidFill>
              </a:defRPr>
            </a:pPr>
            <a:r>
              <a:rPr sz="2000" dirty="0">
                <a:solidFill>
                  <a:srgbClr val="1A93C8"/>
                </a:solidFill>
              </a:rPr>
              <a:t>1</a:t>
            </a:r>
            <a:r>
              <a:rPr sz="2000" dirty="0">
                <a:solidFill>
                  <a:srgbClr val="1A93C8"/>
                </a:solidFill>
                <a:latin typeface="微软雅黑"/>
                <a:ea typeface="微软雅黑"/>
                <a:cs typeface="微软雅黑"/>
                <a:sym typeface="微软雅黑"/>
              </a:rPr>
              <a:t>、《</a:t>
            </a:r>
            <a:r>
              <a:rPr sz="2000" dirty="0" err="1">
                <a:solidFill>
                  <a:srgbClr val="1A93C8"/>
                </a:solidFill>
                <a:latin typeface="微软雅黑"/>
                <a:ea typeface="微软雅黑"/>
                <a:cs typeface="微软雅黑"/>
                <a:sym typeface="微软雅黑"/>
              </a:rPr>
              <a:t>照片档案》由总说明、卷内目录、照片及著录卡片、备考表组成</a:t>
            </a:r>
            <a:r>
              <a:rPr sz="2000" dirty="0">
                <a:solidFill>
                  <a:srgbClr val="1A93C8"/>
                </a:solidFill>
                <a:latin typeface="微软雅黑"/>
                <a:ea typeface="微软雅黑"/>
                <a:cs typeface="微软雅黑"/>
                <a:sym typeface="微软雅黑"/>
              </a:rPr>
              <a:t>。</a:t>
            </a:r>
            <a:endParaRPr dirty="0">
              <a:latin typeface="微软雅黑"/>
              <a:ea typeface="微软雅黑"/>
              <a:cs typeface="微软雅黑"/>
              <a:sym typeface="微软雅黑"/>
            </a:endParaRPr>
          </a:p>
          <a:p>
            <a:pPr marL="283481" lvl="0" indent="-283481">
              <a:buChar char="❍"/>
              <a:defRPr sz="1800">
                <a:solidFill>
                  <a:srgbClr val="000000"/>
                </a:solidFill>
              </a:defRPr>
            </a:pPr>
            <a:r>
              <a:rPr sz="2000" dirty="0">
                <a:solidFill>
                  <a:srgbClr val="1A93C8"/>
                </a:solidFill>
              </a:rPr>
              <a:t>2</a:t>
            </a:r>
            <a:r>
              <a:rPr sz="2000" dirty="0">
                <a:solidFill>
                  <a:srgbClr val="1A93C8"/>
                </a:solidFill>
                <a:latin typeface="微软雅黑"/>
                <a:ea typeface="微软雅黑"/>
                <a:cs typeface="微软雅黑"/>
                <a:sym typeface="微软雅黑"/>
              </a:rPr>
              <a:t>、每张照片对应一张著录卡片，著录卡片包括照片档号、照片编号、摄影者、拍摄时间、拍摄地点、照片题名、文字说明。通称</a:t>
            </a:r>
            <a:r>
              <a:rPr sz="2000" dirty="0">
                <a:solidFill>
                  <a:srgbClr val="1A93C8"/>
                </a:solidFill>
              </a:rPr>
              <a:t>1+6</a:t>
            </a:r>
            <a:r>
              <a:rPr sz="2000" dirty="0">
                <a:solidFill>
                  <a:srgbClr val="1A93C8"/>
                </a:solidFill>
                <a:latin typeface="微软雅黑"/>
                <a:ea typeface="微软雅黑"/>
                <a:cs typeface="微软雅黑"/>
                <a:sym typeface="微软雅黑"/>
              </a:rPr>
              <a:t>要素。</a:t>
            </a:r>
          </a:p>
        </p:txBody>
      </p:sp>
      <p:pic>
        <p:nvPicPr>
          <p:cNvPr id="80" name="image5.png"/>
          <p:cNvPicPr/>
          <p:nvPr/>
        </p:nvPicPr>
        <p:blipFill>
          <a:blip r:embed="rId2">
            <a:extLst/>
          </a:blip>
          <a:stretch>
            <a:fillRect/>
          </a:stretch>
        </p:blipFill>
        <p:spPr>
          <a:xfrm>
            <a:off x="5457825" y="1141412"/>
            <a:ext cx="3395082" cy="48402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6.png"/>
          <p:cNvPicPr/>
          <p:nvPr/>
        </p:nvPicPr>
        <p:blipFill>
          <a:blip r:embed="rId2">
            <a:extLst/>
          </a:blip>
          <a:stretch>
            <a:fillRect/>
          </a:stretch>
        </p:blipFill>
        <p:spPr>
          <a:xfrm>
            <a:off x="1951036" y="43623"/>
            <a:ext cx="4970464" cy="68143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7.png"/>
          <p:cNvPicPr/>
          <p:nvPr/>
        </p:nvPicPr>
        <p:blipFill>
          <a:blip r:embed="rId2">
            <a:extLst/>
          </a:blip>
          <a:stretch>
            <a:fillRect/>
          </a:stretch>
        </p:blipFill>
        <p:spPr>
          <a:xfrm>
            <a:off x="5016501" y="72244"/>
            <a:ext cx="3911600" cy="6590050"/>
          </a:xfrm>
          <a:prstGeom prst="rect">
            <a:avLst/>
          </a:prstGeom>
          <a:ln w="12700">
            <a:miter lim="400000"/>
          </a:ln>
        </p:spPr>
      </p:pic>
      <p:pic>
        <p:nvPicPr>
          <p:cNvPr id="87" name="image8.png"/>
          <p:cNvPicPr/>
          <p:nvPr/>
        </p:nvPicPr>
        <p:blipFill>
          <a:blip r:embed="rId3">
            <a:extLst/>
          </a:blip>
          <a:stretch>
            <a:fillRect/>
          </a:stretch>
        </p:blipFill>
        <p:spPr>
          <a:xfrm>
            <a:off x="215900" y="361950"/>
            <a:ext cx="4421188" cy="630034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331098" y="2802026"/>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b="1">
                <a:latin typeface="微软雅黑"/>
                <a:ea typeface="微软雅黑"/>
                <a:cs typeface="微软雅黑"/>
                <a:sym typeface="微软雅黑"/>
              </a:defRPr>
            </a:lvl1pPr>
          </a:lstStyle>
          <a:p>
            <a:pPr lvl="0">
              <a:defRPr sz="1800" b="0">
                <a:solidFill>
                  <a:srgbClr val="000000"/>
                </a:solidFill>
              </a:defRPr>
            </a:pPr>
            <a:r>
              <a:rPr sz="3200" b="0" dirty="0" err="1">
                <a:solidFill>
                  <a:srgbClr val="00B0F0"/>
                </a:solidFill>
              </a:rPr>
              <a:t>著录格式（示例</a:t>
            </a:r>
            <a:r>
              <a:rPr sz="3200" b="0" dirty="0">
                <a:solidFill>
                  <a:srgbClr val="00B0F0"/>
                </a:solidFill>
              </a:rPr>
              <a:t>）</a:t>
            </a:r>
          </a:p>
        </p:txBody>
      </p:sp>
      <p:pic>
        <p:nvPicPr>
          <p:cNvPr id="90" name="image9.png"/>
          <p:cNvPicPr/>
          <p:nvPr/>
        </p:nvPicPr>
        <p:blipFill>
          <a:blip r:embed="rId2">
            <a:extLst/>
          </a:blip>
          <a:stretch>
            <a:fillRect/>
          </a:stretch>
        </p:blipFill>
        <p:spPr>
          <a:xfrm>
            <a:off x="3721100" y="196849"/>
            <a:ext cx="3987800" cy="63757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10.png"/>
          <p:cNvPicPr/>
          <p:nvPr/>
        </p:nvPicPr>
        <p:blipFill>
          <a:blip r:embed="rId2">
            <a:extLst/>
          </a:blip>
          <a:stretch>
            <a:fillRect/>
          </a:stretch>
        </p:blipFill>
        <p:spPr>
          <a:xfrm>
            <a:off x="4418010" y="330200"/>
            <a:ext cx="4082358" cy="6375400"/>
          </a:xfrm>
          <a:prstGeom prst="rect">
            <a:avLst/>
          </a:prstGeom>
          <a:ln w="12700">
            <a:miter lim="400000"/>
          </a:ln>
        </p:spPr>
      </p:pic>
      <p:sp>
        <p:nvSpPr>
          <p:cNvPr id="4" name="Shape 89"/>
          <p:cNvSpPr txBox="1">
            <a:spLocks/>
          </p:cNvSpPr>
          <p:nvPr/>
        </p:nvSpPr>
        <p:spPr>
          <a:xfrm>
            <a:off x="339725" y="3105149"/>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000" b="1">
                <a:solidFill>
                  <a:srgbClr val="1A93C8"/>
                </a:solidFill>
                <a:latin typeface="微软雅黑"/>
                <a:ea typeface="微软雅黑"/>
                <a:cs typeface="微软雅黑"/>
                <a:sym typeface="微软雅黑"/>
              </a:defRPr>
            </a:lvl1pPr>
            <a:lvl2pPr>
              <a:lnSpc>
                <a:spcPct val="90000"/>
              </a:lnSpc>
              <a:defRPr sz="3000">
                <a:solidFill>
                  <a:srgbClr val="1A93C8"/>
                </a:solidFill>
                <a:latin typeface="Arial Black"/>
                <a:ea typeface="Arial Black"/>
                <a:cs typeface="Arial Black"/>
                <a:sym typeface="Arial Black"/>
              </a:defRPr>
            </a:lvl2pPr>
            <a:lvl3pPr>
              <a:lnSpc>
                <a:spcPct val="90000"/>
              </a:lnSpc>
              <a:defRPr sz="3000">
                <a:solidFill>
                  <a:srgbClr val="1A93C8"/>
                </a:solidFill>
                <a:latin typeface="Arial Black"/>
                <a:ea typeface="Arial Black"/>
                <a:cs typeface="Arial Black"/>
                <a:sym typeface="Arial Black"/>
              </a:defRPr>
            </a:lvl3pPr>
            <a:lvl4pPr>
              <a:lnSpc>
                <a:spcPct val="90000"/>
              </a:lnSpc>
              <a:defRPr sz="3000">
                <a:solidFill>
                  <a:srgbClr val="1A93C8"/>
                </a:solidFill>
                <a:latin typeface="Arial Black"/>
                <a:ea typeface="Arial Black"/>
                <a:cs typeface="Arial Black"/>
                <a:sym typeface="Arial Black"/>
              </a:defRPr>
            </a:lvl4pPr>
            <a:lvl5pPr>
              <a:lnSpc>
                <a:spcPct val="90000"/>
              </a:lnSpc>
              <a:defRPr sz="3000">
                <a:solidFill>
                  <a:srgbClr val="1A93C8"/>
                </a:solidFill>
                <a:latin typeface="Arial Black"/>
                <a:ea typeface="Arial Black"/>
                <a:cs typeface="Arial Black"/>
                <a:sym typeface="Arial Black"/>
              </a:defRPr>
            </a:lvl5pPr>
            <a:lvl6pPr>
              <a:lnSpc>
                <a:spcPct val="90000"/>
              </a:lnSpc>
              <a:defRPr sz="3000">
                <a:solidFill>
                  <a:srgbClr val="1A93C8"/>
                </a:solidFill>
                <a:latin typeface="Arial Black"/>
                <a:ea typeface="Arial Black"/>
                <a:cs typeface="Arial Black"/>
                <a:sym typeface="Arial Black"/>
              </a:defRPr>
            </a:lvl6pPr>
            <a:lvl7pPr>
              <a:lnSpc>
                <a:spcPct val="90000"/>
              </a:lnSpc>
              <a:defRPr sz="3000">
                <a:solidFill>
                  <a:srgbClr val="1A93C8"/>
                </a:solidFill>
                <a:latin typeface="Arial Black"/>
                <a:ea typeface="Arial Black"/>
                <a:cs typeface="Arial Black"/>
                <a:sym typeface="Arial Black"/>
              </a:defRPr>
            </a:lvl7pPr>
            <a:lvl8pPr>
              <a:lnSpc>
                <a:spcPct val="90000"/>
              </a:lnSpc>
              <a:defRPr sz="3000">
                <a:solidFill>
                  <a:srgbClr val="1A93C8"/>
                </a:solidFill>
                <a:latin typeface="Arial Black"/>
                <a:ea typeface="Arial Black"/>
                <a:cs typeface="Arial Black"/>
                <a:sym typeface="Arial Black"/>
              </a:defRPr>
            </a:lvl8pPr>
            <a:lvl9pPr>
              <a:lnSpc>
                <a:spcPct val="90000"/>
              </a:lnSpc>
              <a:defRPr sz="3000">
                <a:solidFill>
                  <a:srgbClr val="1A93C8"/>
                </a:solidFill>
                <a:latin typeface="Arial Black"/>
                <a:ea typeface="Arial Black"/>
                <a:cs typeface="Arial Black"/>
                <a:sym typeface="Arial Black"/>
              </a:defRPr>
            </a:lvl9pPr>
          </a:lstStyle>
          <a:p>
            <a:pPr>
              <a:defRPr sz="1800" b="0">
                <a:solidFill>
                  <a:srgbClr val="000000"/>
                </a:solidFill>
              </a:defRPr>
            </a:pPr>
            <a:r>
              <a:rPr lang="zh-CN" altLang="en-US" sz="3200" dirty="0" smtClean="0">
                <a:solidFill>
                  <a:srgbClr val="00B0F0"/>
                </a:solidFill>
              </a:rPr>
              <a:t>著录格式（示例）</a:t>
            </a:r>
            <a:endParaRPr lang="zh-CN" altLang="en-US" sz="3200" dirty="0">
              <a:solidFill>
                <a:srgbClr val="00B0F0"/>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noChangeArrowheads="1"/>
          </p:cNvSpPr>
          <p:nvPr>
            <p:ph idx="1"/>
          </p:nvPr>
        </p:nvSpPr>
        <p:spPr>
          <a:xfrm>
            <a:off x="331158" y="821188"/>
            <a:ext cx="7775575" cy="5203825"/>
          </a:xfrm>
        </p:spPr>
        <p:txBody>
          <a:bodyPr/>
          <a:lstStyle/>
          <a:p>
            <a:pPr marL="357188" indent="-357188"/>
            <a:r>
              <a:rPr lang="zh-CN" altLang="en-US" b="1" dirty="0" smtClean="0">
                <a:ea typeface="微软雅黑" panose="020B0503020204020204" pitchFamily="34" charset="-122"/>
              </a:rPr>
              <a:t>（四） 录像文件的存储和素材目录编写要求</a:t>
            </a:r>
            <a:endParaRPr lang="en-US" altLang="zh-CN" b="1" dirty="0" smtClean="0">
              <a:ea typeface="微软雅黑" panose="020B0503020204020204" pitchFamily="34" charset="-122"/>
            </a:endParaRPr>
          </a:p>
          <a:p>
            <a:pPr marL="357188" indent="-357188"/>
            <a:endParaRPr lang="en-US" altLang="zh-CN" b="1" dirty="0" smtClean="0">
              <a:ea typeface="微软雅黑" panose="020B0503020204020204" pitchFamily="34" charset="-122"/>
            </a:endParaRPr>
          </a:p>
          <a:p>
            <a:pPr marL="357188" indent="-357188"/>
            <a:r>
              <a:rPr lang="zh-CN" altLang="en-US" dirty="0" smtClean="0">
                <a:ea typeface="微软雅黑" panose="020B0503020204020204" pitchFamily="34" charset="-122"/>
              </a:rPr>
              <a:t>1</a:t>
            </a:r>
            <a:r>
              <a:rPr lang="zh-CN" altLang="en-US" dirty="0" smtClean="0">
                <a:ea typeface="微软雅黑" panose="020B0503020204020204" pitchFamily="34" charset="-122"/>
              </a:rPr>
              <a:t>、录像磁带需采用DV或DVCAM等具数字转换格式及功能的带型。</a:t>
            </a:r>
          </a:p>
          <a:p>
            <a:pPr marL="357188" indent="-357188"/>
            <a:r>
              <a:rPr lang="zh-CN" altLang="en-US" dirty="0" smtClean="0">
                <a:ea typeface="微软雅黑" panose="020B0503020204020204" pitchFamily="34" charset="-122"/>
              </a:rPr>
              <a:t>2、录像档案电子文件格式采用MPEＧ２或ＡＶＩ格式</a:t>
            </a:r>
            <a:r>
              <a:rPr lang="zh-CN" altLang="en-US" dirty="0" smtClean="0">
                <a:ea typeface="微软雅黑" panose="020B0503020204020204" pitchFamily="34" charset="-122"/>
              </a:rPr>
              <a:t>。</a:t>
            </a:r>
          </a:p>
          <a:p>
            <a:pPr marL="357188" indent="-357188"/>
            <a:r>
              <a:rPr lang="en-US" altLang="zh-CN" dirty="0" smtClean="0">
                <a:ea typeface="微软雅黑" panose="020B0503020204020204" pitchFamily="34" charset="-122"/>
              </a:rPr>
              <a:t>3</a:t>
            </a:r>
            <a:r>
              <a:rPr lang="zh-CN" altLang="en-US" dirty="0" smtClean="0">
                <a:ea typeface="微软雅黑" panose="020B0503020204020204" pitchFamily="34" charset="-122"/>
              </a:rPr>
              <a:t>、</a:t>
            </a:r>
            <a:r>
              <a:rPr lang="zh-CN" altLang="en-US" dirty="0" smtClean="0">
                <a:ea typeface="微软雅黑" panose="020B0503020204020204" pitchFamily="34" charset="-122"/>
              </a:rPr>
              <a:t>录像带、光盘或其他存储介质外包装盒上贴上标签，内容包括工程名称、编号、内容、地点、拍摄人、拍摄时间。</a:t>
            </a:r>
          </a:p>
          <a:p>
            <a:pPr marL="357188" indent="-357188"/>
            <a:r>
              <a:rPr lang="en-US" altLang="zh-CN" dirty="0">
                <a:ea typeface="微软雅黑" panose="020B0503020204020204" pitchFamily="34" charset="-122"/>
              </a:rPr>
              <a:t>4</a:t>
            </a:r>
            <a:r>
              <a:rPr lang="zh-CN" altLang="en-US" dirty="0" smtClean="0">
                <a:ea typeface="微软雅黑" panose="020B0503020204020204" pitchFamily="34" charset="-122"/>
              </a:rPr>
              <a:t>、</a:t>
            </a:r>
            <a:r>
              <a:rPr lang="zh-CN" altLang="en-US" dirty="0" smtClean="0">
                <a:ea typeface="微软雅黑" panose="020B0503020204020204" pitchFamily="34" charset="-122"/>
              </a:rPr>
              <a:t>素材带要有拍摄日志。</a:t>
            </a:r>
          </a:p>
        </p:txBody>
      </p:sp>
    </p:spTree>
    <p:extLst>
      <p:ext uri="{BB962C8B-B14F-4D97-AF65-F5344CB8AC3E}">
        <p14:creationId xmlns:p14="http://schemas.microsoft.com/office/powerpoint/2010/main" val="555544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idx="4294967295"/>
          </p:nvPr>
        </p:nvSpPr>
        <p:spPr>
          <a:xfrm>
            <a:off x="339725" y="196849"/>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solidFill>
                  <a:srgbClr val="000000"/>
                </a:solidFill>
              </a:defRPr>
            </a:pPr>
            <a:r>
              <a:rPr sz="3000">
                <a:solidFill>
                  <a:srgbClr val="1A93C8"/>
                </a:solidFill>
              </a:rPr>
              <a:t>六</a:t>
            </a:r>
            <a:r>
              <a:rPr sz="3000" b="1">
                <a:solidFill>
                  <a:srgbClr val="1A93C8"/>
                </a:solidFill>
                <a:latin typeface="微软雅黑"/>
                <a:ea typeface="微软雅黑"/>
                <a:cs typeface="微软雅黑"/>
                <a:sym typeface="微软雅黑"/>
              </a:rPr>
              <a:t>、工程声像档案的验收与移交</a:t>
            </a:r>
          </a:p>
        </p:txBody>
      </p:sp>
      <p:sp>
        <p:nvSpPr>
          <p:cNvPr id="99" name="Shape 99"/>
          <p:cNvSpPr>
            <a:spLocks noGrp="1"/>
          </p:cNvSpPr>
          <p:nvPr>
            <p:ph type="body" idx="4294967295"/>
          </p:nvPr>
        </p:nvSpPr>
        <p:spPr>
          <a:xfrm>
            <a:off x="0" y="1223274"/>
            <a:ext cx="7775575" cy="5203825"/>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normAutofit/>
          </a:bodyPr>
          <a:lstStyle/>
          <a:p>
            <a:pPr marL="0" lvl="0" indent="356870" algn="l" defTabSz="266700">
              <a:lnSpc>
                <a:spcPct val="120000"/>
              </a:lnSpc>
              <a:spcBef>
                <a:spcPts val="0"/>
              </a:spcBef>
              <a:buSzTx/>
              <a:buNone/>
              <a:defRPr sz="1800">
                <a:solidFill>
                  <a:srgbClr val="000000"/>
                </a:solidFill>
              </a:defRPr>
            </a:pPr>
            <a:r>
              <a:rPr sz="2400" b="1" dirty="0">
                <a:latin typeface="微软雅黑"/>
                <a:ea typeface="微软雅黑"/>
                <a:cs typeface="微软雅黑"/>
                <a:sym typeface="Calibri"/>
              </a:rPr>
              <a:t>（</a:t>
            </a:r>
            <a:r>
              <a:rPr sz="2400" b="1" dirty="0" err="1">
                <a:latin typeface="微软雅黑"/>
                <a:ea typeface="微软雅黑"/>
                <a:cs typeface="微软雅黑"/>
                <a:sym typeface="Calibri"/>
              </a:rPr>
              <a:t>一）</a:t>
            </a:r>
            <a:r>
              <a:rPr sz="2400" b="1" dirty="0" err="1" smtClean="0">
                <a:latin typeface="微软雅黑"/>
                <a:ea typeface="微软雅黑"/>
                <a:cs typeface="微软雅黑"/>
                <a:sym typeface="宋体"/>
              </a:rPr>
              <a:t>工程声像档案的验收</a:t>
            </a:r>
            <a:endParaRPr lang="en-US" sz="2400" b="1" dirty="0" smtClean="0">
              <a:latin typeface="微软雅黑"/>
              <a:ea typeface="微软雅黑"/>
              <a:cs typeface="微软雅黑"/>
              <a:sym typeface="宋体"/>
            </a:endParaRPr>
          </a:p>
          <a:p>
            <a:pPr marL="0" lvl="0" indent="356870" algn="l" defTabSz="266700">
              <a:lnSpc>
                <a:spcPct val="120000"/>
              </a:lnSpc>
              <a:spcBef>
                <a:spcPts val="0"/>
              </a:spcBef>
              <a:buSzTx/>
              <a:buNone/>
              <a:defRPr sz="1800">
                <a:solidFill>
                  <a:srgbClr val="000000"/>
                </a:solidFill>
              </a:defRPr>
            </a:pPr>
            <a:endParaRPr lang="en-US" sz="2400" dirty="0">
              <a:latin typeface="微软雅黑"/>
              <a:ea typeface="微软雅黑"/>
              <a:cs typeface="微软雅黑"/>
              <a:sym typeface="宋体"/>
            </a:endParaRPr>
          </a:p>
          <a:p>
            <a:pPr marL="0" lvl="0" indent="356870" algn="l" defTabSz="266700">
              <a:lnSpc>
                <a:spcPct val="120000"/>
              </a:lnSpc>
              <a:spcBef>
                <a:spcPts val="0"/>
              </a:spcBef>
              <a:buSzTx/>
              <a:buNone/>
              <a:defRPr sz="1800">
                <a:solidFill>
                  <a:srgbClr val="000000"/>
                </a:solidFill>
              </a:defRPr>
            </a:pPr>
            <a:endParaRPr sz="2400" dirty="0">
              <a:latin typeface="微软雅黑"/>
              <a:ea typeface="微软雅黑"/>
              <a:cs typeface="微软雅黑"/>
              <a:sym typeface="Times New Roman"/>
            </a:endParaRPr>
          </a:p>
          <a:p>
            <a:pPr marL="0" lvl="0" indent="356870" defTabSz="266700">
              <a:lnSpc>
                <a:spcPct val="120000"/>
              </a:lnSpc>
              <a:spcBef>
                <a:spcPts val="0"/>
              </a:spcBef>
              <a:buSzTx/>
              <a:buNone/>
              <a:defRPr sz="1800">
                <a:solidFill>
                  <a:srgbClr val="000000"/>
                </a:solidFill>
              </a:defRPr>
            </a:pPr>
            <a:r>
              <a:rPr sz="2400" dirty="0">
                <a:latin typeface="微软雅黑"/>
                <a:ea typeface="微软雅黑"/>
                <a:cs typeface="微软雅黑"/>
                <a:sym typeface="宋体"/>
              </a:rPr>
              <a:t> </a:t>
            </a:r>
            <a:r>
              <a:rPr sz="2400" dirty="0" err="1">
                <a:latin typeface="微软雅黑"/>
                <a:ea typeface="微软雅黑"/>
                <a:cs typeface="微软雅黑"/>
                <a:sym typeface="宋体"/>
              </a:rPr>
              <a:t>列入城建档案管理机构档案接收范围的工程，城建档案管理机构按照建设工程</a:t>
            </a:r>
            <a:endParaRPr sz="2400" dirty="0">
              <a:latin typeface="微软雅黑"/>
              <a:ea typeface="微软雅黑"/>
              <a:cs typeface="微软雅黑"/>
              <a:sym typeface="宋体"/>
            </a:endParaRPr>
          </a:p>
          <a:p>
            <a:pPr marL="0" lvl="0" indent="356870" defTabSz="266700">
              <a:lnSpc>
                <a:spcPct val="120000"/>
              </a:lnSpc>
              <a:spcBef>
                <a:spcPts val="0"/>
              </a:spcBef>
              <a:buSzTx/>
              <a:buNone/>
              <a:defRPr sz="1800">
                <a:solidFill>
                  <a:srgbClr val="000000"/>
                </a:solidFill>
              </a:defRPr>
            </a:pPr>
            <a:r>
              <a:rPr sz="2400" dirty="0" err="1">
                <a:latin typeface="微软雅黑"/>
                <a:ea typeface="微软雅黑"/>
                <a:cs typeface="微软雅黑"/>
                <a:sym typeface="宋体"/>
              </a:rPr>
              <a:t>竣工联合验收的规定对工程声像档案进行验收</a:t>
            </a:r>
            <a:r>
              <a:rPr sz="2400" dirty="0">
                <a:latin typeface="微软雅黑"/>
                <a:ea typeface="微软雅黑"/>
                <a:cs typeface="微软雅黑"/>
                <a:sym typeface="宋体"/>
              </a:rPr>
              <a:t>。</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27</a:t>
            </a:fld>
            <a:endParaRPr sz="1200">
              <a:solidFill>
                <a:srgbClr val="919293"/>
              </a:solidFill>
            </a:endParaRPr>
          </a:p>
        </p:txBody>
      </p:sp>
      <p:sp>
        <p:nvSpPr>
          <p:cNvPr id="102" name="Shape 102"/>
          <p:cNvSpPr/>
          <p:nvPr/>
        </p:nvSpPr>
        <p:spPr>
          <a:xfrm>
            <a:off x="0" y="1554642"/>
            <a:ext cx="9062720" cy="44867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indent="356870" algn="just" defTabSz="266700">
              <a:lnSpc>
                <a:spcPct val="120000"/>
              </a:lnSpc>
              <a:defRPr>
                <a:solidFill>
                  <a:srgbClr val="000000"/>
                </a:solidFill>
              </a:defRPr>
            </a:pPr>
            <a:r>
              <a:rPr sz="2400" dirty="0">
                <a:solidFill>
                  <a:schemeClr val="tx1"/>
                </a:solidFill>
                <a:latin typeface="微软雅黑"/>
                <a:ea typeface="微软雅黑"/>
                <a:cs typeface="微软雅黑"/>
                <a:sym typeface="微软雅黑"/>
              </a:rPr>
              <a:t>1、列入城建档案管理机构接收范围的建设工程，建设单位应在工程竣工验收备案前向城建档案管理机构移交一套符合规定的工程声像档案，可采取单套制。</a:t>
            </a:r>
          </a:p>
          <a:p>
            <a:pPr lvl="0" indent="356870" algn="just" defTabSz="266700">
              <a:lnSpc>
                <a:spcPct val="120000"/>
              </a:lnSpc>
              <a:defRPr>
                <a:solidFill>
                  <a:srgbClr val="000000"/>
                </a:solidFill>
              </a:defRPr>
            </a:pPr>
            <a:r>
              <a:rPr sz="2400" dirty="0">
                <a:solidFill>
                  <a:schemeClr val="tx1"/>
                </a:solidFill>
                <a:latin typeface="微软雅黑"/>
                <a:ea typeface="微软雅黑"/>
                <a:cs typeface="微软雅黑"/>
                <a:sym typeface="微软雅黑"/>
              </a:rPr>
              <a:t>2、 </a:t>
            </a:r>
            <a:r>
              <a:rPr sz="2400" dirty="0" err="1">
                <a:solidFill>
                  <a:schemeClr val="tx1"/>
                </a:solidFill>
                <a:latin typeface="微软雅黑"/>
                <a:ea typeface="微软雅黑"/>
                <a:cs typeface="微软雅黑"/>
                <a:sym typeface="微软雅黑"/>
              </a:rPr>
              <a:t>建设单位移交工程声像档案应当符合下列规定</a:t>
            </a:r>
            <a:r>
              <a:rPr sz="2400" dirty="0">
                <a:solidFill>
                  <a:schemeClr val="tx1"/>
                </a:solidFill>
                <a:latin typeface="微软雅黑"/>
                <a:ea typeface="微软雅黑"/>
                <a:cs typeface="微软雅黑"/>
                <a:sym typeface="微软雅黑"/>
              </a:rPr>
              <a:t>：</a:t>
            </a:r>
          </a:p>
          <a:p>
            <a:pPr lvl="0" indent="356870" algn="just" defTabSz="266700">
              <a:lnSpc>
                <a:spcPct val="120000"/>
              </a:lnSpc>
              <a:defRPr>
                <a:solidFill>
                  <a:srgbClr val="000000"/>
                </a:solidFill>
              </a:defRPr>
            </a:pPr>
            <a:r>
              <a:rPr sz="2400" dirty="0">
                <a:solidFill>
                  <a:schemeClr val="tx1"/>
                </a:solidFill>
                <a:latin typeface="微软雅黑"/>
                <a:ea typeface="微软雅黑"/>
                <a:cs typeface="微软雅黑"/>
                <a:sym typeface="微软雅黑"/>
              </a:rPr>
              <a:t>（1 ） </a:t>
            </a:r>
            <a:r>
              <a:rPr sz="2400" dirty="0" err="1">
                <a:solidFill>
                  <a:schemeClr val="tx1"/>
                </a:solidFill>
                <a:latin typeface="微软雅黑"/>
                <a:ea typeface="微软雅黑"/>
                <a:cs typeface="微软雅黑"/>
                <a:sym typeface="微软雅黑"/>
              </a:rPr>
              <a:t>工程声像档案移交应包括在线式移交和离线式移交两种方式</a:t>
            </a:r>
            <a:r>
              <a:rPr sz="2400" dirty="0">
                <a:solidFill>
                  <a:schemeClr val="tx1"/>
                </a:solidFill>
                <a:latin typeface="微软雅黑"/>
                <a:ea typeface="微软雅黑"/>
                <a:cs typeface="微软雅黑"/>
                <a:sym typeface="微软雅黑"/>
              </a:rPr>
              <a:t>。</a:t>
            </a:r>
          </a:p>
          <a:p>
            <a:pPr lvl="0" indent="356870" algn="just" defTabSz="266700">
              <a:lnSpc>
                <a:spcPct val="120000"/>
              </a:lnSpc>
              <a:defRPr>
                <a:solidFill>
                  <a:srgbClr val="000000"/>
                </a:solidFill>
              </a:defRPr>
            </a:pPr>
            <a:r>
              <a:rPr sz="2400" dirty="0" err="1">
                <a:solidFill>
                  <a:schemeClr val="tx1"/>
                </a:solidFill>
                <a:latin typeface="微软雅黑"/>
                <a:ea typeface="微软雅黑"/>
                <a:cs typeface="微软雅黑"/>
                <a:sym typeface="微软雅黑"/>
              </a:rPr>
              <a:t>可根据实际情况选择其中一种或两种方式进行移交</a:t>
            </a:r>
            <a:r>
              <a:rPr sz="2400" dirty="0">
                <a:solidFill>
                  <a:schemeClr val="tx1"/>
                </a:solidFill>
                <a:latin typeface="微软雅黑"/>
                <a:ea typeface="微软雅黑"/>
                <a:cs typeface="微软雅黑"/>
                <a:sym typeface="微软雅黑"/>
              </a:rPr>
              <a:t>。</a:t>
            </a:r>
          </a:p>
          <a:p>
            <a:pPr lvl="0" indent="356870" algn="just" defTabSz="266700">
              <a:lnSpc>
                <a:spcPct val="120000"/>
              </a:lnSpc>
              <a:defRPr>
                <a:solidFill>
                  <a:srgbClr val="000000"/>
                </a:solidFill>
              </a:defRPr>
            </a:pPr>
            <a:r>
              <a:rPr sz="2400" dirty="0">
                <a:solidFill>
                  <a:schemeClr val="tx1"/>
                </a:solidFill>
                <a:latin typeface="微软雅黑"/>
                <a:ea typeface="微软雅黑"/>
                <a:cs typeface="微软雅黑"/>
                <a:sym typeface="微软雅黑"/>
              </a:rPr>
              <a:t>（2 ） </a:t>
            </a:r>
            <a:r>
              <a:rPr sz="2400" dirty="0" err="1">
                <a:solidFill>
                  <a:schemeClr val="tx1"/>
                </a:solidFill>
                <a:latin typeface="微软雅黑"/>
                <a:ea typeface="微软雅黑"/>
                <a:cs typeface="微软雅黑"/>
                <a:sym typeface="微软雅黑"/>
              </a:rPr>
              <a:t>不同载体的工程声像档案应形成电子档案移交，电子档案及负载的</a:t>
            </a:r>
            <a:endParaRPr sz="2400" dirty="0">
              <a:solidFill>
                <a:schemeClr val="tx1"/>
              </a:solidFill>
              <a:latin typeface="微软雅黑"/>
              <a:ea typeface="微软雅黑"/>
              <a:cs typeface="微软雅黑"/>
              <a:sym typeface="微软雅黑"/>
            </a:endParaRPr>
          </a:p>
          <a:p>
            <a:pPr lvl="0" indent="356870" algn="just" defTabSz="266700">
              <a:lnSpc>
                <a:spcPct val="120000"/>
              </a:lnSpc>
              <a:defRPr>
                <a:solidFill>
                  <a:srgbClr val="000000"/>
                </a:solidFill>
              </a:defRPr>
            </a:pPr>
            <a:r>
              <a:rPr sz="2400" dirty="0" err="1">
                <a:solidFill>
                  <a:schemeClr val="tx1"/>
                </a:solidFill>
                <a:latin typeface="微软雅黑"/>
                <a:ea typeface="微软雅黑"/>
                <a:cs typeface="微软雅黑"/>
                <a:sym typeface="微软雅黑"/>
              </a:rPr>
              <a:t>元数据信息宜采用基于XML的封装方式组织档案数据</a:t>
            </a:r>
            <a:r>
              <a:rPr sz="2400" dirty="0">
                <a:solidFill>
                  <a:schemeClr val="tx1"/>
                </a:solidFill>
                <a:latin typeface="微软雅黑"/>
                <a:ea typeface="微软雅黑"/>
                <a:cs typeface="微软雅黑"/>
                <a:sym typeface="微软雅黑"/>
              </a:rPr>
              <a:t>。</a:t>
            </a:r>
          </a:p>
        </p:txBody>
      </p:sp>
      <p:sp>
        <p:nvSpPr>
          <p:cNvPr id="103" name="Shape 103"/>
          <p:cNvSpPr>
            <a:spLocks noGrp="1"/>
          </p:cNvSpPr>
          <p:nvPr>
            <p:ph type="title" idx="4294967295"/>
          </p:nvPr>
        </p:nvSpPr>
        <p:spPr>
          <a:xfrm>
            <a:off x="-114300" y="-508664"/>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indent="356870" algn="just" defTabSz="266700">
              <a:lnSpc>
                <a:spcPct val="120000"/>
              </a:lnSpc>
              <a:defRPr sz="2000">
                <a:solidFill>
                  <a:srgbClr val="000000"/>
                </a:solidFill>
                <a:uFill>
                  <a:solidFill/>
                </a:uFill>
                <a:latin typeface="微软雅黑"/>
                <a:ea typeface="微软雅黑"/>
                <a:cs typeface="微软雅黑"/>
                <a:sym typeface="微软雅黑"/>
              </a:defRPr>
            </a:lvl1pPr>
          </a:lstStyle>
          <a:p>
            <a:pPr algn="l">
              <a:buClr>
                <a:srgbClr val="1A93C8"/>
              </a:buClr>
              <a:defRPr sz="1800">
                <a:solidFill>
                  <a:srgbClr val="000000"/>
                </a:solidFill>
              </a:defRPr>
            </a:pPr>
            <a:r>
              <a:rPr sz="2400" b="1" dirty="0">
                <a:sym typeface="Arial"/>
              </a:rPr>
              <a:t>（</a:t>
            </a:r>
            <a:r>
              <a:rPr sz="2400" b="1" dirty="0" err="1">
                <a:sym typeface="Arial"/>
              </a:rPr>
              <a:t>二）工程声像档案的移交</a:t>
            </a:r>
            <a:endParaRPr sz="2400" b="1" dirty="0">
              <a:sym typeface="Aria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body" idx="4294967295"/>
          </p:nvPr>
        </p:nvSpPr>
        <p:spPr>
          <a:xfrm>
            <a:off x="279400" y="1219200"/>
            <a:ext cx="7775575" cy="5203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96874" lvl="0" indent="-396874">
              <a:lnSpc>
                <a:spcPct val="250000"/>
              </a:lnSpc>
              <a:buChar char="❍"/>
              <a:defRPr sz="1800">
                <a:solidFill>
                  <a:srgbClr val="000000"/>
                </a:solidFill>
              </a:defRPr>
            </a:pPr>
            <a:r>
              <a:rPr sz="2400" b="1" dirty="0">
                <a:solidFill>
                  <a:srgbClr val="1A93C8"/>
                </a:solidFill>
                <a:latin typeface="微软雅黑"/>
                <a:ea typeface="微软雅黑"/>
                <a:cs typeface="微软雅黑"/>
                <a:sym typeface="微软雅黑"/>
              </a:rPr>
              <a:t>       </a:t>
            </a:r>
            <a:r>
              <a:rPr sz="2400" b="1" dirty="0" err="1">
                <a:solidFill>
                  <a:srgbClr val="009FFB"/>
                </a:solidFill>
                <a:uFill>
                  <a:solidFill/>
                </a:uFill>
                <a:latin typeface="微软雅黑"/>
                <a:ea typeface="微软雅黑"/>
                <a:cs typeface="微软雅黑"/>
                <a:sym typeface="微软雅黑"/>
              </a:rPr>
              <a:t>建设工程声像档案：</a:t>
            </a:r>
            <a:r>
              <a:rPr sz="2400" dirty="0" err="1">
                <a:solidFill>
                  <a:srgbClr val="009FFB"/>
                </a:solidFill>
                <a:uFill>
                  <a:solidFill/>
                </a:uFill>
                <a:latin typeface="微软雅黑"/>
                <a:ea typeface="微软雅黑"/>
                <a:cs typeface="微软雅黑"/>
                <a:sym typeface="宋体"/>
              </a:rPr>
              <a:t>在工程建设活动中直接形成，以照片（含相片、底片、数码照片</a:t>
            </a:r>
            <a:r>
              <a:rPr sz="2400" dirty="0">
                <a:solidFill>
                  <a:srgbClr val="009FFB"/>
                </a:solidFill>
                <a:uFill>
                  <a:solidFill/>
                </a:uFill>
                <a:latin typeface="微软雅黑"/>
                <a:ea typeface="微软雅黑"/>
                <a:cs typeface="微软雅黑"/>
                <a:sym typeface="宋体"/>
              </a:rPr>
              <a:t>）、影视胶片、录像带、录音带、音视频光盘、磁盘、闪存盘等为记录载体，以图片、声音、影像为主要表达方式，具有归档保存价值的历史记录。简称工程声像档案。</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4</a:t>
            </a:fld>
            <a:endParaRPr sz="1200">
              <a:solidFill>
                <a:srgbClr val="919293"/>
              </a:solidFill>
            </a:endParaRPr>
          </a:p>
        </p:txBody>
      </p:sp>
      <p:sp>
        <p:nvSpPr>
          <p:cNvPr id="23" name="Shape 23"/>
          <p:cNvSpPr/>
          <p:nvPr/>
        </p:nvSpPr>
        <p:spPr>
          <a:xfrm>
            <a:off x="157481" y="1760831"/>
            <a:ext cx="8719820" cy="360034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just" defTabSz="266700">
              <a:lnSpc>
                <a:spcPct val="120000"/>
              </a:lnSpc>
              <a:defRPr>
                <a:solidFill>
                  <a:srgbClr val="000000"/>
                </a:solidFill>
              </a:defRPr>
            </a:pPr>
            <a:r>
              <a:rPr sz="2400"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照片档案</a:t>
            </a:r>
            <a:r>
              <a:rPr sz="2400"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在工程建设活动中直接形成的以拍摄静止图像为主要表达方式并辅以文字说明的具有保存价值的历史记录</a:t>
            </a:r>
            <a:r>
              <a:rPr sz="2400" dirty="0">
                <a:solidFill>
                  <a:srgbClr val="009FFB"/>
                </a:solidFill>
                <a:uFill>
                  <a:solidFill/>
                </a:uFill>
                <a:latin typeface="微软雅黑"/>
                <a:ea typeface="微软雅黑"/>
                <a:cs typeface="微软雅黑"/>
                <a:sym typeface="微软雅黑"/>
              </a:rPr>
              <a:t>。</a:t>
            </a:r>
          </a:p>
          <a:p>
            <a:pPr lvl="0" algn="just" defTabSz="266700">
              <a:lnSpc>
                <a:spcPct val="120000"/>
              </a:lnSpc>
              <a:defRPr>
                <a:solidFill>
                  <a:srgbClr val="000000"/>
                </a:solidFill>
              </a:defRPr>
            </a:pPr>
            <a:r>
              <a:rPr sz="2400" b="1" dirty="0">
                <a:solidFill>
                  <a:srgbClr val="009FFB"/>
                </a:solidFill>
                <a:uFill>
                  <a:solidFill/>
                </a:uFill>
                <a:latin typeface="微软雅黑"/>
                <a:ea typeface="微软雅黑"/>
                <a:cs typeface="微软雅黑"/>
                <a:sym typeface="微软雅黑"/>
              </a:rPr>
              <a:t>    </a:t>
            </a:r>
          </a:p>
          <a:p>
            <a:pPr lvl="0" algn="just" defTabSz="266700">
              <a:lnSpc>
                <a:spcPct val="120000"/>
              </a:lnSpc>
              <a:defRPr>
                <a:solidFill>
                  <a:srgbClr val="000000"/>
                </a:solidFill>
              </a:defRPr>
            </a:pPr>
            <a:r>
              <a:rPr sz="2400" b="1"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视频档案</a:t>
            </a:r>
            <a:r>
              <a:rPr sz="2400"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在工程建设活动中直接形成的以拍摄动态影像为主要表达方式并辅以文字说明的具有保存价值的历史记录</a:t>
            </a:r>
            <a:r>
              <a:rPr sz="2400" dirty="0">
                <a:solidFill>
                  <a:srgbClr val="009FFB"/>
                </a:solidFill>
                <a:uFill>
                  <a:solidFill/>
                </a:uFill>
                <a:latin typeface="微软雅黑"/>
                <a:ea typeface="微软雅黑"/>
                <a:cs typeface="微软雅黑"/>
                <a:sym typeface="微软雅黑"/>
              </a:rPr>
              <a:t>。</a:t>
            </a:r>
          </a:p>
          <a:p>
            <a:pPr lvl="0" algn="just" defTabSz="266700">
              <a:lnSpc>
                <a:spcPct val="120000"/>
              </a:lnSpc>
              <a:defRPr>
                <a:solidFill>
                  <a:srgbClr val="000000"/>
                </a:solidFill>
              </a:defRPr>
            </a:pPr>
            <a:r>
              <a:rPr sz="2400" b="1" dirty="0">
                <a:solidFill>
                  <a:srgbClr val="009FFB"/>
                </a:solidFill>
                <a:uFill>
                  <a:solidFill/>
                </a:uFill>
                <a:latin typeface="微软雅黑"/>
                <a:ea typeface="微软雅黑"/>
                <a:cs typeface="微软雅黑"/>
                <a:sym typeface="微软雅黑"/>
              </a:rPr>
              <a:t>    </a:t>
            </a:r>
          </a:p>
          <a:p>
            <a:pPr lvl="0" algn="just" defTabSz="266700">
              <a:lnSpc>
                <a:spcPct val="120000"/>
              </a:lnSpc>
              <a:defRPr>
                <a:solidFill>
                  <a:srgbClr val="000000"/>
                </a:solidFill>
              </a:defRPr>
            </a:pPr>
            <a:r>
              <a:rPr sz="2400" b="1"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音频档案</a:t>
            </a:r>
            <a:r>
              <a:rPr sz="2400" dirty="0">
                <a:solidFill>
                  <a:srgbClr val="009FFB"/>
                </a:solidFill>
                <a:uFill>
                  <a:solidFill/>
                </a:uFill>
                <a:latin typeface="微软雅黑"/>
                <a:ea typeface="微软雅黑"/>
                <a:cs typeface="微软雅黑"/>
                <a:sym typeface="微软雅黑"/>
              </a:rPr>
              <a:t> </a:t>
            </a:r>
            <a:r>
              <a:rPr sz="2400" dirty="0" err="1">
                <a:solidFill>
                  <a:srgbClr val="009FFB"/>
                </a:solidFill>
                <a:uFill>
                  <a:solidFill/>
                </a:uFill>
                <a:latin typeface="微软雅黑"/>
                <a:ea typeface="微软雅黑"/>
                <a:cs typeface="微软雅黑"/>
                <a:sym typeface="微软雅黑"/>
              </a:rPr>
              <a:t>在工程建设活动中直接形成的以声音为主要表达方式并辅以文字说明的具有保存价值的历史记录</a:t>
            </a:r>
            <a:r>
              <a:rPr sz="2400" dirty="0">
                <a:solidFill>
                  <a:srgbClr val="009FFB"/>
                </a:solidFill>
                <a:uFill>
                  <a:solidFill/>
                </a:uFill>
                <a:latin typeface="微软雅黑"/>
                <a:ea typeface="微软雅黑"/>
                <a:cs typeface="微软雅黑"/>
                <a:sym typeface="微软雅黑"/>
              </a:rPr>
              <a:t>。</a:t>
            </a:r>
          </a:p>
        </p:txBody>
      </p:sp>
      <p:sp>
        <p:nvSpPr>
          <p:cNvPr id="24" name="Shape 24"/>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solidFill>
                  <a:srgbClr val="000000"/>
                </a:solidFill>
              </a:defRPr>
            </a:pPr>
            <a:r>
              <a:rPr sz="3000">
                <a:solidFill>
                  <a:srgbClr val="1A93C8"/>
                </a:solidFill>
              </a:rPr>
              <a:t>二、工程声像档案内容</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title" idx="4294967295"/>
          </p:nvPr>
        </p:nvSpPr>
        <p:spPr>
          <a:xfrm>
            <a:off x="339725" y="196849"/>
            <a:ext cx="6400800" cy="7000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b="1">
                <a:latin typeface="微软雅黑"/>
                <a:ea typeface="微软雅黑"/>
                <a:cs typeface="微软雅黑"/>
                <a:sym typeface="微软雅黑"/>
              </a:defRPr>
            </a:lvl1pPr>
          </a:lstStyle>
          <a:p>
            <a:pPr lvl="0">
              <a:defRPr sz="1800" b="0">
                <a:solidFill>
                  <a:srgbClr val="000000"/>
                </a:solidFill>
              </a:defRPr>
            </a:pPr>
            <a:r>
              <a:rPr sz="3000" b="1" dirty="0">
                <a:solidFill>
                  <a:srgbClr val="1A93C8"/>
                </a:solidFill>
              </a:rPr>
              <a:t> </a:t>
            </a:r>
            <a:r>
              <a:rPr sz="3000" b="1" dirty="0" err="1">
                <a:solidFill>
                  <a:srgbClr val="1A93C8"/>
                </a:solidFill>
              </a:rPr>
              <a:t>三、</a:t>
            </a:r>
            <a:r>
              <a:rPr sz="3000" b="1" dirty="0" err="1" smtClean="0">
                <a:solidFill>
                  <a:srgbClr val="1A93C8"/>
                </a:solidFill>
              </a:rPr>
              <a:t>工程声像档案管理的基本</a:t>
            </a:r>
            <a:r>
              <a:rPr lang="zh-CN" altLang="en-US" sz="3000" b="1" dirty="0" smtClean="0">
                <a:solidFill>
                  <a:srgbClr val="1A93C8"/>
                </a:solidFill>
              </a:rPr>
              <a:t>规定</a:t>
            </a:r>
            <a:endParaRPr sz="3000" b="1" dirty="0">
              <a:solidFill>
                <a:srgbClr val="1A93C8"/>
              </a:solidFill>
            </a:endParaRPr>
          </a:p>
        </p:txBody>
      </p:sp>
      <p:sp>
        <p:nvSpPr>
          <p:cNvPr id="27" name="Shape 27"/>
          <p:cNvSpPr>
            <a:spLocks noGrp="1"/>
          </p:cNvSpPr>
          <p:nvPr>
            <p:ph type="body" idx="4294967295"/>
          </p:nvPr>
        </p:nvSpPr>
        <p:spPr>
          <a:xfrm>
            <a:off x="508000" y="1663701"/>
            <a:ext cx="7775575" cy="4229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0" lvl="0" indent="0">
              <a:buNone/>
              <a:defRPr sz="1800">
                <a:solidFill>
                  <a:srgbClr val="000000"/>
                </a:solidFill>
              </a:defRPr>
            </a:pPr>
            <a:r>
              <a:rPr sz="2400" dirty="0">
                <a:solidFill>
                  <a:srgbClr val="009FFB"/>
                </a:solidFill>
                <a:uFill>
                  <a:solidFill/>
                </a:uFill>
                <a:latin typeface="微软雅黑"/>
                <a:ea typeface="微软雅黑"/>
                <a:cs typeface="微软雅黑"/>
                <a:sym typeface="微软雅黑"/>
              </a:rPr>
              <a:t>1、</a:t>
            </a:r>
            <a:r>
              <a:rPr sz="2400" dirty="0">
                <a:solidFill>
                  <a:srgbClr val="009FFB"/>
                </a:solidFill>
                <a:uFill>
                  <a:solidFill/>
                </a:uFill>
                <a:latin typeface="微软雅黑"/>
                <a:ea typeface="微软雅黑"/>
                <a:cs typeface="微软雅黑"/>
                <a:sym typeface="宋体"/>
              </a:rPr>
              <a:t>工程声像文件的形成和积累应纳入工程建设管理的各个环节和有关人员的职责范围。</a:t>
            </a:r>
            <a:endParaRPr sz="2400" dirty="0">
              <a:solidFill>
                <a:srgbClr val="009FFB"/>
              </a:solidFill>
              <a:uFill>
                <a:solidFill/>
              </a:uFill>
              <a:latin typeface="微软雅黑"/>
              <a:ea typeface="微软雅黑"/>
              <a:cs typeface="微软雅黑"/>
              <a:sym typeface="Times New Roman"/>
            </a:endParaRPr>
          </a:p>
          <a:p>
            <a:pPr marL="0" lvl="0" indent="0" defTabSz="266700">
              <a:lnSpc>
                <a:spcPct val="130000"/>
              </a:lnSpc>
              <a:spcBef>
                <a:spcPts val="0"/>
              </a:spcBef>
              <a:buSzTx/>
              <a:buNone/>
              <a:defRPr sz="1800">
                <a:solidFill>
                  <a:srgbClr val="000000"/>
                </a:solidFill>
              </a:defRPr>
            </a:pPr>
            <a:endParaRPr sz="2400" dirty="0">
              <a:solidFill>
                <a:srgbClr val="009FFB"/>
              </a:solidFill>
              <a:uFill>
                <a:solidFill/>
              </a:uFill>
              <a:latin typeface="微软雅黑"/>
              <a:ea typeface="微软雅黑"/>
              <a:cs typeface="微软雅黑"/>
              <a:sym typeface="Calibri"/>
            </a:endParaRPr>
          </a:p>
          <a:p>
            <a:pPr marL="0" lvl="0" indent="0" defTabSz="266700">
              <a:lnSpc>
                <a:spcPct val="130000"/>
              </a:lnSpc>
              <a:spcBef>
                <a:spcPts val="0"/>
              </a:spcBef>
              <a:buSzTx/>
              <a:buNone/>
              <a:defRPr sz="1800">
                <a:solidFill>
                  <a:srgbClr val="000000"/>
                </a:solidFill>
              </a:defRPr>
            </a:pPr>
            <a:r>
              <a:rPr sz="2400" dirty="0">
                <a:solidFill>
                  <a:srgbClr val="009FFB"/>
                </a:solidFill>
                <a:uFill>
                  <a:solidFill/>
                </a:uFill>
                <a:latin typeface="微软雅黑"/>
                <a:ea typeface="微软雅黑"/>
                <a:cs typeface="微软雅黑"/>
                <a:sym typeface="Calibri"/>
              </a:rPr>
              <a:t> </a:t>
            </a:r>
            <a:r>
              <a:rPr sz="2400" dirty="0" smtClean="0">
                <a:solidFill>
                  <a:srgbClr val="009FFB"/>
                </a:solidFill>
                <a:uFill>
                  <a:solidFill/>
                </a:uFill>
                <a:latin typeface="微软雅黑"/>
                <a:ea typeface="微软雅黑"/>
                <a:cs typeface="微软雅黑"/>
                <a:sym typeface="Times New Roman"/>
              </a:rPr>
              <a:t>2</a:t>
            </a:r>
            <a:r>
              <a:rPr sz="2400" dirty="0">
                <a:solidFill>
                  <a:srgbClr val="009FFB"/>
                </a:solidFill>
                <a:uFill>
                  <a:solidFill/>
                </a:uFill>
                <a:latin typeface="微软雅黑"/>
                <a:ea typeface="微软雅黑"/>
                <a:cs typeface="微软雅黑"/>
                <a:sym typeface="Times New Roman"/>
              </a:rPr>
              <a:t>、</a:t>
            </a:r>
            <a:r>
              <a:rPr sz="2400" dirty="0">
                <a:solidFill>
                  <a:srgbClr val="009FFB"/>
                </a:solidFill>
                <a:uFill>
                  <a:solidFill/>
                </a:uFill>
                <a:latin typeface="微软雅黑"/>
                <a:ea typeface="微软雅黑"/>
                <a:cs typeface="微软雅黑"/>
                <a:sym typeface="宋体"/>
              </a:rPr>
              <a:t>工程声像文件应真实、完整、准确地反映工程建设过程的实际情况，并随工程进度同步形成，不得事后修整、编造、篡改。</a:t>
            </a:r>
            <a:endParaRPr sz="2400" dirty="0">
              <a:solidFill>
                <a:srgbClr val="009FFB"/>
              </a:solidFill>
              <a:uFill>
                <a:solidFill/>
              </a:uFill>
              <a:latin typeface="微软雅黑"/>
              <a:ea typeface="微软雅黑"/>
              <a:cs typeface="微软雅黑"/>
              <a:sym typeface="Times New Roman"/>
            </a:endParaRPr>
          </a:p>
          <a:p>
            <a:pPr marL="0" lvl="0" indent="0" defTabSz="266700">
              <a:lnSpc>
                <a:spcPct val="130000"/>
              </a:lnSpc>
              <a:spcBef>
                <a:spcPts val="0"/>
              </a:spcBef>
              <a:buSzTx/>
              <a:buNone/>
              <a:defRPr sz="1800">
                <a:solidFill>
                  <a:srgbClr val="000000"/>
                </a:solidFill>
              </a:defRPr>
            </a:pPr>
            <a:r>
              <a:rPr sz="2400" dirty="0">
                <a:solidFill>
                  <a:srgbClr val="009FFB"/>
                </a:solidFill>
                <a:uFill>
                  <a:solidFill/>
                </a:uFill>
                <a:latin typeface="微软雅黑"/>
                <a:ea typeface="微软雅黑"/>
                <a:cs typeface="微软雅黑"/>
                <a:sym typeface="Times New Roman"/>
              </a:rPr>
              <a:t> </a:t>
            </a:r>
          </a:p>
          <a:p>
            <a:pPr marL="0" lvl="0" indent="0" defTabSz="266700">
              <a:lnSpc>
                <a:spcPct val="130000"/>
              </a:lnSpc>
              <a:spcBef>
                <a:spcPts val="0"/>
              </a:spcBef>
              <a:buSzTx/>
              <a:buNone/>
              <a:defRPr sz="1800">
                <a:solidFill>
                  <a:srgbClr val="000000"/>
                </a:solidFill>
              </a:defRPr>
            </a:pPr>
            <a:r>
              <a:rPr sz="2400" dirty="0" smtClean="0">
                <a:solidFill>
                  <a:srgbClr val="009FFB"/>
                </a:solidFill>
                <a:uFill>
                  <a:solidFill/>
                </a:uFill>
                <a:latin typeface="微软雅黑"/>
                <a:ea typeface="微软雅黑"/>
                <a:cs typeface="微软雅黑"/>
                <a:sym typeface="Times New Roman"/>
              </a:rPr>
              <a:t>3</a:t>
            </a:r>
            <a:r>
              <a:rPr sz="2400" dirty="0">
                <a:solidFill>
                  <a:srgbClr val="009FFB"/>
                </a:solidFill>
                <a:uFill>
                  <a:solidFill/>
                </a:uFill>
                <a:latin typeface="微软雅黑"/>
                <a:ea typeface="微软雅黑"/>
                <a:cs typeface="微软雅黑"/>
                <a:sym typeface="Times New Roman"/>
              </a:rPr>
              <a:t>、</a:t>
            </a:r>
            <a:r>
              <a:rPr sz="2400" dirty="0">
                <a:solidFill>
                  <a:srgbClr val="009FFB"/>
                </a:solidFill>
                <a:uFill>
                  <a:solidFill/>
                </a:uFill>
                <a:latin typeface="微软雅黑"/>
                <a:ea typeface="微软雅黑"/>
                <a:cs typeface="微软雅黑"/>
                <a:sym typeface="宋体"/>
              </a:rPr>
              <a:t>工程声像档案必须与工程纸质档案、电子档案同步移交城建档案管理机构。</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3.png"/>
          <p:cNvPicPr/>
          <p:nvPr/>
        </p:nvPicPr>
        <p:blipFill>
          <a:blip r:embed="rId2">
            <a:extLst/>
          </a:blip>
          <a:stretch>
            <a:fillRect/>
          </a:stretch>
        </p:blipFill>
        <p:spPr>
          <a:xfrm>
            <a:off x="339725" y="196850"/>
            <a:ext cx="6400800" cy="700088"/>
          </a:xfrm>
          <a:prstGeom prst="rect">
            <a:avLst/>
          </a:prstGeom>
          <a:ln w="12700">
            <a:miter lim="400000"/>
          </a:ln>
        </p:spPr>
      </p:pic>
      <p:sp>
        <p:nvSpPr>
          <p:cNvPr id="30" name="Shape 30"/>
          <p:cNvSpPr>
            <a:spLocks noGrp="1"/>
          </p:cNvSpPr>
          <p:nvPr>
            <p:ph type="body" idx="4294967295"/>
          </p:nvPr>
        </p:nvSpPr>
        <p:spPr>
          <a:xfrm>
            <a:off x="279400" y="1054100"/>
            <a:ext cx="7775575" cy="5203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396874" indent="-396874">
              <a:lnSpc>
                <a:spcPct val="185000"/>
              </a:lnSpc>
              <a:buChar char="❍"/>
            </a:lvl1pPr>
          </a:lstStyle>
          <a:p>
            <a:pPr lvl="0">
              <a:defRPr sz="1800">
                <a:solidFill>
                  <a:srgbClr val="000000"/>
                </a:solidFill>
              </a:defRPr>
            </a:pPr>
            <a:r>
              <a:rPr sz="2000">
                <a:solidFill>
                  <a:srgbClr val="1A93C8"/>
                </a:solidFill>
              </a:rPr>
              <a:t> </a:t>
            </a:r>
          </a:p>
        </p:txBody>
      </p:sp>
      <p:graphicFrame>
        <p:nvGraphicFramePr>
          <p:cNvPr id="32" name="Table 32"/>
          <p:cNvGraphicFramePr/>
          <p:nvPr>
            <p:extLst>
              <p:ext uri="{D42A27DB-BD31-4B8C-83A1-F6EECF244321}">
                <p14:modId xmlns:p14="http://schemas.microsoft.com/office/powerpoint/2010/main" val="384371033"/>
              </p:ext>
            </p:extLst>
          </p:nvPr>
        </p:nvGraphicFramePr>
        <p:xfrm>
          <a:off x="895106" y="1361050"/>
          <a:ext cx="6955559" cy="4652042"/>
        </p:xfrm>
        <a:graphic>
          <a:graphicData uri="http://schemas.openxmlformats.org/drawingml/2006/table">
            <a:tbl>
              <a:tblPr>
                <a:tableStyleId>{4C3C2611-4C71-4FC5-86AE-919BDF0F9419}</a:tableStyleId>
              </a:tblPr>
              <a:tblGrid>
                <a:gridCol w="673119"/>
                <a:gridCol w="3769464"/>
                <a:gridCol w="1047073"/>
                <a:gridCol w="1465903"/>
              </a:tblGrid>
              <a:tr h="508203">
                <a:tc>
                  <a:txBody>
                    <a:bodyPr/>
                    <a:lstStyle/>
                    <a:p>
                      <a:pPr lvl="0" algn="ctr" defTabSz="457200">
                        <a:defRPr sz="1800" b="0" i="0">
                          <a:solidFill>
                            <a:srgbClr val="000000"/>
                          </a:solidFill>
                        </a:defRPr>
                      </a:pPr>
                      <a:r>
                        <a:rPr sz="1200" dirty="0">
                          <a:latin typeface="宋体"/>
                          <a:ea typeface="宋体"/>
                          <a:cs typeface="宋体"/>
                          <a:sym typeface="宋体"/>
                        </a:rPr>
                        <a:t>1</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反映工程原址、原貌及周边情况的声像档案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84337">
                <a:tc>
                  <a:txBody>
                    <a:bodyPr/>
                    <a:lstStyle/>
                    <a:p>
                      <a:pPr lvl="0" algn="ctr" defTabSz="457200">
                        <a:defRPr sz="1800" b="0" i="0">
                          <a:solidFill>
                            <a:srgbClr val="000000"/>
                          </a:solidFill>
                        </a:defRPr>
                      </a:pPr>
                      <a:r>
                        <a:rPr sz="1200">
                          <a:latin typeface="宋体"/>
                          <a:ea typeface="宋体"/>
                          <a:cs typeface="宋体"/>
                          <a:sym typeface="宋体"/>
                        </a:rPr>
                        <a:t>2</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dirty="0" err="1">
                          <a:latin typeface="宋体"/>
                          <a:ea typeface="宋体"/>
                          <a:cs typeface="宋体"/>
                          <a:sym typeface="宋体"/>
                        </a:rPr>
                        <a:t>记录工程建设的重大活动、重大事件，如拆迁情况、招商引资、签约仪式、工程招标与投标、奠基仪式的声像档案</a:t>
                      </a:r>
                      <a:endParaRPr sz="1200" dirty="0">
                        <a:latin typeface="宋体"/>
                        <a:ea typeface="宋体"/>
                        <a:cs typeface="宋体"/>
                        <a:sym typeface="宋体"/>
                      </a:endParaRP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3620">
                <a:tc>
                  <a:txBody>
                    <a:bodyPr/>
                    <a:lstStyle/>
                    <a:p>
                      <a:pPr lvl="0" algn="ctr" defTabSz="457200">
                        <a:defRPr sz="1800" b="0" i="0">
                          <a:solidFill>
                            <a:srgbClr val="000000"/>
                          </a:solidFill>
                        </a:defRPr>
                      </a:pPr>
                      <a:r>
                        <a:rPr sz="1200">
                          <a:latin typeface="宋体"/>
                          <a:ea typeface="宋体"/>
                          <a:cs typeface="宋体"/>
                          <a:sym typeface="宋体"/>
                        </a:rPr>
                        <a:t>3</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记录基础施工过程中工程测量、放线、打桩、基槽开挖、桩基处理等关键工序的声像档案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98328">
                <a:tc>
                  <a:txBody>
                    <a:bodyPr/>
                    <a:lstStyle/>
                    <a:p>
                      <a:pPr lvl="0" algn="ctr" defTabSz="457200">
                        <a:defRPr sz="1800" b="0" i="0">
                          <a:solidFill>
                            <a:srgbClr val="000000"/>
                          </a:solidFill>
                        </a:defRPr>
                      </a:pPr>
                      <a:r>
                        <a:rPr sz="1200">
                          <a:latin typeface="宋体"/>
                          <a:ea typeface="宋体"/>
                          <a:cs typeface="宋体"/>
                          <a:sym typeface="宋体"/>
                        </a:rPr>
                        <a:t>4</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记录主体工程施工过程中施工现场整体情况，钢筋、模版、混凝土施工、隐蔽工程施工，内外装饰装修的声像档案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3620">
                <a:tc>
                  <a:txBody>
                    <a:bodyPr/>
                    <a:lstStyle/>
                    <a:p>
                      <a:pPr lvl="0" algn="ctr" defTabSz="457200">
                        <a:defRPr sz="1800" b="0" i="0">
                          <a:solidFill>
                            <a:srgbClr val="000000"/>
                          </a:solidFill>
                        </a:defRPr>
                      </a:pPr>
                      <a:r>
                        <a:rPr sz="1200">
                          <a:latin typeface="宋体"/>
                          <a:ea typeface="宋体"/>
                          <a:cs typeface="宋体"/>
                          <a:sym typeface="宋体"/>
                        </a:rPr>
                        <a:t>5</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反映工程采用的各种新技术、新材料、新工艺的声像档案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3620">
                <a:tc>
                  <a:txBody>
                    <a:bodyPr/>
                    <a:lstStyle/>
                    <a:p>
                      <a:pPr lvl="0" algn="ctr" defTabSz="457200">
                        <a:defRPr sz="1800" b="0" i="0">
                          <a:solidFill>
                            <a:srgbClr val="000000"/>
                          </a:solidFill>
                        </a:defRPr>
                      </a:pPr>
                      <a:r>
                        <a:rPr sz="1200">
                          <a:latin typeface="宋体"/>
                          <a:ea typeface="宋体"/>
                          <a:cs typeface="宋体"/>
                          <a:sym typeface="宋体"/>
                        </a:rPr>
                        <a:t>6</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记录工程重大事故第一现场、事故指挥和处理措施、处理结果等情况的声像档案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3620">
                <a:tc>
                  <a:txBody>
                    <a:bodyPr/>
                    <a:lstStyle/>
                    <a:p>
                      <a:pPr lvl="0" algn="ctr" defTabSz="457200">
                        <a:defRPr sz="1800" b="0" i="0">
                          <a:solidFill>
                            <a:srgbClr val="000000"/>
                          </a:solidFill>
                        </a:defRPr>
                      </a:pPr>
                      <a:r>
                        <a:rPr sz="1200">
                          <a:latin typeface="宋体"/>
                          <a:ea typeface="宋体"/>
                          <a:cs typeface="宋体"/>
                          <a:sym typeface="宋体"/>
                        </a:rPr>
                        <a:t>7</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记录工程验收情况、竣工典礼的声像档案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3620">
                <a:tc>
                  <a:txBody>
                    <a:bodyPr/>
                    <a:lstStyle/>
                    <a:p>
                      <a:pPr lvl="0" algn="ctr" defTabSz="457200">
                        <a:defRPr sz="1800" b="0" i="0">
                          <a:solidFill>
                            <a:srgbClr val="000000"/>
                          </a:solidFill>
                        </a:defRPr>
                      </a:pPr>
                      <a:r>
                        <a:rPr sz="1200">
                          <a:latin typeface="宋体"/>
                          <a:ea typeface="宋体"/>
                          <a:cs typeface="宋体"/>
                          <a:sym typeface="宋体"/>
                        </a:rPr>
                        <a:t>8</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solidFill>
                            <a:srgbClr val="000000"/>
                          </a:solidFill>
                        </a:defRPr>
                      </a:pPr>
                      <a:r>
                        <a:rPr sz="1200">
                          <a:latin typeface="宋体"/>
                          <a:ea typeface="宋体"/>
                          <a:cs typeface="宋体"/>
                          <a:sym typeface="宋体"/>
                        </a:rPr>
                        <a:t>反映竣工后的工程面貌的声像档案</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82930">
                <a:tc>
                  <a:txBody>
                    <a:bodyPr/>
                    <a:lstStyle/>
                    <a:p>
                      <a:pPr lvl="0" algn="ctr" defTabSz="457200">
                        <a:defRPr sz="1800" b="0" i="0">
                          <a:solidFill>
                            <a:srgbClr val="000000"/>
                          </a:solidFill>
                        </a:defRPr>
                      </a:pPr>
                      <a:r>
                        <a:rPr sz="1200">
                          <a:latin typeface="宋体"/>
                          <a:ea typeface="宋体"/>
                          <a:cs typeface="宋体"/>
                          <a:sym typeface="宋体"/>
                        </a:rPr>
                        <a:t>E4</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latin typeface="宋体"/>
                          <a:ea typeface="宋体"/>
                          <a:cs typeface="宋体"/>
                          <a:sym typeface="宋体"/>
                        </a:rPr>
                        <a:t>其他工程文件</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endParaRPr sz="2100"/>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dirty="0">
                          <a:latin typeface="宋体"/>
                          <a:ea typeface="宋体"/>
                          <a:cs typeface="宋体"/>
                          <a:sym typeface="宋体"/>
                        </a:rPr>
                        <a:t>▲</a:t>
                      </a:r>
                    </a:p>
                  </a:txBody>
                  <a:tcPr marL="29916" marR="29916" marT="29916" marB="29916"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7</a:t>
            </a:fld>
            <a:endParaRPr sz="1200">
              <a:solidFill>
                <a:srgbClr val="919293"/>
              </a:solidFill>
            </a:endParaRPr>
          </a:p>
        </p:txBody>
      </p:sp>
      <p:graphicFrame>
        <p:nvGraphicFramePr>
          <p:cNvPr id="35" name="Table 35"/>
          <p:cNvGraphicFramePr/>
          <p:nvPr>
            <p:extLst>
              <p:ext uri="{D42A27DB-BD31-4B8C-83A1-F6EECF244321}">
                <p14:modId xmlns:p14="http://schemas.microsoft.com/office/powerpoint/2010/main" val="2803138529"/>
              </p:ext>
            </p:extLst>
          </p:nvPr>
        </p:nvGraphicFramePr>
        <p:xfrm>
          <a:off x="617268" y="1795972"/>
          <a:ext cx="7168820" cy="4363099"/>
        </p:xfrm>
        <a:graphic>
          <a:graphicData uri="http://schemas.openxmlformats.org/drawingml/2006/table">
            <a:tbl>
              <a:tblPr bandRow="1">
                <a:tableStyleId>{4C3C2611-4C71-4FC5-86AE-919BDF0F9419}</a:tableStyleId>
              </a:tblPr>
              <a:tblGrid>
                <a:gridCol w="561474"/>
                <a:gridCol w="1193131"/>
                <a:gridCol w="731921"/>
                <a:gridCol w="3037977"/>
                <a:gridCol w="1644317"/>
              </a:tblGrid>
              <a:tr h="474238">
                <a:tc rowSpan="2">
                  <a:txBody>
                    <a:bodyPr/>
                    <a:lstStyle/>
                    <a:p>
                      <a:pPr lvl="0" algn="just" defTabSz="266700">
                        <a:defRPr sz="1800" b="0" i="0">
                          <a:solidFill>
                            <a:srgbClr val="000000"/>
                          </a:solidFill>
                        </a:defRPr>
                      </a:pPr>
                      <a:r>
                        <a:rPr sz="1400" dirty="0">
                          <a:uFill>
                            <a:solidFill/>
                          </a:uFill>
                          <a:latin typeface="宋体"/>
                          <a:ea typeface="宋体"/>
                          <a:cs typeface="宋体"/>
                          <a:sym typeface="宋体"/>
                        </a:rPr>
                        <a:t>  </a:t>
                      </a:r>
                    </a:p>
                    <a:p>
                      <a:pPr lvl="0" algn="just" defTabSz="266700">
                        <a:defRPr sz="1800" b="0" i="0">
                          <a:solidFill>
                            <a:srgbClr val="000000"/>
                          </a:solidFill>
                        </a:defRPr>
                      </a:pPr>
                      <a:r>
                        <a:rPr sz="1400" dirty="0">
                          <a:uFill>
                            <a:solidFill/>
                          </a:uFill>
                          <a:latin typeface="宋体"/>
                          <a:ea typeface="宋体"/>
                          <a:cs typeface="宋体"/>
                          <a:sym typeface="宋体"/>
                        </a:rPr>
                        <a:t>  1</a:t>
                      </a:r>
                    </a:p>
                  </a:txBody>
                  <a:tcPr marL="64086" marR="64086" marT="64086" marB="64086" horzOverflow="overflow">
                    <a:lnL w="190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2">
                  <a:txBody>
                    <a:bodyPr/>
                    <a:lstStyle/>
                    <a:p>
                      <a:pPr lvl="0" algn="just" defTabSz="266700">
                        <a:lnSpc>
                          <a:spcPct val="150000"/>
                        </a:lnSpc>
                        <a:defRPr sz="1800" b="0" i="0">
                          <a:solidFill>
                            <a:srgbClr val="000000"/>
                          </a:solidFill>
                        </a:defRPr>
                      </a:pPr>
                      <a:r>
                        <a:rPr sz="1400">
                          <a:uFill>
                            <a:solidFill/>
                          </a:uFill>
                          <a:latin typeface="宋体"/>
                          <a:ea typeface="宋体"/>
                          <a:cs typeface="宋体"/>
                          <a:sym typeface="宋体"/>
                        </a:rPr>
                        <a:t>反映工程原址、原貌及周边状况</a:t>
                      </a:r>
                    </a:p>
                  </a:txBody>
                  <a:tcPr marL="64086" marR="64086" marT="64086" marB="640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100">
                          <a:uFill>
                            <a:solidFill/>
                          </a:uFill>
                          <a:latin typeface="宋体"/>
                          <a:ea typeface="宋体"/>
                          <a:cs typeface="宋体"/>
                          <a:sym typeface="宋体"/>
                        </a:rPr>
                        <a:t>1、开工前区域全景原貌（重要建筑（构筑）物、古迹、古建筑群）</a:t>
                      </a:r>
                    </a:p>
                  </a:txBody>
                  <a:tcPr marL="64086" marR="64086" marT="64086" marB="64086" anchor="ctr"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2">
                  <a:txBody>
                    <a:bodyPr/>
                    <a:lstStyle/>
                    <a:p>
                      <a:pPr lvl="0" algn="just" defTabSz="266700">
                        <a:defRPr sz="1800" b="0" i="0">
                          <a:solidFill>
                            <a:srgbClr val="000000"/>
                          </a:solidFill>
                        </a:defRPr>
                      </a:pPr>
                      <a:r>
                        <a:rPr sz="1100">
                          <a:uFill>
                            <a:solidFill/>
                          </a:uFill>
                          <a:latin typeface="宋体"/>
                          <a:ea typeface="宋体"/>
                          <a:cs typeface="宋体"/>
                          <a:sym typeface="宋体"/>
                        </a:rPr>
                        <a:t>有近景、中景、全景（俯视拍摄）2、中景、全景拍摄需有参照物</a:t>
                      </a:r>
                    </a:p>
                  </a:txBody>
                  <a:tcPr marL="64086" marR="64086" marT="64086" marB="64086"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605615">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2、工程地质勘测</a:t>
                      </a:r>
                    </a:p>
                  </a:txBody>
                  <a:tcPr marL="64086" marR="64086" marT="64086" marB="64086"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74238">
                <a:tc rowSpan="8">
                  <a:txBody>
                    <a:bodyPr/>
                    <a:lstStyle/>
                    <a:p>
                      <a:pPr lvl="0" algn="just" defTabSz="266700">
                        <a:lnSpc>
                          <a:spcPct val="150000"/>
                        </a:lnSpc>
                        <a:defRPr sz="1800" b="0" i="0">
                          <a:solidFill>
                            <a:srgbClr val="000000"/>
                          </a:solidFill>
                        </a:defRPr>
                      </a:pPr>
                      <a:r>
                        <a:rPr sz="1400" b="1">
                          <a:uFill>
                            <a:solidFill/>
                          </a:uFill>
                          <a:latin typeface="Calibri"/>
                          <a:ea typeface="Calibri"/>
                          <a:cs typeface="Calibri"/>
                          <a:sym typeface="Calibri"/>
                        </a:rPr>
                        <a:t>  </a:t>
                      </a:r>
                      <a:endParaRPr sz="140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sz="1400">
                        <a:uFill>
                          <a:solidFill/>
                        </a:uFill>
                        <a:latin typeface="Calibri"/>
                        <a:ea typeface="Calibri"/>
                        <a:cs typeface="Calibri"/>
                        <a:sym typeface="Calibri"/>
                      </a:endParaRPr>
                    </a:p>
                    <a:p>
                      <a:pPr lvl="0" algn="just" defTabSz="266700">
                        <a:lnSpc>
                          <a:spcPct val="150000"/>
                        </a:lnSpc>
                        <a:defRPr sz="1800" b="0" i="0">
                          <a:solidFill>
                            <a:srgbClr val="000000"/>
                          </a:solidFill>
                        </a:defRPr>
                      </a:pPr>
                      <a:r>
                        <a:rPr sz="1400" b="1">
                          <a:uFill>
                            <a:solidFill/>
                          </a:uFill>
                          <a:latin typeface="Calibri"/>
                          <a:ea typeface="Calibri"/>
                          <a:cs typeface="Calibri"/>
                          <a:sym typeface="Calibri"/>
                        </a:rPr>
                        <a:t> </a:t>
                      </a:r>
                      <a:endParaRPr sz="1400">
                        <a:uFill>
                          <a:solidFill/>
                        </a:uFill>
                        <a:latin typeface="Calibri"/>
                        <a:ea typeface="Calibri"/>
                        <a:cs typeface="Calibri"/>
                        <a:sym typeface="Calibri"/>
                      </a:endParaRPr>
                    </a:p>
                    <a:p>
                      <a:pPr lvl="0" algn="just" defTabSz="266700">
                        <a:lnSpc>
                          <a:spcPct val="150000"/>
                        </a:lnSpc>
                        <a:defRPr sz="1800" b="0" i="0">
                          <a:solidFill>
                            <a:srgbClr val="000000"/>
                          </a:solidFill>
                        </a:defRPr>
                      </a:pPr>
                      <a:r>
                        <a:rPr sz="1400">
                          <a:uFill>
                            <a:solidFill/>
                          </a:uFill>
                          <a:latin typeface="宋体"/>
                          <a:ea typeface="宋体"/>
                          <a:cs typeface="宋体"/>
                          <a:sym typeface="宋体"/>
                        </a:rPr>
                        <a:t>  2</a:t>
                      </a:r>
                    </a:p>
                  </a:txBody>
                  <a:tcPr marL="64086" marR="64086" marT="64086" marB="64086" horzOverflow="overflow">
                    <a:lnL w="190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8">
                  <a:txBody>
                    <a:bodyPr/>
                    <a:lstStyle/>
                    <a:p>
                      <a:pPr lvl="0" algn="just" defTabSz="266700">
                        <a:lnSpc>
                          <a:spcPct val="150000"/>
                        </a:lnSpc>
                        <a:defRPr sz="1800" b="0" i="0">
                          <a:solidFill>
                            <a:srgbClr val="000000"/>
                          </a:solidFill>
                        </a:defRPr>
                      </a:pPr>
                      <a:endParaRPr sz="140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sz="140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400">
                        <a:uFill>
                          <a:solidFill/>
                        </a:uFill>
                        <a:latin typeface="Calibri"/>
                        <a:ea typeface="Calibri"/>
                        <a:cs typeface="Calibri"/>
                        <a:sym typeface="Calibri"/>
                      </a:endParaRPr>
                    </a:p>
                    <a:p>
                      <a:pPr lvl="0" algn="ctr" defTabSz="266700">
                        <a:lnSpc>
                          <a:spcPct val="150000"/>
                        </a:lnSpc>
                        <a:defRPr sz="1800" b="0" i="0">
                          <a:solidFill>
                            <a:srgbClr val="000000"/>
                          </a:solidFill>
                        </a:defRPr>
                      </a:pPr>
                      <a:r>
                        <a:rPr sz="1400" b="1">
                          <a:uFill>
                            <a:solidFill/>
                          </a:uFill>
                          <a:latin typeface="Calibri"/>
                          <a:ea typeface="Calibri"/>
                          <a:cs typeface="Calibri"/>
                          <a:sym typeface="Calibri"/>
                        </a:rPr>
                        <a:t>记录</a:t>
                      </a:r>
                      <a:r>
                        <a:rPr sz="1400">
                          <a:uFill>
                            <a:solidFill/>
                          </a:uFill>
                          <a:latin typeface="宋体"/>
                          <a:ea typeface="宋体"/>
                          <a:cs typeface="宋体"/>
                          <a:sym typeface="宋体"/>
                        </a:rPr>
                        <a:t>工程建设的重大活动、重大事件</a:t>
                      </a:r>
                    </a:p>
                  </a:txBody>
                  <a:tcPr marL="64086" marR="64086" marT="64086" marB="64086"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100">
                          <a:uFill>
                            <a:solidFill/>
                          </a:uFill>
                          <a:latin typeface="宋体"/>
                          <a:ea typeface="宋体"/>
                          <a:cs typeface="宋体"/>
                          <a:sym typeface="宋体"/>
                        </a:rPr>
                        <a:t>1、工程项目的立项、可行性研究和方案设计审查等前期活动</a:t>
                      </a:r>
                    </a:p>
                  </a:txBody>
                  <a:tcPr marL="64086" marR="64086" marT="64086" marB="64086"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rowSpan="8">
                  <a:txBody>
                    <a:bodyPr/>
                    <a:lstStyle/>
                    <a:p>
                      <a:pPr lvl="0" algn="just" defTabSz="266700">
                        <a:defRPr sz="1800" b="0" i="0">
                          <a:solidFill>
                            <a:srgbClr val="000000"/>
                          </a:solidFill>
                        </a:defRPr>
                      </a:pPr>
                      <a:endParaRPr sz="2300" dirty="0"/>
                    </a:p>
                  </a:txBody>
                  <a:tcPr marL="64086" marR="64086" marT="64086" marB="64086"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38772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2、初步设计及施工图设计审查</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7423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100" dirty="0">
                          <a:uFill>
                            <a:solidFill/>
                          </a:uFill>
                          <a:latin typeface="宋体"/>
                          <a:ea typeface="宋体"/>
                          <a:cs typeface="宋体"/>
                          <a:sym typeface="宋体"/>
                        </a:rPr>
                        <a:t>3、施工中文物保护及拆迁、移民情况（包括房屋爆破场景）</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8772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4、招商引资、签约仪式</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8772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5、工程招标与投标</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87722">
                <a:tc vMerge="1">
                  <a:txBody>
                    <a:bodyPr/>
                    <a:lstStyle/>
                    <a:p>
                      <a:endParaRPr lang="zh-CN"/>
                    </a:p>
                  </a:txBody>
                  <a:tcPr/>
                </a:tc>
                <a:tc vMerge="1">
                  <a:txBody>
                    <a:bodyPr/>
                    <a:lstStyle/>
                    <a:p>
                      <a:endParaRPr lang="zh-CN"/>
                    </a:p>
                  </a:txBody>
                  <a:tcPr/>
                </a:tc>
                <a:tc gridSpan="2">
                  <a:txBody>
                    <a:bodyPr/>
                    <a:lstStyle/>
                    <a:p>
                      <a:pPr lvl="0" algn="just" defTabSz="266700">
                        <a:lnSpc>
                          <a:spcPct val="150000"/>
                        </a:lnSpc>
                        <a:defRPr sz="1800" b="0" i="0">
                          <a:solidFill>
                            <a:srgbClr val="000000"/>
                          </a:solidFill>
                        </a:defRPr>
                      </a:pPr>
                      <a:r>
                        <a:rPr sz="1100">
                          <a:uFill>
                            <a:solidFill/>
                          </a:uFill>
                          <a:latin typeface="宋体"/>
                          <a:ea typeface="宋体"/>
                          <a:cs typeface="宋体"/>
                          <a:sym typeface="宋体"/>
                        </a:rPr>
                        <a:t>6、工程奠基、开工仪式、图纸会审</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47423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100">
                          <a:uFill>
                            <a:solidFill/>
                          </a:uFill>
                          <a:latin typeface="宋体"/>
                          <a:ea typeface="宋体"/>
                          <a:cs typeface="宋体"/>
                          <a:sym typeface="宋体"/>
                        </a:rPr>
                        <a:t>7、党和国家、省市领导视察工程的活动及相关重要会议等</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r h="301205">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100" dirty="0">
                          <a:uFill>
                            <a:solidFill/>
                          </a:uFill>
                          <a:latin typeface="宋体"/>
                          <a:ea typeface="宋体"/>
                          <a:cs typeface="宋体"/>
                          <a:sym typeface="宋体"/>
                        </a:rPr>
                        <a:t>8、线路定位、车站选址</a:t>
                      </a:r>
                    </a:p>
                  </a:txBody>
                  <a:tcPr marL="64086" marR="64086" marT="64086" marB="64086"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p>
                  </a:txBody>
                  <a:tcPr/>
                </a:tc>
                <a:tc vMerge="1">
                  <a:txBody>
                    <a:bodyPr/>
                    <a:lstStyle/>
                    <a:p>
                      <a:endParaRPr lang="zh-CN"/>
                    </a:p>
                  </a:txBody>
                  <a:tcPr/>
                </a:tc>
              </a:tr>
            </a:tbl>
          </a:graphicData>
        </a:graphic>
      </p:graphicFrame>
      <p:sp>
        <p:nvSpPr>
          <p:cNvPr id="36" name="Shape 36"/>
          <p:cNvSpPr>
            <a:spLocks noGrp="1"/>
          </p:cNvSpPr>
          <p:nvPr>
            <p:ph type="title" idx="4294967295"/>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solidFill>
                  <a:srgbClr val="000000"/>
                </a:solidFill>
              </a:defRPr>
            </a:pPr>
            <a:r>
              <a:rPr sz="3000">
                <a:solidFill>
                  <a:srgbClr val="1A93C8"/>
                </a:solidFill>
              </a:rPr>
              <a:t>（一）房屋建筑工程声像档案拍摄内容</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8</a:t>
            </a:fld>
            <a:endParaRPr sz="1200">
              <a:solidFill>
                <a:srgbClr val="919293"/>
              </a:solidFill>
            </a:endParaRPr>
          </a:p>
        </p:txBody>
      </p:sp>
      <p:graphicFrame>
        <p:nvGraphicFramePr>
          <p:cNvPr id="39" name="Table 39"/>
          <p:cNvGraphicFramePr/>
          <p:nvPr>
            <p:extLst>
              <p:ext uri="{D42A27DB-BD31-4B8C-83A1-F6EECF244321}">
                <p14:modId xmlns:p14="http://schemas.microsoft.com/office/powerpoint/2010/main" val="1620326662"/>
              </p:ext>
            </p:extLst>
          </p:nvPr>
        </p:nvGraphicFramePr>
        <p:xfrm>
          <a:off x="836589" y="538189"/>
          <a:ext cx="7381963" cy="5940249"/>
        </p:xfrm>
        <a:graphic>
          <a:graphicData uri="http://schemas.openxmlformats.org/drawingml/2006/table">
            <a:tbl>
              <a:tblPr bandRow="1">
                <a:tableStyleId>{4C3C2611-4C71-4FC5-86AE-919BDF0F9419}</a:tableStyleId>
              </a:tblPr>
              <a:tblGrid>
                <a:gridCol w="997931"/>
                <a:gridCol w="4142103"/>
                <a:gridCol w="2241929"/>
              </a:tblGrid>
              <a:tr h="374959">
                <a:tc rowSpan="7">
                  <a:txBody>
                    <a:bodyPr/>
                    <a:lstStyle/>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endParaRPr sz="1100" dirty="0">
                        <a:uFill>
                          <a:solidFill/>
                        </a:uFill>
                        <a:latin typeface="Calibri"/>
                        <a:ea typeface="Calibri"/>
                        <a:cs typeface="Calibri"/>
                        <a:sym typeface="Calibri"/>
                      </a:endParaRPr>
                    </a:p>
                    <a:p>
                      <a:pPr lvl="0" algn="ctr" defTabSz="266700">
                        <a:lnSpc>
                          <a:spcPct val="150000"/>
                        </a:lnSpc>
                        <a:defRPr sz="1800" b="0" i="0">
                          <a:solidFill>
                            <a:srgbClr val="000000"/>
                          </a:solidFill>
                        </a:defRPr>
                      </a:pPr>
                      <a:r>
                        <a:rPr sz="1100" b="1" dirty="0">
                          <a:uFill>
                            <a:solidFill/>
                          </a:uFill>
                          <a:latin typeface="Calibri"/>
                          <a:ea typeface="Calibri"/>
                          <a:cs typeface="Calibri"/>
                          <a:sym typeface="Calibri"/>
                        </a:rPr>
                        <a:t>3、记录基础施工过程中工程测量、放线、打桩、基槽开挖、桩基处理等关键工序</a:t>
                      </a: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a:txBody>
                    <a:bodyPr/>
                    <a:lstStyle/>
                    <a:p>
                      <a:pPr lvl="0" algn="just" defTabSz="266700">
                        <a:lnSpc>
                          <a:spcPct val="150000"/>
                        </a:lnSpc>
                        <a:defRPr sz="1800" b="0" i="0">
                          <a:solidFill>
                            <a:srgbClr val="000000"/>
                          </a:solidFill>
                        </a:defRPr>
                      </a:pPr>
                      <a:r>
                        <a:rPr sz="1000" dirty="0" err="1">
                          <a:uFill>
                            <a:solidFill/>
                          </a:uFill>
                          <a:latin typeface="宋体"/>
                          <a:ea typeface="宋体"/>
                          <a:cs typeface="宋体"/>
                          <a:sym typeface="宋体"/>
                        </a:rPr>
                        <a:t>无支护土方</a:t>
                      </a:r>
                      <a:r>
                        <a:rPr sz="1000" dirty="0">
                          <a:uFill>
                            <a:solidFill/>
                          </a:uFill>
                          <a:latin typeface="宋体"/>
                          <a:ea typeface="宋体"/>
                          <a:cs typeface="宋体"/>
                          <a:sym typeface="宋体"/>
                        </a:rPr>
                        <a:t> </a:t>
                      </a:r>
                      <a:r>
                        <a:rPr sz="1000" b="1" dirty="0">
                          <a:uFill>
                            <a:solidFill/>
                          </a:uFill>
                          <a:latin typeface="Calibri"/>
                          <a:ea typeface="Calibri"/>
                          <a:cs typeface="Calibri"/>
                          <a:sym typeface="Calibri"/>
                        </a:rPr>
                        <a:t>: </a:t>
                      </a:r>
                      <a:r>
                        <a:rPr sz="1000" dirty="0">
                          <a:uFill>
                            <a:solidFill/>
                          </a:uFill>
                          <a:latin typeface="宋体"/>
                          <a:ea typeface="宋体"/>
                          <a:cs typeface="宋体"/>
                          <a:sym typeface="宋体"/>
                        </a:rPr>
                        <a:t> </a:t>
                      </a:r>
                      <a:r>
                        <a:rPr sz="1000" dirty="0" err="1">
                          <a:uFill>
                            <a:solidFill/>
                          </a:uFill>
                          <a:latin typeface="宋体"/>
                          <a:ea typeface="宋体"/>
                          <a:cs typeface="宋体"/>
                          <a:sym typeface="宋体"/>
                        </a:rPr>
                        <a:t>基槽验收</a:t>
                      </a:r>
                      <a:endParaRPr sz="1000" dirty="0">
                        <a:uFill>
                          <a:solidFill/>
                        </a:uFill>
                        <a:latin typeface="宋体"/>
                        <a:ea typeface="宋体"/>
                        <a:cs typeface="宋体"/>
                        <a:sym typeface="宋体"/>
                      </a:endParaRP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rowSpan="7">
                  <a:txBody>
                    <a:bodyPr/>
                    <a:lstStyle/>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endParaRPr lang="en-US" sz="1000" dirty="0" smtClean="0">
                        <a:uFill>
                          <a:solidFill/>
                        </a:uFill>
                        <a:latin typeface="Calibri"/>
                        <a:ea typeface="Calibri"/>
                        <a:cs typeface="Calibri"/>
                        <a:sym typeface="Calibri"/>
                      </a:endParaRPr>
                    </a:p>
                    <a:p>
                      <a:pPr lvl="0" algn="just" defTabSz="266700">
                        <a:lnSpc>
                          <a:spcPct val="150000"/>
                        </a:lnSpc>
                        <a:defRPr sz="1800" b="0" i="0">
                          <a:solidFill>
                            <a:srgbClr val="000000"/>
                          </a:solidFill>
                        </a:defRPr>
                      </a:pPr>
                      <a:r>
                        <a:rPr sz="1000" dirty="0" smtClean="0">
                          <a:uFill>
                            <a:solidFill/>
                          </a:uFill>
                          <a:latin typeface="Calibri"/>
                          <a:ea typeface="Calibri"/>
                          <a:cs typeface="Calibri"/>
                          <a:sym typeface="Calibri"/>
                        </a:rPr>
                        <a:t>1</a:t>
                      </a:r>
                      <a:r>
                        <a:rPr sz="1000" dirty="0">
                          <a:uFill>
                            <a:solidFill/>
                          </a:uFill>
                          <a:latin typeface="宋体"/>
                          <a:ea typeface="宋体"/>
                          <a:cs typeface="宋体"/>
                          <a:sym typeface="宋体"/>
                        </a:rPr>
                        <a:t>、关键工序、重要部位、隐蔽工程要求拍摄细节特征。对同一拍摄对象要求不同角度、不同阶段的照片</a:t>
                      </a:r>
                      <a:endParaRPr sz="1000" dirty="0">
                        <a:uFill>
                          <a:solidFill/>
                        </a:uFill>
                        <a:latin typeface="Calibri"/>
                        <a:ea typeface="Calibri"/>
                        <a:cs typeface="Calibri"/>
                        <a:sym typeface="Calibri"/>
                      </a:endParaRPr>
                    </a:p>
                    <a:p>
                      <a:pPr lvl="0" algn="just" defTabSz="266700">
                        <a:defRPr sz="1800" b="0" i="0">
                          <a:solidFill>
                            <a:srgbClr val="000000"/>
                          </a:solidFill>
                        </a:defRPr>
                      </a:pPr>
                      <a:r>
                        <a:rPr sz="1000" dirty="0">
                          <a:uFill>
                            <a:solidFill/>
                          </a:uFill>
                          <a:latin typeface="Calibri"/>
                          <a:ea typeface="Calibri"/>
                          <a:cs typeface="Calibri"/>
                          <a:sym typeface="Calibri"/>
                        </a:rPr>
                        <a:t>2</a:t>
                      </a:r>
                      <a:r>
                        <a:rPr sz="1000" dirty="0">
                          <a:uFill>
                            <a:solidFill/>
                          </a:uFill>
                          <a:latin typeface="宋体"/>
                          <a:ea typeface="宋体"/>
                          <a:cs typeface="宋体"/>
                          <a:sym typeface="宋体"/>
                        </a:rPr>
                        <a:t>、拍摄的角度、方式应能全面反映所验收部位的质量状况，并具有代表性，</a:t>
                      </a:r>
                      <a:endParaRPr sz="1000" dirty="0">
                        <a:uFill>
                          <a:solidFill/>
                        </a:uFill>
                        <a:latin typeface="Calibri"/>
                        <a:ea typeface="Calibri"/>
                        <a:cs typeface="Calibri"/>
                        <a:sym typeface="Calibri"/>
                      </a:endParaRPr>
                    </a:p>
                    <a:p>
                      <a:pPr lvl="0" algn="just" defTabSz="266700">
                        <a:defRPr sz="1800" b="0" i="0">
                          <a:solidFill>
                            <a:srgbClr val="000000"/>
                          </a:solidFill>
                        </a:defRPr>
                      </a:pPr>
                      <a:r>
                        <a:rPr sz="1000" dirty="0">
                          <a:uFill>
                            <a:solidFill/>
                          </a:uFill>
                          <a:latin typeface="Calibri"/>
                          <a:ea typeface="Calibri"/>
                          <a:cs typeface="Calibri"/>
                          <a:sym typeface="Calibri"/>
                        </a:rPr>
                        <a:t>3</a:t>
                      </a:r>
                      <a:r>
                        <a:rPr sz="1000" dirty="0">
                          <a:uFill>
                            <a:solidFill/>
                          </a:uFill>
                          <a:latin typeface="宋体"/>
                          <a:ea typeface="宋体"/>
                          <a:cs typeface="宋体"/>
                          <a:sym typeface="宋体"/>
                        </a:rPr>
                        <a:t>、正确判断被拍摄对象的大小，特别是拍摄局部时，为正确表示被拍摄对象的大小、长短、粗细、形状，有必要加设卷尺。</a:t>
                      </a:r>
                      <a:endParaRPr sz="1000" dirty="0">
                        <a:uFill>
                          <a:solidFill/>
                        </a:uFill>
                        <a:latin typeface="Calibri"/>
                        <a:ea typeface="Calibri"/>
                        <a:cs typeface="Calibri"/>
                        <a:sym typeface="Calibri"/>
                      </a:endParaRPr>
                    </a:p>
                    <a:p>
                      <a:pPr lvl="0" algn="just" defTabSz="266700">
                        <a:defRPr sz="1800" b="0" i="0">
                          <a:solidFill>
                            <a:srgbClr val="000000"/>
                          </a:solidFill>
                        </a:defRPr>
                      </a:pPr>
                      <a:r>
                        <a:rPr sz="1000" dirty="0">
                          <a:uFill>
                            <a:solidFill/>
                          </a:uFill>
                          <a:latin typeface="Calibri"/>
                          <a:ea typeface="Calibri"/>
                          <a:cs typeface="Calibri"/>
                          <a:sym typeface="Calibri"/>
                        </a:rPr>
                        <a:t>4</a:t>
                      </a:r>
                      <a:r>
                        <a:rPr sz="1000" dirty="0">
                          <a:uFill>
                            <a:solidFill/>
                          </a:uFill>
                          <a:latin typeface="宋体"/>
                          <a:ea typeface="宋体"/>
                          <a:cs typeface="宋体"/>
                          <a:sym typeface="宋体"/>
                        </a:rPr>
                        <a:t>、当拍摄构件偏差、钢筋搭接和锚固长度等尺寸项目时，应立钢尺进行明确标识和记录，以供追溯</a:t>
                      </a:r>
                      <a:endParaRPr sz="1000" dirty="0">
                        <a:uFill>
                          <a:solidFill/>
                        </a:uFill>
                        <a:latin typeface="Calibri"/>
                        <a:ea typeface="Calibri"/>
                        <a:cs typeface="Calibri"/>
                        <a:sym typeface="Calibri"/>
                      </a:endParaRPr>
                    </a:p>
                    <a:p>
                      <a:pPr marL="25393" lvl="0" indent="-25393" algn="just" defTabSz="266700">
                        <a:buSzPct val="100000"/>
                        <a:buFont typeface="Times"/>
                        <a:buAutoNum type="arabicPeriod" startAt="5"/>
                        <a:defRPr sz="1800" b="0" i="0">
                          <a:solidFill>
                            <a:srgbClr val="000000"/>
                          </a:solidFill>
                        </a:defRPr>
                      </a:pPr>
                      <a:r>
                        <a:rPr sz="1000" dirty="0" err="1">
                          <a:uFill>
                            <a:solidFill/>
                          </a:uFill>
                          <a:latin typeface="宋体"/>
                          <a:ea typeface="宋体"/>
                          <a:cs typeface="宋体"/>
                          <a:sym typeface="宋体"/>
                        </a:rPr>
                        <a:t>当拍摄梁柱节点钢筋设置等空间部位时，应从多个角度拍摄记录四个面的质量情况</a:t>
                      </a:r>
                      <a:r>
                        <a:rPr sz="1000" dirty="0">
                          <a:uFill>
                            <a:solidFill/>
                          </a:uFill>
                          <a:latin typeface="宋体"/>
                          <a:ea typeface="宋体"/>
                          <a:cs typeface="宋体"/>
                          <a:sym typeface="宋体"/>
                        </a:rPr>
                        <a:t>。</a:t>
                      </a:r>
                      <a:endParaRPr sz="1000" dirty="0">
                        <a:uFill>
                          <a:solidFill/>
                        </a:uFill>
                        <a:latin typeface="Calibri"/>
                        <a:ea typeface="Calibri"/>
                        <a:cs typeface="Calibri"/>
                        <a:sym typeface="Calibri"/>
                      </a:endParaRPr>
                    </a:p>
                    <a:p>
                      <a:pPr lvl="0" algn="just" defTabSz="266700">
                        <a:defRPr sz="1800" b="0" i="0">
                          <a:solidFill>
                            <a:srgbClr val="000000"/>
                          </a:solidFill>
                        </a:defRPr>
                      </a:pPr>
                      <a:r>
                        <a:rPr sz="1000" dirty="0">
                          <a:uFill>
                            <a:solidFill/>
                          </a:uFill>
                          <a:latin typeface="Calibri"/>
                          <a:ea typeface="Calibri"/>
                          <a:cs typeface="Calibri"/>
                          <a:sym typeface="Calibri"/>
                        </a:rPr>
                        <a:t>6</a:t>
                      </a:r>
                      <a:r>
                        <a:rPr sz="1000" dirty="0">
                          <a:uFill>
                            <a:solidFill/>
                          </a:uFill>
                          <a:latin typeface="宋体"/>
                          <a:ea typeface="宋体"/>
                          <a:cs typeface="宋体"/>
                          <a:sym typeface="宋体"/>
                        </a:rPr>
                        <a:t>、钢筋绑扎过程注意支撑体系的拍摄</a:t>
                      </a:r>
                      <a:endParaRPr sz="1000" dirty="0">
                        <a:uFill>
                          <a:solidFill/>
                        </a:uFill>
                        <a:latin typeface="Calibri"/>
                        <a:ea typeface="Calibri"/>
                        <a:cs typeface="Calibri"/>
                        <a:sym typeface="Calibri"/>
                      </a:endParaRPr>
                    </a:p>
                    <a:p>
                      <a:pPr lvl="0" algn="l" defTabSz="266700">
                        <a:defRPr sz="1800" b="0" i="0">
                          <a:solidFill>
                            <a:srgbClr val="000000"/>
                          </a:solidFill>
                        </a:defRPr>
                      </a:pPr>
                      <a:r>
                        <a:rPr sz="1000" dirty="0">
                          <a:uFill>
                            <a:solidFill/>
                          </a:uFill>
                          <a:latin typeface="Calibri"/>
                          <a:ea typeface="Calibri"/>
                          <a:cs typeface="Calibri"/>
                          <a:sym typeface="Calibri"/>
                        </a:rPr>
                        <a:t>7</a:t>
                      </a:r>
                      <a:r>
                        <a:rPr sz="1000" dirty="0">
                          <a:uFill>
                            <a:solidFill/>
                          </a:uFill>
                          <a:latin typeface="宋体"/>
                          <a:ea typeface="宋体"/>
                          <a:cs typeface="宋体"/>
                          <a:sym typeface="宋体"/>
                        </a:rPr>
                        <a:t>、楼层放线过程应有监理代表在场。 </a:t>
                      </a:r>
                      <a:r>
                        <a:rPr sz="1000" dirty="0" err="1">
                          <a:uFill>
                            <a:solidFill/>
                          </a:uFill>
                          <a:latin typeface="宋体"/>
                          <a:ea typeface="宋体"/>
                          <a:cs typeface="宋体"/>
                          <a:sym typeface="宋体"/>
                        </a:rPr>
                        <a:t>模板验收应有监理代表在场</a:t>
                      </a:r>
                      <a:endParaRPr sz="1000" dirty="0">
                        <a:uFill>
                          <a:solidFill/>
                        </a:uFill>
                        <a:latin typeface="宋体"/>
                        <a:ea typeface="宋体"/>
                        <a:cs typeface="宋体"/>
                        <a:sym typeface="宋体"/>
                      </a:endParaRPr>
                    </a:p>
                  </a:txBody>
                  <a:tcPr marL="55690" marR="55690" marT="55690" marB="55690" horzOverflow="overflow">
                    <a:lnL w="6350">
                      <a:solidFill>
                        <a:srgbClr val="000000"/>
                      </a:solidFill>
                      <a:miter lim="400000"/>
                    </a:lnL>
                    <a:lnR w="190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r>
              <a:tr h="1291261">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有支护土方 ：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、井点降水、沉井的平面位置；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、地下连续墙浇筑完成后情况；</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、锚杆、土钉墙、边坡砼喷射完成后的坡面</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、锚杆在压入过程中的操作情况</a:t>
                      </a:r>
                      <a:r>
                        <a:rPr sz="1000">
                          <a:uFill>
                            <a:solidFill/>
                          </a:uFill>
                          <a:latin typeface="Wingdings"/>
                          <a:ea typeface="Wingdings"/>
                          <a:cs typeface="Wingdings"/>
                          <a:sym typeface="Wingdings"/>
                        </a:rPr>
                        <a:t>⑤</a:t>
                      </a:r>
                      <a:r>
                        <a:rPr sz="1000">
                          <a:uFill>
                            <a:solidFill/>
                          </a:uFill>
                          <a:latin typeface="宋体"/>
                          <a:ea typeface="宋体"/>
                          <a:cs typeface="宋体"/>
                          <a:sym typeface="宋体"/>
                        </a:rPr>
                        <a:t>、土方开挖后残留在现场的支撑梁、压顶梁等支撑系统的平面图；</a:t>
                      </a:r>
                      <a:r>
                        <a:rPr sz="1000">
                          <a:uFill>
                            <a:solidFill/>
                          </a:uFill>
                          <a:latin typeface="Wingdings"/>
                          <a:ea typeface="Wingdings"/>
                          <a:cs typeface="Wingdings"/>
                          <a:sym typeface="Wingdings"/>
                        </a:rPr>
                        <a:t>⑥</a:t>
                      </a:r>
                      <a:r>
                        <a:rPr sz="1000">
                          <a:uFill>
                            <a:solidFill/>
                          </a:uFill>
                          <a:latin typeface="宋体"/>
                          <a:ea typeface="宋体"/>
                          <a:cs typeface="宋体"/>
                          <a:sym typeface="宋体"/>
                        </a:rPr>
                        <a:t>、涉及基础结构安全的支撑系统等重大隐蔽工程的情况</a:t>
                      </a:r>
                      <a:r>
                        <a:rPr sz="1000">
                          <a:uFill>
                            <a:solidFill/>
                          </a:uFill>
                          <a:latin typeface="Calibri"/>
                          <a:ea typeface="Calibri"/>
                          <a:cs typeface="Calibri"/>
                          <a:sym typeface="Calibri"/>
                        </a:rPr>
                        <a:t>.</a:t>
                      </a:r>
                      <a:r>
                        <a:rPr sz="1000">
                          <a:uFill>
                            <a:solidFill/>
                          </a:uFill>
                          <a:latin typeface="宋体"/>
                          <a:ea typeface="宋体"/>
                          <a:cs typeface="宋体"/>
                          <a:sym typeface="宋体"/>
                        </a:rPr>
                        <a:t>。</a:t>
                      </a:r>
                      <a:r>
                        <a:rPr sz="1000">
                          <a:uFill>
                            <a:solidFill/>
                          </a:uFill>
                          <a:latin typeface="Wingdings"/>
                          <a:ea typeface="Wingdings"/>
                          <a:cs typeface="Wingdings"/>
                          <a:sym typeface="Wingdings"/>
                        </a:rPr>
                        <a:t>⑦</a:t>
                      </a:r>
                      <a:r>
                        <a:rPr sz="1000">
                          <a:uFill>
                            <a:solidFill/>
                          </a:uFill>
                          <a:latin typeface="宋体"/>
                          <a:ea typeface="宋体"/>
                          <a:cs typeface="宋体"/>
                          <a:sym typeface="宋体"/>
                        </a:rPr>
                        <a:t>、工程放线。</a:t>
                      </a: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606390">
                <a:tc vMerge="1">
                  <a:txBody>
                    <a:bodyPr/>
                    <a:lstStyle/>
                    <a:p>
                      <a:endParaRPr lang="zh-CN"/>
                    </a:p>
                  </a:txBody>
                  <a:tcPr/>
                </a:tc>
                <a:tc>
                  <a:txBody>
                    <a:bodyPr/>
                    <a:lstStyle/>
                    <a:p>
                      <a:pPr lvl="0" algn="just" defTabSz="266700">
                        <a:defRPr sz="1800" b="0" i="0">
                          <a:solidFill>
                            <a:srgbClr val="000000"/>
                          </a:solidFill>
                        </a:defRPr>
                      </a:pPr>
                      <a:r>
                        <a:rPr sz="1000" dirty="0">
                          <a:uFill>
                            <a:solidFill/>
                          </a:uFill>
                          <a:latin typeface="宋体"/>
                          <a:ea typeface="宋体"/>
                          <a:cs typeface="宋体"/>
                          <a:sym typeface="宋体"/>
                        </a:rPr>
                        <a:t>地 基 处 理 </a:t>
                      </a:r>
                      <a:r>
                        <a:rPr sz="1000" dirty="0">
                          <a:uFill>
                            <a:solidFill/>
                          </a:uFill>
                          <a:latin typeface="Calibri"/>
                          <a:ea typeface="Calibri"/>
                          <a:cs typeface="Calibri"/>
                          <a:sym typeface="Calibri"/>
                        </a:rPr>
                        <a:t>:  </a:t>
                      </a:r>
                      <a:r>
                        <a:rPr sz="1000" dirty="0" smtClean="0">
                          <a:uFill>
                            <a:solidFill/>
                          </a:uFill>
                          <a:latin typeface="宋体"/>
                          <a:ea typeface="宋体"/>
                          <a:cs typeface="宋体"/>
                          <a:sym typeface="宋体"/>
                        </a:rPr>
                        <a:t>、</a:t>
                      </a:r>
                      <a:r>
                        <a:rPr sz="1000" dirty="0" err="1">
                          <a:uFill>
                            <a:solidFill/>
                          </a:uFill>
                          <a:latin typeface="宋体"/>
                          <a:ea typeface="宋体"/>
                          <a:cs typeface="宋体"/>
                          <a:sym typeface="宋体"/>
                        </a:rPr>
                        <a:t>地基换土或处理前的原始地貌</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地基经加强处理后的地貌、基底情况</a:t>
                      </a:r>
                      <a:r>
                        <a:rPr sz="1000" dirty="0">
                          <a:uFill>
                            <a:solidFill/>
                          </a:uFill>
                          <a:latin typeface="宋体"/>
                          <a:ea typeface="宋体"/>
                          <a:cs typeface="宋体"/>
                          <a:sym typeface="宋体"/>
                        </a:rPr>
                        <a:t>。</a:t>
                      </a: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1291261">
                <a:tc vMerge="1">
                  <a:txBody>
                    <a:bodyPr/>
                    <a:lstStyle/>
                    <a:p>
                      <a:endParaRPr lang="zh-CN"/>
                    </a:p>
                  </a:txBody>
                  <a:tcPr/>
                </a:tc>
                <a:tc>
                  <a:txBody>
                    <a:bodyPr/>
                    <a:lstStyle/>
                    <a:p>
                      <a:pPr lvl="0" algn="just" defTabSz="266700">
                        <a:defRPr sz="1800" b="0" i="0">
                          <a:solidFill>
                            <a:srgbClr val="000000"/>
                          </a:solidFill>
                        </a:defRPr>
                      </a:pPr>
                      <a:r>
                        <a:rPr sz="1000" dirty="0">
                          <a:uFill>
                            <a:solidFill/>
                          </a:uFill>
                          <a:latin typeface="宋体"/>
                          <a:ea typeface="宋体"/>
                          <a:cs typeface="宋体"/>
                          <a:sym typeface="宋体"/>
                        </a:rPr>
                        <a:t>桩  基 :  </a:t>
                      </a:r>
                      <a:r>
                        <a:rPr sz="1000" dirty="0" smtClean="0">
                          <a:uFill>
                            <a:solidFill/>
                          </a:uFill>
                          <a:latin typeface="Wingdings"/>
                          <a:ea typeface="Wingdings"/>
                          <a:cs typeface="Wingdings"/>
                          <a:sym typeface="Wingdings"/>
                        </a:rPr>
                        <a:t>①</a:t>
                      </a:r>
                      <a:r>
                        <a:rPr sz="1000" dirty="0" smtClean="0">
                          <a:uFill>
                            <a:solidFill/>
                          </a:uFill>
                          <a:latin typeface="宋体"/>
                          <a:ea typeface="宋体"/>
                          <a:cs typeface="宋体"/>
                          <a:sym typeface="宋体"/>
                        </a:rPr>
                        <a:t>、</a:t>
                      </a:r>
                      <a:r>
                        <a:rPr sz="1000" dirty="0">
                          <a:uFill>
                            <a:solidFill/>
                          </a:uFill>
                          <a:latin typeface="宋体"/>
                          <a:ea typeface="宋体"/>
                          <a:cs typeface="宋体"/>
                          <a:sym typeface="宋体"/>
                        </a:rPr>
                        <a:t>预制桩或钢筋笼制作完成后的成品或半成品；  </a:t>
                      </a: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桩基工程静载试验</a:t>
                      </a:r>
                      <a:r>
                        <a:rPr sz="1000" dirty="0">
                          <a:uFill>
                            <a:solidFill/>
                          </a:uFill>
                          <a:latin typeface="宋体"/>
                          <a:ea typeface="宋体"/>
                          <a:cs typeface="宋体"/>
                          <a:sym typeface="宋体"/>
                        </a:rPr>
                        <a:t>；  </a:t>
                      </a:r>
                      <a:r>
                        <a:rPr sz="1000" dirty="0" smtClean="0">
                          <a:uFill>
                            <a:solidFill/>
                          </a:uFill>
                          <a:latin typeface="Wingdings"/>
                          <a:ea typeface="Wingdings"/>
                          <a:cs typeface="Wingdings"/>
                          <a:sym typeface="Wingdings"/>
                        </a:rPr>
                        <a:t>③</a:t>
                      </a:r>
                      <a:r>
                        <a:rPr sz="1000" dirty="0" smtClean="0">
                          <a:uFill>
                            <a:solidFill/>
                          </a:uFill>
                          <a:latin typeface="宋体"/>
                          <a:ea typeface="宋体"/>
                          <a:cs typeface="宋体"/>
                          <a:sym typeface="宋体"/>
                        </a:rPr>
                        <a:t>、</a:t>
                      </a:r>
                      <a:r>
                        <a:rPr sz="1000" dirty="0">
                          <a:uFill>
                            <a:solidFill/>
                          </a:uFill>
                          <a:latin typeface="宋体"/>
                          <a:ea typeface="宋体"/>
                          <a:cs typeface="宋体"/>
                          <a:sym typeface="宋体"/>
                        </a:rPr>
                        <a:t>桩基开挖后的动测试验场景</a:t>
                      </a:r>
                      <a:r>
                        <a:rPr sz="1000" dirty="0" smtClean="0">
                          <a:uFill>
                            <a:solidFill/>
                          </a:uFill>
                          <a:latin typeface="宋体"/>
                          <a:ea typeface="宋体"/>
                          <a:cs typeface="宋体"/>
                          <a:sym typeface="宋体"/>
                        </a:rPr>
                        <a:t>；</a:t>
                      </a:r>
                      <a:r>
                        <a:rPr sz="1000" dirty="0" smtClean="0">
                          <a:uFill>
                            <a:solidFill/>
                          </a:uFill>
                          <a:latin typeface="Wingdings"/>
                          <a:ea typeface="Wingdings"/>
                          <a:cs typeface="Wingdings"/>
                          <a:sym typeface="Wingdings"/>
                        </a:rPr>
                        <a:t>④</a:t>
                      </a:r>
                      <a:r>
                        <a:rPr sz="1000" dirty="0" smtClean="0">
                          <a:uFill>
                            <a:solidFill/>
                          </a:uFill>
                          <a:latin typeface="宋体"/>
                          <a:ea typeface="宋体"/>
                          <a:cs typeface="宋体"/>
                          <a:sym typeface="宋体"/>
                        </a:rPr>
                        <a:t>、</a:t>
                      </a:r>
                      <a:r>
                        <a:rPr sz="1000" dirty="0">
                          <a:uFill>
                            <a:solidFill/>
                          </a:uFill>
                          <a:latin typeface="宋体"/>
                          <a:ea typeface="宋体"/>
                          <a:cs typeface="宋体"/>
                          <a:sym typeface="宋体"/>
                        </a:rPr>
                        <a:t>土方开挖后整个桩位的平面布置；工程桩断桩、接桩处理情况。 </a:t>
                      </a: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1064540">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地 下 防 水: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、涉及防水要求的砼表面；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、地下室外墙地梁、顶梁、板、墙板、底板后浇带止水钢板或橡胶止水带的防水处理； </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、涂料防水层、卷材防水层施工前的基层处理与施工后的平面； </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、其它涉及防水工程的施工前基层处理与施工后情况。</a:t>
                      </a:r>
                    </a:p>
                  </a:txBody>
                  <a:tcPr marL="55690" marR="55690" marT="55690" marB="5569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696729">
                <a:tc vMerge="1">
                  <a:txBody>
                    <a:bodyPr/>
                    <a:lstStyle/>
                    <a:p>
                      <a:endParaRPr lang="zh-CN"/>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混凝土基础</a:t>
                      </a:r>
                      <a:r>
                        <a:rPr sz="1000">
                          <a:uFill>
                            <a:solidFill/>
                          </a:uFill>
                          <a:latin typeface="Calibri"/>
                          <a:ea typeface="Calibri"/>
                          <a:cs typeface="Calibri"/>
                          <a:sym typeface="Calibri"/>
                        </a:rPr>
                        <a:t>: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、基础钢筋隐蔽情况；</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、基础砼表面观感质量；</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、后浇带封闭前的原貌与封闭后情况。</a:t>
                      </a:r>
                    </a:p>
                  </a:txBody>
                  <a:tcPr marL="55690" marR="55690" marT="55690" marB="5569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615109">
                <a:tc vMerge="1">
                  <a:txBody>
                    <a:bodyPr/>
                    <a:lstStyle/>
                    <a:p>
                      <a:endParaRPr lang="zh-CN"/>
                    </a:p>
                  </a:txBody>
                  <a:tcPr/>
                </a:tc>
                <a:tc>
                  <a:txBody>
                    <a:bodyPr/>
                    <a:lstStyle/>
                    <a:p>
                      <a:pPr lvl="0" algn="just" defTabSz="266700">
                        <a:defRPr sz="1800" b="0" i="0">
                          <a:solidFill>
                            <a:srgbClr val="000000"/>
                          </a:solidFill>
                        </a:defRPr>
                      </a:pPr>
                      <a:r>
                        <a:rPr sz="1000" dirty="0">
                          <a:uFill>
                            <a:solidFill/>
                          </a:uFill>
                          <a:latin typeface="宋体"/>
                          <a:ea typeface="宋体"/>
                          <a:cs typeface="宋体"/>
                          <a:sym typeface="宋体"/>
                        </a:rPr>
                        <a:t>砌  体 基  础：</a:t>
                      </a:r>
                      <a:r>
                        <a:rPr sz="1000" dirty="0">
                          <a:uFill>
                            <a:solidFill/>
                          </a:uFill>
                          <a:latin typeface="Wingdings"/>
                          <a:ea typeface="Wingdings"/>
                          <a:cs typeface="Wingdings"/>
                          <a:sym typeface="Wingdings"/>
                        </a:rPr>
                        <a:t>①</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砌体拉结筋布置情况</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 </a:t>
                      </a:r>
                      <a:r>
                        <a:rPr sz="1000" dirty="0" err="1">
                          <a:uFill>
                            <a:solidFill/>
                          </a:uFill>
                          <a:latin typeface="宋体"/>
                          <a:ea typeface="宋体"/>
                          <a:cs typeface="宋体"/>
                          <a:sym typeface="宋体"/>
                        </a:rPr>
                        <a:t>能体现灰缝、砂浆饱满度的砌体表面质量情况</a:t>
                      </a:r>
                      <a:r>
                        <a:rPr sz="1000" dirty="0">
                          <a:uFill>
                            <a:solidFill/>
                          </a:uFill>
                          <a:latin typeface="宋体"/>
                          <a:ea typeface="宋体"/>
                          <a:cs typeface="宋体"/>
                          <a:sym typeface="宋体"/>
                        </a:rPr>
                        <a:t>。</a:t>
                      </a:r>
                    </a:p>
                  </a:txBody>
                  <a:tcPr marL="55690" marR="55690" marT="55690" marB="55690"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vMerge="1">
                  <a:txBody>
                    <a:bodyPr/>
                    <a:lstStyle/>
                    <a:p>
                      <a:endParaRPr lang="zh-CN"/>
                    </a:p>
                  </a:txBody>
                  <a:tcPr/>
                </a:tc>
              </a:tr>
            </a:tbl>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6457950" y="6406784"/>
            <a:ext cx="2057400" cy="264256"/>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919293"/>
                </a:solidFill>
              </a:rPr>
              <a:t>9</a:t>
            </a:fld>
            <a:endParaRPr sz="1200">
              <a:solidFill>
                <a:srgbClr val="919293"/>
              </a:solidFill>
            </a:endParaRPr>
          </a:p>
        </p:txBody>
      </p:sp>
      <p:graphicFrame>
        <p:nvGraphicFramePr>
          <p:cNvPr id="42" name="Table 42"/>
          <p:cNvGraphicFramePr/>
          <p:nvPr>
            <p:extLst>
              <p:ext uri="{D42A27DB-BD31-4B8C-83A1-F6EECF244321}">
                <p14:modId xmlns:p14="http://schemas.microsoft.com/office/powerpoint/2010/main" val="3349077183"/>
              </p:ext>
            </p:extLst>
          </p:nvPr>
        </p:nvGraphicFramePr>
        <p:xfrm>
          <a:off x="201838" y="101598"/>
          <a:ext cx="8622846" cy="6719327"/>
        </p:xfrm>
        <a:graphic>
          <a:graphicData uri="http://schemas.openxmlformats.org/drawingml/2006/table">
            <a:tbl>
              <a:tblPr bandRow="1">
                <a:tableStyleId>{4C3C2611-4C71-4FC5-86AE-919BDF0F9419}</a:tableStyleId>
              </a:tblPr>
              <a:tblGrid>
                <a:gridCol w="1010149"/>
                <a:gridCol w="865843"/>
                <a:gridCol w="1837871"/>
                <a:gridCol w="3254356"/>
                <a:gridCol w="1654627"/>
              </a:tblGrid>
              <a:tr h="468470">
                <a:tc rowSpan="14">
                  <a:txBody>
                    <a:bodyPr/>
                    <a:lstStyle/>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endParaRPr sz="1200" dirty="0">
                        <a:uFill>
                          <a:solidFill/>
                        </a:uFill>
                        <a:latin typeface="宋体"/>
                        <a:ea typeface="宋体"/>
                        <a:cs typeface="宋体"/>
                        <a:sym typeface="宋体"/>
                      </a:endParaRPr>
                    </a:p>
                    <a:p>
                      <a:pPr lvl="0" algn="ctr" defTabSz="266700">
                        <a:lnSpc>
                          <a:spcPct val="150000"/>
                        </a:lnSpc>
                        <a:defRPr sz="1800" b="0" i="0">
                          <a:solidFill>
                            <a:srgbClr val="000000"/>
                          </a:solidFill>
                        </a:defRPr>
                      </a:pPr>
                      <a:r>
                        <a:rPr sz="1200" dirty="0">
                          <a:uFill>
                            <a:solidFill/>
                          </a:uFill>
                          <a:latin typeface="宋体"/>
                          <a:ea typeface="宋体"/>
                          <a:cs typeface="宋体"/>
                          <a:sym typeface="宋体"/>
                        </a:rPr>
                        <a:t>4、记录主体工程施工过程中施工现场整体情况，钢筋、模版、混凝土施工、隐蔽工程施工，内外装饰装修</a:t>
                      </a:r>
                    </a:p>
                  </a:txBody>
                  <a:tcPr marL="53917" marR="53917" marT="53917" marB="53917" horzOverflow="overflow">
                    <a:lnL w="6350">
                      <a:solidFill>
                        <a:srgbClr val="000000"/>
                      </a:solidFill>
                      <a:miter lim="400000"/>
                    </a:lnL>
                    <a:lnR w="6350">
                      <a:solidFill>
                        <a:srgbClr val="000000"/>
                      </a:solidFill>
                      <a:miter lim="400000"/>
                    </a:lnR>
                    <a:lnT w="19050">
                      <a:solidFill>
                        <a:srgbClr val="000000"/>
                      </a:solidFill>
                      <a:miter lim="400000"/>
                    </a:lnT>
                    <a:lnB w="19050">
                      <a:solidFill>
                        <a:srgbClr val="000000"/>
                      </a:solidFill>
                      <a:miter lim="400000"/>
                    </a:lnB>
                    <a:solidFill>
                      <a:srgbClr val="000000">
                        <a:alpha val="0"/>
                      </a:srgbClr>
                    </a:solidFill>
                  </a:tcPr>
                </a:tc>
                <a:tc rowSpan="2">
                  <a:txBody>
                    <a:bodyPr/>
                    <a:lstStyle/>
                    <a:p>
                      <a:pPr lvl="0" algn="ctr" defTabSz="266700">
                        <a:defRPr sz="1800" b="0" i="0">
                          <a:solidFill>
                            <a:srgbClr val="000000"/>
                          </a:solidFill>
                        </a:defRPr>
                      </a:pPr>
                      <a:endParaRPr sz="1100">
                        <a:uFill>
                          <a:solidFill/>
                        </a:uFill>
                        <a:latin typeface="Calibri"/>
                        <a:ea typeface="Calibri"/>
                        <a:cs typeface="Calibri"/>
                        <a:sym typeface="Calibri"/>
                      </a:endParaRPr>
                    </a:p>
                    <a:p>
                      <a:pPr lvl="0" algn="ctr" defTabSz="266700">
                        <a:defRPr sz="1800" b="0" i="0">
                          <a:solidFill>
                            <a:srgbClr val="000000"/>
                          </a:solidFill>
                        </a:defRPr>
                      </a:pPr>
                      <a:endParaRPr sz="1100">
                        <a:uFill>
                          <a:solidFill/>
                        </a:uFill>
                        <a:latin typeface="Calibri"/>
                        <a:ea typeface="Calibri"/>
                        <a:cs typeface="Calibri"/>
                        <a:sym typeface="Calibri"/>
                      </a:endParaRPr>
                    </a:p>
                    <a:p>
                      <a:pPr lvl="0" algn="ctr" defTabSz="266700">
                        <a:defRPr sz="1800" b="0" i="0">
                          <a:solidFill>
                            <a:srgbClr val="000000"/>
                          </a:solidFill>
                        </a:defRPr>
                      </a:pPr>
                      <a:r>
                        <a:rPr sz="1100" b="1">
                          <a:uFill>
                            <a:solidFill/>
                          </a:uFill>
                          <a:latin typeface="Calibri"/>
                          <a:ea typeface="Calibri"/>
                          <a:cs typeface="Calibri"/>
                          <a:sym typeface="Calibri"/>
                        </a:rPr>
                        <a:t>1</a:t>
                      </a:r>
                      <a:r>
                        <a:rPr sz="1100">
                          <a:uFill>
                            <a:solidFill/>
                          </a:uFill>
                          <a:latin typeface="宋体"/>
                          <a:ea typeface="宋体"/>
                          <a:cs typeface="宋体"/>
                          <a:sym typeface="宋体"/>
                        </a:rPr>
                        <a:t>、地基与基础</a:t>
                      </a:r>
                    </a:p>
                  </a:txBody>
                  <a:tcPr marL="53917" marR="53917" marT="53917" marB="53917"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劲钢 (管)砼: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、劲钢（管）焊接质量情况；</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、劲钢（管）与钢筋的连接方式质量情况； </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、砼表面观感质量。 </a:t>
                      </a:r>
                    </a:p>
                  </a:txBody>
                  <a:tcPr marL="53917" marR="53917" marT="53917" marB="53917"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c rowSpan="13">
                  <a:txBody>
                    <a:bodyPr/>
                    <a:lstStyle/>
                    <a:p>
                      <a:pPr lvl="0" algn="l" defTabSz="266700">
                        <a:defRPr sz="1800" b="0" i="0">
                          <a:solidFill>
                            <a:srgbClr val="000000"/>
                          </a:solidFill>
                        </a:defRPr>
                      </a:pPr>
                      <a:r>
                        <a:rPr sz="1000">
                          <a:uFill>
                            <a:solidFill/>
                          </a:uFill>
                          <a:latin typeface="Calibri"/>
                          <a:ea typeface="Calibri"/>
                          <a:cs typeface="Calibri"/>
                          <a:sym typeface="Calibri"/>
                        </a:rPr>
                        <a:t>1</a:t>
                      </a:r>
                      <a:r>
                        <a:rPr sz="1000">
                          <a:uFill>
                            <a:solidFill/>
                          </a:uFill>
                          <a:latin typeface="宋体"/>
                          <a:ea typeface="宋体"/>
                          <a:cs typeface="宋体"/>
                          <a:sym typeface="宋体"/>
                        </a:rPr>
                        <a:t>、关键工序、重要部位、隐蔽工程要求拍摄细节特征。对同一拍摄对象要求不同角度、不同阶段的照片</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2</a:t>
                      </a:r>
                      <a:r>
                        <a:rPr sz="1000">
                          <a:uFill>
                            <a:solidFill/>
                          </a:uFill>
                          <a:latin typeface="宋体"/>
                          <a:ea typeface="宋体"/>
                          <a:cs typeface="宋体"/>
                          <a:sym typeface="宋体"/>
                        </a:rPr>
                        <a:t>、拍摄的角度、方式应能全面反映所验收部位的质量状况，并具有代表性，</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3</a:t>
                      </a:r>
                      <a:r>
                        <a:rPr sz="1000">
                          <a:uFill>
                            <a:solidFill/>
                          </a:uFill>
                          <a:latin typeface="宋体"/>
                          <a:ea typeface="宋体"/>
                          <a:cs typeface="宋体"/>
                          <a:sym typeface="宋体"/>
                        </a:rPr>
                        <a:t>、正确判断被拍摄对象的大小，特别是拍摄局部时，为正确表示被拍摄对象的大小、长短、粗细、形状，有必要加设卷尺。</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4</a:t>
                      </a:r>
                      <a:r>
                        <a:rPr sz="1000">
                          <a:uFill>
                            <a:solidFill/>
                          </a:uFill>
                          <a:latin typeface="宋体"/>
                          <a:ea typeface="宋体"/>
                          <a:cs typeface="宋体"/>
                          <a:sym typeface="宋体"/>
                        </a:rPr>
                        <a:t>、当拍摄构件偏差、钢筋搭接和锚固长度等尺寸项目时，应立钢尺进行明确标识和记录，以供追溯</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5</a:t>
                      </a:r>
                      <a:r>
                        <a:rPr sz="1000">
                          <a:uFill>
                            <a:solidFill/>
                          </a:uFill>
                          <a:latin typeface="宋体"/>
                          <a:ea typeface="宋体"/>
                          <a:cs typeface="宋体"/>
                          <a:sym typeface="宋体"/>
                        </a:rPr>
                        <a:t>、当拍摄梁柱节点钢筋设置等空间部位时，应从多个角度拍摄记录四个面的质量情况。</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6</a:t>
                      </a:r>
                      <a:r>
                        <a:rPr sz="1000">
                          <a:uFill>
                            <a:solidFill/>
                          </a:uFill>
                          <a:latin typeface="宋体"/>
                          <a:ea typeface="宋体"/>
                          <a:cs typeface="宋体"/>
                          <a:sym typeface="宋体"/>
                        </a:rPr>
                        <a:t>、钢筋绑扎过程注意支撑体系的拍摄</a:t>
                      </a:r>
                      <a:endParaRPr sz="1000">
                        <a:uFill>
                          <a:solidFill/>
                        </a:uFill>
                        <a:latin typeface="Calibri"/>
                        <a:ea typeface="Calibri"/>
                        <a:cs typeface="Calibri"/>
                        <a:sym typeface="Calibri"/>
                      </a:endParaRPr>
                    </a:p>
                    <a:p>
                      <a:pPr lvl="0" algn="l" defTabSz="266700">
                        <a:defRPr sz="1800" b="0" i="0">
                          <a:solidFill>
                            <a:srgbClr val="000000"/>
                          </a:solidFill>
                        </a:defRPr>
                      </a:pPr>
                      <a:endParaRPr sz="1000">
                        <a:uFill>
                          <a:solidFill/>
                        </a:uFill>
                        <a:latin typeface="Calibri"/>
                        <a:ea typeface="Calibri"/>
                        <a:cs typeface="Calibri"/>
                        <a:sym typeface="Calibri"/>
                      </a:endParaRPr>
                    </a:p>
                    <a:p>
                      <a:pPr lvl="0" algn="l" defTabSz="266700">
                        <a:defRPr sz="1800" b="0" i="0">
                          <a:solidFill>
                            <a:srgbClr val="000000"/>
                          </a:solidFill>
                        </a:defRPr>
                      </a:pPr>
                      <a:r>
                        <a:rPr sz="1000">
                          <a:uFill>
                            <a:solidFill/>
                          </a:uFill>
                          <a:latin typeface="Calibri"/>
                          <a:ea typeface="Calibri"/>
                          <a:cs typeface="Calibri"/>
                          <a:sym typeface="Calibri"/>
                        </a:rPr>
                        <a:t>7</a:t>
                      </a:r>
                      <a:r>
                        <a:rPr sz="1000">
                          <a:uFill>
                            <a:solidFill/>
                          </a:uFill>
                          <a:latin typeface="宋体"/>
                          <a:ea typeface="宋体"/>
                          <a:cs typeface="宋体"/>
                          <a:sym typeface="宋体"/>
                        </a:rPr>
                        <a:t>、楼层放线过程应有监理代表在场。 模板验收应有监理代表在场</a:t>
                      </a:r>
                      <a:endParaRPr sz="1000">
                        <a:uFill>
                          <a:solidFill/>
                        </a:uFill>
                        <a:latin typeface="Calibri"/>
                        <a:ea typeface="Calibri"/>
                        <a:cs typeface="Calibri"/>
                        <a:sym typeface="Calibri"/>
                      </a:endParaRPr>
                    </a:p>
                    <a:p>
                      <a:pPr lvl="0" algn="l" defTabSz="266700">
                        <a:defRPr sz="1800" b="0" i="0">
                          <a:solidFill>
                            <a:srgbClr val="000000"/>
                          </a:solidFill>
                        </a:defRPr>
                      </a:pPr>
                      <a:endParaRPr sz="800">
                        <a:uFill>
                          <a:solidFill/>
                        </a:uFill>
                        <a:latin typeface="Calibri"/>
                        <a:ea typeface="Calibri"/>
                        <a:cs typeface="Calibri"/>
                        <a:sym typeface="Calibri"/>
                      </a:endParaRPr>
                    </a:p>
                    <a:p>
                      <a:pPr lvl="0" algn="just" defTabSz="266700">
                        <a:defRPr sz="1800" b="0" i="0">
                          <a:solidFill>
                            <a:srgbClr val="000000"/>
                          </a:solidFill>
                        </a:defRPr>
                      </a:pPr>
                      <a:endParaRPr sz="800">
                        <a:uFill>
                          <a:solidFill/>
                        </a:uFill>
                        <a:latin typeface="Calibri"/>
                        <a:ea typeface="Calibri"/>
                        <a:cs typeface="Calibri"/>
                        <a:sym typeface="Calibri"/>
                      </a:endParaRPr>
                    </a:p>
                    <a:p>
                      <a:pPr lvl="0" algn="just" defTabSz="266700">
                        <a:defRPr sz="1800" b="0" i="0">
                          <a:solidFill>
                            <a:srgbClr val="000000"/>
                          </a:solidFill>
                        </a:defRPr>
                      </a:pPr>
                      <a:endParaRPr sz="800">
                        <a:uFill>
                          <a:solidFill/>
                        </a:uFill>
                        <a:latin typeface="Calibri"/>
                        <a:ea typeface="Calibri"/>
                        <a:cs typeface="Calibri"/>
                        <a:sym typeface="Calibri"/>
                      </a:endParaRPr>
                    </a:p>
                    <a:p>
                      <a:pPr lvl="0" algn="just" defTabSz="266700">
                        <a:defRPr sz="1800" b="0" i="0">
                          <a:solidFill>
                            <a:srgbClr val="000000"/>
                          </a:solidFill>
                        </a:defRPr>
                      </a:pPr>
                      <a:endParaRPr sz="800">
                        <a:uFill>
                          <a:solidFill/>
                        </a:uFill>
                        <a:latin typeface="Calibri"/>
                        <a:ea typeface="Calibri"/>
                        <a:cs typeface="Calibri"/>
                        <a:sym typeface="Calibri"/>
                      </a:endParaRPr>
                    </a:p>
                    <a:p>
                      <a:pPr lvl="0" algn="just" defTabSz="266700">
                        <a:defRPr sz="1800" b="0" i="0">
                          <a:solidFill>
                            <a:srgbClr val="000000"/>
                          </a:solidFill>
                        </a:defRPr>
                      </a:pPr>
                      <a:endParaRPr sz="800">
                        <a:uFill>
                          <a:solidFill/>
                        </a:uFill>
                        <a:latin typeface="Calibri"/>
                        <a:ea typeface="Calibri"/>
                        <a:cs typeface="Calibri"/>
                        <a:sym typeface="Calibri"/>
                      </a:endParaRPr>
                    </a:p>
                    <a:p>
                      <a:pPr lvl="0" algn="just" defTabSz="266700">
                        <a:defRPr sz="1800" b="0" i="0">
                          <a:solidFill>
                            <a:srgbClr val="000000"/>
                          </a:solidFill>
                        </a:defRPr>
                      </a:pPr>
                      <a:endParaRPr sz="800">
                        <a:uFill>
                          <a:solidFill/>
                        </a:uFill>
                        <a:latin typeface="Calibri"/>
                        <a:ea typeface="Calibri"/>
                        <a:cs typeface="Calibri"/>
                        <a:sym typeface="Calibri"/>
                      </a:endParaRPr>
                    </a:p>
                  </a:txBody>
                  <a:tcPr marL="53917" marR="53917" marT="53917" marB="53917" anchor="ctr" horzOverflow="overflow">
                    <a:lnL w="6350">
                      <a:solidFill>
                        <a:srgbClr val="000000"/>
                      </a:solidFill>
                      <a:miter lim="400000"/>
                    </a:lnL>
                    <a:lnR w="19050">
                      <a:solidFill>
                        <a:srgbClr val="000000"/>
                      </a:solidFill>
                      <a:miter lim="400000"/>
                    </a:lnR>
                    <a:lnT w="19050">
                      <a:solidFill>
                        <a:srgbClr val="000000"/>
                      </a:solidFill>
                      <a:miter lim="400000"/>
                    </a:lnT>
                    <a:lnB w="6350">
                      <a:solidFill>
                        <a:srgbClr val="000000"/>
                      </a:solidFill>
                      <a:miter lim="400000"/>
                    </a:lnB>
                    <a:solidFill>
                      <a:srgbClr val="000000">
                        <a:alpha val="0"/>
                      </a:srgbClr>
                    </a:solidFill>
                  </a:tcPr>
                </a:tc>
              </a:tr>
              <a:tr h="463645">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钢 结 构 </a:t>
                      </a:r>
                      <a:r>
                        <a:rPr sz="1000">
                          <a:uFill>
                            <a:solidFill/>
                          </a:uFill>
                          <a:latin typeface="Calibri"/>
                          <a:ea typeface="Calibri"/>
                          <a:cs typeface="Calibri"/>
                          <a:sym typeface="Calibri"/>
                        </a:rPr>
                        <a:t>: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、地脚螺栓与基础钢筋固定；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、钢构件成品与半成品质量； </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、钢构件吊装过程； </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、钢构件在完成防腐、防火涂料前后的情况。</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968114">
                <a:tc vMerge="1">
                  <a:txBody>
                    <a:bodyPr/>
                    <a:lstStyle/>
                    <a:p>
                      <a:endParaRPr lang="zh-CN"/>
                    </a:p>
                  </a:txBody>
                  <a:tcPr/>
                </a:tc>
                <a:tc rowSpan="4">
                  <a:txBody>
                    <a:bodyPr/>
                    <a:lstStyle/>
                    <a:p>
                      <a:pPr lvl="0" algn="just" defTabSz="266700">
                        <a:defRPr sz="1800" b="0" i="0">
                          <a:solidFill>
                            <a:srgbClr val="000000"/>
                          </a:solidFill>
                        </a:defRPr>
                      </a:pPr>
                      <a:endParaRPr sz="1100">
                        <a:uFill>
                          <a:solidFill/>
                        </a:uFill>
                        <a:latin typeface="Calibri"/>
                        <a:ea typeface="Calibri"/>
                        <a:cs typeface="Calibri"/>
                        <a:sym typeface="Calibri"/>
                      </a:endParaRPr>
                    </a:p>
                    <a:p>
                      <a:pPr lvl="0" algn="just" defTabSz="266700">
                        <a:defRPr sz="1800" b="0" i="0">
                          <a:solidFill>
                            <a:srgbClr val="000000"/>
                          </a:solidFill>
                        </a:defRPr>
                      </a:pPr>
                      <a:endParaRPr sz="1100">
                        <a:uFill>
                          <a:solidFill/>
                        </a:uFill>
                        <a:latin typeface="Calibri"/>
                        <a:ea typeface="Calibri"/>
                        <a:cs typeface="Calibri"/>
                        <a:sym typeface="Calibri"/>
                      </a:endParaRPr>
                    </a:p>
                    <a:p>
                      <a:pPr lvl="0" algn="just" defTabSz="266700">
                        <a:defRPr sz="1800" b="0" i="0">
                          <a:solidFill>
                            <a:srgbClr val="000000"/>
                          </a:solidFill>
                        </a:defRPr>
                      </a:pPr>
                      <a:endParaRPr sz="1100">
                        <a:uFill>
                          <a:solidFill/>
                        </a:uFill>
                        <a:latin typeface="Calibri"/>
                        <a:ea typeface="Calibri"/>
                        <a:cs typeface="Calibri"/>
                        <a:sym typeface="Calibri"/>
                      </a:endParaRPr>
                    </a:p>
                    <a:p>
                      <a:pPr lvl="0" algn="just" defTabSz="266700">
                        <a:defRPr sz="1800" b="0" i="0">
                          <a:solidFill>
                            <a:srgbClr val="000000"/>
                          </a:solidFill>
                        </a:defRPr>
                      </a:pPr>
                      <a:endParaRPr sz="1100">
                        <a:uFill>
                          <a:solidFill/>
                        </a:uFill>
                        <a:latin typeface="Calibri"/>
                        <a:ea typeface="Calibri"/>
                        <a:cs typeface="Calibri"/>
                        <a:sym typeface="Calibri"/>
                      </a:endParaRPr>
                    </a:p>
                    <a:p>
                      <a:pPr lvl="0" algn="ctr" defTabSz="266700">
                        <a:defRPr sz="1800" b="0" i="0">
                          <a:solidFill>
                            <a:srgbClr val="000000"/>
                          </a:solidFill>
                        </a:defRPr>
                      </a:pPr>
                      <a:r>
                        <a:rPr sz="1100" b="1">
                          <a:uFill>
                            <a:solidFill/>
                          </a:uFill>
                          <a:latin typeface="Calibri"/>
                          <a:ea typeface="Calibri"/>
                          <a:cs typeface="Calibri"/>
                          <a:sym typeface="Calibri"/>
                        </a:rPr>
                        <a:t>2</a:t>
                      </a:r>
                      <a:r>
                        <a:rPr sz="1100">
                          <a:uFill>
                            <a:solidFill/>
                          </a:uFill>
                          <a:latin typeface="宋体"/>
                          <a:ea typeface="宋体"/>
                          <a:cs typeface="宋体"/>
                          <a:sym typeface="宋体"/>
                        </a:rPr>
                        <a:t>、主体</a:t>
                      </a:r>
                      <a:endParaRPr sz="1100">
                        <a:uFill>
                          <a:solidFill/>
                        </a:uFill>
                        <a:latin typeface="Calibri"/>
                        <a:ea typeface="Calibri"/>
                        <a:cs typeface="Calibri"/>
                        <a:sym typeface="Calibri"/>
                      </a:endParaRPr>
                    </a:p>
                    <a:p>
                      <a:pPr lvl="0" algn="ctr" defTabSz="266700">
                        <a:defRPr sz="1800" b="0" i="0">
                          <a:solidFill>
                            <a:srgbClr val="000000"/>
                          </a:solidFill>
                        </a:defRPr>
                      </a:pPr>
                      <a:r>
                        <a:rPr sz="1100">
                          <a:uFill>
                            <a:solidFill/>
                          </a:uFill>
                          <a:latin typeface="宋体"/>
                          <a:ea typeface="宋体"/>
                          <a:cs typeface="宋体"/>
                          <a:sym typeface="宋体"/>
                        </a:rPr>
                        <a:t>   结构</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混凝土结构</a:t>
                      </a:r>
                      <a:r>
                        <a:rPr sz="1000">
                          <a:uFill>
                            <a:solidFill/>
                          </a:uFill>
                          <a:latin typeface="Calibri"/>
                          <a:ea typeface="Calibri"/>
                          <a:cs typeface="Calibri"/>
                          <a:sym typeface="Calibri"/>
                        </a:rPr>
                        <a:t>: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、高度超过</a:t>
                      </a:r>
                      <a:r>
                        <a:rPr sz="1000">
                          <a:uFill>
                            <a:solidFill/>
                          </a:uFill>
                          <a:latin typeface="Calibri"/>
                          <a:ea typeface="Calibri"/>
                          <a:cs typeface="Calibri"/>
                          <a:sym typeface="Calibri"/>
                        </a:rPr>
                        <a:t>6M</a:t>
                      </a:r>
                      <a:r>
                        <a:rPr sz="1000">
                          <a:uFill>
                            <a:solidFill/>
                          </a:uFill>
                          <a:latin typeface="宋体"/>
                          <a:ea typeface="宋体"/>
                          <a:cs typeface="宋体"/>
                          <a:sym typeface="宋体"/>
                        </a:rPr>
                        <a:t>的高、大、难工程的支模架搭设情况；</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、一层与屋面钢筋隐蔽情况；</a:t>
                      </a:r>
                      <a:r>
                        <a:rPr sz="1000">
                          <a:solidFill>
                            <a:srgbClr val="333333"/>
                          </a:solidFill>
                          <a:uFill>
                            <a:solidFill>
                              <a:srgbClr val="333333"/>
                            </a:solidFill>
                          </a:uFill>
                          <a:latin typeface="宋体"/>
                          <a:ea typeface="宋体"/>
                          <a:cs typeface="宋体"/>
                          <a:sym typeface="宋体"/>
                        </a:rPr>
                        <a:t>钢筋绑扎、混凝土浇注；</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、预应力张拉施工过程；</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、装配式结构安装完毕后的质量情况；</a:t>
                      </a:r>
                      <a:r>
                        <a:rPr sz="1000">
                          <a:uFill>
                            <a:solidFill/>
                          </a:uFill>
                          <a:latin typeface="Wingdings"/>
                          <a:ea typeface="Wingdings"/>
                          <a:cs typeface="Wingdings"/>
                          <a:sym typeface="Wingdings"/>
                        </a:rPr>
                        <a:t>⑤</a:t>
                      </a:r>
                      <a:r>
                        <a:rPr sz="1000">
                          <a:uFill>
                            <a:solidFill/>
                          </a:uFill>
                          <a:latin typeface="宋体"/>
                          <a:ea typeface="宋体"/>
                          <a:cs typeface="宋体"/>
                          <a:sym typeface="宋体"/>
                        </a:rPr>
                        <a:t>、现浇结构表面观感质量抽查情况。</a:t>
                      </a:r>
                      <a:r>
                        <a:rPr sz="1000">
                          <a:uFill>
                            <a:solidFill/>
                          </a:uFill>
                          <a:latin typeface="Wingdings"/>
                          <a:ea typeface="Wingdings"/>
                          <a:cs typeface="Wingdings"/>
                          <a:sym typeface="Wingdings"/>
                        </a:rPr>
                        <a:t>⑥</a:t>
                      </a:r>
                      <a:r>
                        <a:rPr sz="1000">
                          <a:uFill>
                            <a:solidFill/>
                          </a:uFill>
                          <a:latin typeface="宋体"/>
                          <a:ea typeface="宋体"/>
                          <a:cs typeface="宋体"/>
                          <a:sym typeface="宋体"/>
                        </a:rPr>
                        <a:t>、梁板钢筋、模板施工过程及完成后的面貌</a:t>
                      </a:r>
                      <a:r>
                        <a:rPr sz="1000">
                          <a:uFill>
                            <a:solidFill/>
                          </a:uFill>
                          <a:latin typeface="Wingdings"/>
                          <a:ea typeface="Wingdings"/>
                          <a:cs typeface="Wingdings"/>
                          <a:sym typeface="Wingdings"/>
                        </a:rPr>
                        <a:t>⑦</a:t>
                      </a:r>
                      <a:r>
                        <a:rPr sz="1000">
                          <a:uFill>
                            <a:solidFill/>
                          </a:uFill>
                          <a:latin typeface="宋体"/>
                          <a:ea typeface="宋体"/>
                          <a:cs typeface="宋体"/>
                          <a:sym typeface="宋体"/>
                        </a:rPr>
                        <a:t>、柱模板的加固措施</a:t>
                      </a:r>
                      <a:r>
                        <a:rPr sz="1000">
                          <a:uFill>
                            <a:solidFill/>
                          </a:uFill>
                          <a:latin typeface="Calibri"/>
                          <a:ea typeface="Calibri"/>
                          <a:cs typeface="Calibri"/>
                          <a:sym typeface="Calibri"/>
                        </a:rPr>
                        <a:t>;</a:t>
                      </a:r>
                      <a:r>
                        <a:rPr sz="1000">
                          <a:uFill>
                            <a:solidFill/>
                          </a:uFill>
                          <a:latin typeface="Wingdings"/>
                          <a:ea typeface="Wingdings"/>
                          <a:cs typeface="Wingdings"/>
                          <a:sym typeface="Wingdings"/>
                        </a:rPr>
                        <a:t>⑧</a:t>
                      </a:r>
                      <a:r>
                        <a:rPr sz="1000">
                          <a:uFill>
                            <a:solidFill/>
                          </a:uFill>
                          <a:latin typeface="宋体"/>
                          <a:ea typeface="宋体"/>
                          <a:cs typeface="宋体"/>
                          <a:sym typeface="宋体"/>
                        </a:rPr>
                        <a:t>、大斜屋面模板支设情况</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39898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砌 体 结 构 </a:t>
                      </a:r>
                      <a:r>
                        <a:rPr sz="1000" b="1">
                          <a:uFill>
                            <a:solidFill/>
                          </a:uFill>
                          <a:latin typeface="Calibri"/>
                          <a:ea typeface="Calibri"/>
                          <a:cs typeface="Calibri"/>
                          <a:sym typeface="Calibri"/>
                        </a:rPr>
                        <a:t>: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、砌体拉结筋布置；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 能体现灰缝、砂浆饱满度的砌体表面质量情况。</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463645">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dirty="0" err="1">
                          <a:uFill>
                            <a:solidFill/>
                          </a:uFill>
                          <a:latin typeface="宋体"/>
                          <a:ea typeface="宋体"/>
                          <a:cs typeface="宋体"/>
                          <a:sym typeface="宋体"/>
                        </a:rPr>
                        <a:t>钢结构、网架和索膜结构</a:t>
                      </a:r>
                      <a:r>
                        <a:rPr sz="1000" b="1" dirty="0">
                          <a:uFill>
                            <a:solidFill/>
                          </a:uFill>
                          <a:latin typeface="Calibri"/>
                          <a:ea typeface="Calibri"/>
                          <a:cs typeface="Calibri"/>
                          <a:sym typeface="Calibri"/>
                        </a:rPr>
                        <a:t>:  </a:t>
                      </a:r>
                      <a:r>
                        <a:rPr sz="1000" dirty="0">
                          <a:uFill>
                            <a:solidFill/>
                          </a:uFill>
                          <a:latin typeface="Wingdings"/>
                          <a:ea typeface="Wingdings"/>
                          <a:cs typeface="Wingdings"/>
                          <a:sym typeface="Wingdings"/>
                        </a:rPr>
                        <a:t>①</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钢构件成品与半成品质量</a:t>
                      </a:r>
                      <a:r>
                        <a:rPr sz="1000" dirty="0">
                          <a:uFill>
                            <a:solidFill/>
                          </a:uFill>
                          <a:latin typeface="宋体"/>
                          <a:ea typeface="宋体"/>
                          <a:cs typeface="宋体"/>
                          <a:sym typeface="宋体"/>
                        </a:rPr>
                        <a:t>； </a:t>
                      </a:r>
                      <a:r>
                        <a:rPr sz="1000" dirty="0">
                          <a:uFill>
                            <a:solidFill/>
                          </a:uFill>
                          <a:latin typeface="Wingdings"/>
                          <a:ea typeface="Wingdings"/>
                          <a:cs typeface="Wingdings"/>
                          <a:sym typeface="Wingdings"/>
                        </a:rPr>
                        <a:t>②</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钢构件吊装过程</a:t>
                      </a:r>
                      <a:r>
                        <a:rPr sz="1000" dirty="0">
                          <a:uFill>
                            <a:solidFill/>
                          </a:uFill>
                          <a:latin typeface="宋体"/>
                          <a:ea typeface="宋体"/>
                          <a:cs typeface="宋体"/>
                          <a:sym typeface="宋体"/>
                        </a:rPr>
                        <a:t>；</a:t>
                      </a:r>
                      <a:r>
                        <a:rPr sz="1000" dirty="0">
                          <a:uFill>
                            <a:solidFill/>
                          </a:uFill>
                          <a:latin typeface="Wingdings"/>
                          <a:ea typeface="Wingdings"/>
                          <a:cs typeface="Wingdings"/>
                          <a:sym typeface="Wingdings"/>
                        </a:rPr>
                        <a:t>③</a:t>
                      </a:r>
                      <a:r>
                        <a:rPr sz="1000" dirty="0">
                          <a:uFill>
                            <a:solidFill/>
                          </a:uFill>
                          <a:latin typeface="宋体"/>
                          <a:ea typeface="宋体"/>
                          <a:cs typeface="宋体"/>
                          <a:sym typeface="宋体"/>
                        </a:rPr>
                        <a:t>、</a:t>
                      </a:r>
                      <a:r>
                        <a:rPr sz="1000" dirty="0" err="1">
                          <a:uFill>
                            <a:solidFill/>
                          </a:uFill>
                          <a:latin typeface="宋体"/>
                          <a:ea typeface="宋体"/>
                          <a:cs typeface="宋体"/>
                          <a:sym typeface="宋体"/>
                        </a:rPr>
                        <a:t>钢构件在防腐、防火涂料处理前后的情况</a:t>
                      </a:r>
                      <a:r>
                        <a:rPr sz="1000" dirty="0">
                          <a:uFill>
                            <a:solidFill/>
                          </a:uFill>
                          <a:latin typeface="宋体"/>
                          <a:ea typeface="宋体"/>
                          <a:cs typeface="宋体"/>
                          <a:sym typeface="宋体"/>
                        </a:rPr>
                        <a:t>。</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dirty="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53411">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木结构：</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、白蚁防治场景；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、防火、防腐情况。</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965507">
                <a:tc vMerge="1">
                  <a:txBody>
                    <a:bodyPr/>
                    <a:lstStyle/>
                    <a:p>
                      <a:endParaRPr lang="zh-CN"/>
                    </a:p>
                  </a:txBody>
                  <a:tcPr/>
                </a:tc>
                <a:tc rowSpan="5">
                  <a:txBody>
                    <a:bodyPr/>
                    <a:lstStyle/>
                    <a:p>
                      <a:pPr lvl="0" algn="ctr"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endParaRPr sz="1000">
                        <a:uFill>
                          <a:solidFill/>
                        </a:uFill>
                        <a:latin typeface="宋体"/>
                        <a:ea typeface="宋体"/>
                        <a:cs typeface="宋体"/>
                        <a:sym typeface="宋体"/>
                      </a:endParaRPr>
                    </a:p>
                    <a:p>
                      <a:pPr lvl="0" algn="just" defTabSz="266700">
                        <a:defRPr sz="1800" b="0" i="0">
                          <a:solidFill>
                            <a:srgbClr val="000000"/>
                          </a:solidFill>
                        </a:defRPr>
                      </a:pPr>
                      <a:endParaRPr sz="1000">
                        <a:uFill>
                          <a:solidFill/>
                        </a:uFill>
                        <a:latin typeface="宋体"/>
                        <a:ea typeface="宋体"/>
                        <a:cs typeface="宋体"/>
                        <a:sym typeface="宋体"/>
                      </a:endParaRPr>
                    </a:p>
                    <a:p>
                      <a:pPr lvl="0" algn="ctr" defTabSz="266700">
                        <a:defRPr sz="1800" b="0" i="0">
                          <a:solidFill>
                            <a:srgbClr val="000000"/>
                          </a:solidFill>
                        </a:defRPr>
                      </a:pPr>
                      <a:r>
                        <a:rPr sz="1100">
                          <a:uFill>
                            <a:solidFill/>
                          </a:uFill>
                          <a:latin typeface="宋体"/>
                          <a:ea typeface="宋体"/>
                          <a:cs typeface="宋体"/>
                          <a:sym typeface="宋体"/>
                        </a:rPr>
                        <a:t>3、建筑</a:t>
                      </a:r>
                    </a:p>
                    <a:p>
                      <a:pPr lvl="0" algn="ctr" defTabSz="266700">
                        <a:defRPr sz="1800" b="0" i="0">
                          <a:solidFill>
                            <a:srgbClr val="000000"/>
                          </a:solidFill>
                        </a:defRPr>
                      </a:pPr>
                      <a:r>
                        <a:rPr sz="1100">
                          <a:uFill>
                            <a:solidFill/>
                          </a:uFill>
                          <a:latin typeface="宋体"/>
                          <a:ea typeface="宋体"/>
                          <a:cs typeface="宋体"/>
                          <a:sym typeface="宋体"/>
                        </a:rPr>
                        <a:t>  节能</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墙 体:、保温层附着的基层及其表面处理；</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、保温板粘结或固定；</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、锚固件；  </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、增强网铺设； </a:t>
                      </a:r>
                    </a:p>
                    <a:p>
                      <a:pPr lvl="0" algn="just" defTabSz="266700">
                        <a:defRPr sz="1800" b="0" i="0">
                          <a:solidFill>
                            <a:srgbClr val="000000"/>
                          </a:solidFill>
                        </a:defRPr>
                      </a:pPr>
                      <a:r>
                        <a:rPr sz="1000">
                          <a:uFill>
                            <a:solidFill/>
                          </a:uFill>
                          <a:latin typeface="宋体"/>
                          <a:ea typeface="宋体"/>
                          <a:cs typeface="宋体"/>
                          <a:sym typeface="宋体"/>
                        </a:rPr>
                        <a:t> </a:t>
                      </a:r>
                      <a:r>
                        <a:rPr sz="1000">
                          <a:uFill>
                            <a:solidFill/>
                          </a:uFill>
                          <a:latin typeface="Wingdings"/>
                          <a:ea typeface="Wingdings"/>
                          <a:cs typeface="Wingdings"/>
                          <a:sym typeface="Wingdings"/>
                        </a:rPr>
                        <a:t>⑤</a:t>
                      </a:r>
                      <a:r>
                        <a:rPr sz="1000">
                          <a:uFill>
                            <a:solidFill/>
                          </a:uFill>
                          <a:latin typeface="宋体"/>
                          <a:ea typeface="宋体"/>
                          <a:cs typeface="宋体"/>
                          <a:sym typeface="宋体"/>
                        </a:rPr>
                        <a:t>、墙体热桥部位处理； </a:t>
                      </a:r>
                      <a:r>
                        <a:rPr sz="1000">
                          <a:uFill>
                            <a:solidFill/>
                          </a:uFill>
                          <a:latin typeface="Wingdings"/>
                          <a:ea typeface="Wingdings"/>
                          <a:cs typeface="Wingdings"/>
                          <a:sym typeface="Wingdings"/>
                        </a:rPr>
                        <a:t>⑥</a:t>
                      </a:r>
                      <a:r>
                        <a:rPr sz="1000">
                          <a:uFill>
                            <a:solidFill/>
                          </a:uFill>
                          <a:latin typeface="宋体"/>
                          <a:ea typeface="宋体"/>
                          <a:cs typeface="宋体"/>
                          <a:sym typeface="宋体"/>
                        </a:rPr>
                        <a:t>、预置保暖板或预制保温墙板的板缝及构造节点；</a:t>
                      </a:r>
                      <a:r>
                        <a:rPr sz="1000">
                          <a:uFill>
                            <a:solidFill/>
                          </a:uFill>
                          <a:latin typeface="Wingdings"/>
                          <a:ea typeface="Wingdings"/>
                          <a:cs typeface="Wingdings"/>
                          <a:sym typeface="Wingdings"/>
                        </a:rPr>
                        <a:t>⑦</a:t>
                      </a:r>
                      <a:r>
                        <a:rPr sz="1000">
                          <a:uFill>
                            <a:solidFill/>
                          </a:uFill>
                          <a:latin typeface="宋体"/>
                          <a:ea typeface="宋体"/>
                          <a:cs typeface="宋体"/>
                          <a:sym typeface="宋体"/>
                        </a:rPr>
                        <a:t>、现场喷涂或浇注的有机类保温材料厚度；</a:t>
                      </a:r>
                      <a:r>
                        <a:rPr sz="1000">
                          <a:uFill>
                            <a:solidFill/>
                          </a:uFill>
                          <a:latin typeface="Wingdings"/>
                          <a:ea typeface="Wingdings"/>
                          <a:cs typeface="Wingdings"/>
                          <a:sym typeface="Wingdings"/>
                        </a:rPr>
                        <a:t>⑧</a:t>
                      </a:r>
                      <a:r>
                        <a:rPr sz="1000">
                          <a:uFill>
                            <a:solidFill/>
                          </a:uFill>
                          <a:latin typeface="宋体"/>
                          <a:ea typeface="宋体"/>
                          <a:cs typeface="宋体"/>
                          <a:sym typeface="宋体"/>
                        </a:rPr>
                        <a:t>、被封闭的保温材料厚度；</a:t>
                      </a:r>
                      <a:r>
                        <a:rPr sz="1000">
                          <a:uFill>
                            <a:solidFill/>
                          </a:uFill>
                          <a:latin typeface="Wingdings"/>
                          <a:ea typeface="Wingdings"/>
                          <a:cs typeface="Wingdings"/>
                          <a:sym typeface="Wingdings"/>
                        </a:rPr>
                        <a:t>⑨</a:t>
                      </a:r>
                      <a:r>
                        <a:rPr sz="1000">
                          <a:uFill>
                            <a:solidFill/>
                          </a:uFill>
                          <a:latin typeface="宋体"/>
                          <a:ea typeface="宋体"/>
                          <a:cs typeface="宋体"/>
                          <a:sym typeface="宋体"/>
                        </a:rPr>
                        <a:t>、保暖隔热砌块填充墙体。</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714576">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幕 墙: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、被封闭的保温材料厚度和保温材料的固定；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、幕墙周遍与墙体的接缝处保温材料的填充；</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、构造缝、结构缝； </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、隔气层； </a:t>
                      </a:r>
                      <a:r>
                        <a:rPr sz="1000">
                          <a:uFill>
                            <a:solidFill/>
                          </a:uFill>
                          <a:latin typeface="Wingdings"/>
                          <a:ea typeface="Wingdings"/>
                          <a:cs typeface="Wingdings"/>
                          <a:sym typeface="Wingdings"/>
                        </a:rPr>
                        <a:t>⑤</a:t>
                      </a:r>
                      <a:r>
                        <a:rPr sz="1000">
                          <a:uFill>
                            <a:solidFill/>
                          </a:uFill>
                          <a:latin typeface="宋体"/>
                          <a:ea typeface="宋体"/>
                          <a:cs typeface="宋体"/>
                          <a:sym typeface="宋体"/>
                        </a:rPr>
                        <a:t>、热桥部位、断热节点； </a:t>
                      </a:r>
                      <a:r>
                        <a:rPr sz="1000">
                          <a:uFill>
                            <a:solidFill/>
                          </a:uFill>
                          <a:latin typeface="Wingdings"/>
                          <a:ea typeface="Wingdings"/>
                          <a:cs typeface="Wingdings"/>
                          <a:sym typeface="Wingdings"/>
                        </a:rPr>
                        <a:t>⑥</a:t>
                      </a:r>
                      <a:r>
                        <a:rPr sz="1000">
                          <a:uFill>
                            <a:solidFill/>
                          </a:uFill>
                          <a:latin typeface="宋体"/>
                          <a:ea typeface="宋体"/>
                          <a:cs typeface="宋体"/>
                          <a:sym typeface="宋体"/>
                        </a:rPr>
                        <a:t>、单元式幕墙板块间的接缝构造； </a:t>
                      </a:r>
                      <a:r>
                        <a:rPr sz="1000">
                          <a:uFill>
                            <a:solidFill/>
                          </a:uFill>
                          <a:latin typeface="Wingdings"/>
                          <a:ea typeface="Wingdings"/>
                          <a:cs typeface="Wingdings"/>
                          <a:sym typeface="Wingdings"/>
                        </a:rPr>
                        <a:t>⑦</a:t>
                      </a:r>
                      <a:r>
                        <a:rPr sz="1000">
                          <a:uFill>
                            <a:solidFill/>
                          </a:uFill>
                          <a:latin typeface="宋体"/>
                          <a:ea typeface="宋体"/>
                          <a:cs typeface="宋体"/>
                          <a:sym typeface="宋体"/>
                        </a:rPr>
                        <a:t>、幕墙的通风换气装置。</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53411">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门 窗:门窗框与墙体接缝处的保温填充的做法。</a:t>
                      </a:r>
                    </a:p>
                  </a:txBody>
                  <a:tcPr marL="53917" marR="53917" marT="53917" marB="53917"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398988">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屋 面: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、基层；</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、保温层的敷设方式、厚度；板材缝隙填充质量；</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、屋面热桥部位；</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、隔汽层</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335572">
                <a:tc vMerge="1">
                  <a:txBody>
                    <a:bodyPr/>
                    <a:lstStyle/>
                    <a:p>
                      <a:endParaRPr lang="zh-CN"/>
                    </a:p>
                  </a:txBody>
                  <a:tcPr/>
                </a:tc>
                <a:tc vMerge="1">
                  <a:txBody>
                    <a:bodyPr/>
                    <a:lstStyle/>
                    <a:p>
                      <a:endParaRPr lang="zh-CN"/>
                    </a:p>
                  </a:txBody>
                  <a:tcPr/>
                </a:tc>
                <a:tc gridSpan="2">
                  <a:txBody>
                    <a:bodyPr/>
                    <a:lstStyle/>
                    <a:p>
                      <a:pPr lvl="0" algn="just" defTabSz="266700">
                        <a:defRPr sz="1800" b="0" i="0">
                          <a:solidFill>
                            <a:srgbClr val="000000"/>
                          </a:solidFill>
                        </a:defRPr>
                      </a:pPr>
                      <a:r>
                        <a:rPr sz="1000">
                          <a:uFill>
                            <a:solidFill/>
                          </a:uFill>
                          <a:latin typeface="宋体"/>
                          <a:ea typeface="宋体"/>
                          <a:cs typeface="宋体"/>
                          <a:sym typeface="宋体"/>
                        </a:rPr>
                        <a:t>地 面: </a:t>
                      </a:r>
                      <a:r>
                        <a:rPr sz="1000">
                          <a:uFill>
                            <a:solidFill/>
                          </a:uFill>
                          <a:latin typeface="Wingdings"/>
                          <a:ea typeface="Wingdings"/>
                          <a:cs typeface="Wingdings"/>
                          <a:sym typeface="Wingdings"/>
                        </a:rPr>
                        <a:t>①</a:t>
                      </a:r>
                      <a:r>
                        <a:rPr sz="1000">
                          <a:uFill>
                            <a:solidFill/>
                          </a:uFill>
                          <a:latin typeface="宋体"/>
                          <a:ea typeface="宋体"/>
                          <a:cs typeface="宋体"/>
                          <a:sym typeface="宋体"/>
                        </a:rPr>
                        <a:t>、基层； </a:t>
                      </a:r>
                      <a:r>
                        <a:rPr sz="1000">
                          <a:uFill>
                            <a:solidFill/>
                          </a:uFill>
                          <a:latin typeface="Wingdings"/>
                          <a:ea typeface="Wingdings"/>
                          <a:cs typeface="Wingdings"/>
                          <a:sym typeface="Wingdings"/>
                        </a:rPr>
                        <a:t>②</a:t>
                      </a:r>
                      <a:r>
                        <a:rPr sz="1000">
                          <a:uFill>
                            <a:solidFill/>
                          </a:uFill>
                          <a:latin typeface="宋体"/>
                          <a:ea typeface="宋体"/>
                          <a:cs typeface="宋体"/>
                          <a:sym typeface="宋体"/>
                        </a:rPr>
                        <a:t>、被封闭的保温材料厚度；</a:t>
                      </a:r>
                      <a:r>
                        <a:rPr sz="1000">
                          <a:uFill>
                            <a:solidFill/>
                          </a:uFill>
                          <a:latin typeface="Wingdings"/>
                          <a:ea typeface="Wingdings"/>
                          <a:cs typeface="Wingdings"/>
                          <a:sym typeface="Wingdings"/>
                        </a:rPr>
                        <a:t>③</a:t>
                      </a:r>
                      <a:r>
                        <a:rPr sz="1000">
                          <a:uFill>
                            <a:solidFill/>
                          </a:uFill>
                          <a:latin typeface="宋体"/>
                          <a:ea typeface="宋体"/>
                          <a:cs typeface="宋体"/>
                          <a:sym typeface="宋体"/>
                        </a:rPr>
                        <a:t>、保温材料粘结；</a:t>
                      </a:r>
                      <a:r>
                        <a:rPr sz="1000">
                          <a:uFill>
                            <a:solidFill/>
                          </a:uFill>
                          <a:latin typeface="Wingdings"/>
                          <a:ea typeface="Wingdings"/>
                          <a:cs typeface="Wingdings"/>
                          <a:sym typeface="Wingdings"/>
                        </a:rPr>
                        <a:t>④</a:t>
                      </a:r>
                      <a:r>
                        <a:rPr sz="1000">
                          <a:uFill>
                            <a:solidFill/>
                          </a:uFill>
                          <a:latin typeface="宋体"/>
                          <a:ea typeface="宋体"/>
                          <a:cs typeface="宋体"/>
                          <a:sym typeface="宋体"/>
                        </a:rPr>
                        <a:t>、隔断热桥部位。</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pPr lvl="0" algn="just" defTabSz="266700">
                        <a:defRPr sz="1800" b="0" i="0">
                          <a:solidFill>
                            <a:srgbClr val="000000"/>
                          </a:solidFill>
                        </a:defRPr>
                      </a:pPr>
                      <a:endParaRPr sz="900">
                        <a:uFill>
                          <a:solidFill/>
                        </a:uFill>
                        <a:latin typeface="宋体"/>
                        <a:ea typeface="宋体"/>
                        <a:cs typeface="宋体"/>
                        <a:sym typeface="宋体"/>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vMerge="1">
                  <a:txBody>
                    <a:bodyPr/>
                    <a:lstStyle/>
                    <a:p>
                      <a:endParaRPr lang="zh-CN"/>
                    </a:p>
                  </a:txBody>
                  <a:tcPr/>
                </a:tc>
              </a:tr>
              <a:tr h="269586">
                <a:tc vMerge="1">
                  <a:txBody>
                    <a:bodyPr/>
                    <a:lstStyle/>
                    <a:p>
                      <a:endParaRPr lang="zh-CN"/>
                    </a:p>
                  </a:txBody>
                  <a:tcPr/>
                </a:tc>
                <a:tc gridSpan="3">
                  <a:txBody>
                    <a:bodyPr/>
                    <a:lstStyle/>
                    <a:p>
                      <a:pPr lvl="0" algn="just" defTabSz="266700">
                        <a:defRPr sz="1800" b="0" i="0">
                          <a:solidFill>
                            <a:srgbClr val="000000"/>
                          </a:solidFill>
                        </a:defRPr>
                      </a:pPr>
                      <a:r>
                        <a:rPr sz="1100">
                          <a:uFill>
                            <a:solidFill/>
                          </a:uFill>
                          <a:latin typeface="宋体"/>
                          <a:ea typeface="宋体"/>
                          <a:cs typeface="宋体"/>
                          <a:sym typeface="宋体"/>
                        </a:rPr>
                        <a:t> 4、内外装饰装修</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ltLang="en-US"/>
                    </a:p>
                  </a:txBody>
                  <a:tcPr/>
                </a:tc>
                <a:tc hMerge="1">
                  <a:txBody>
                    <a:bodyPr/>
                    <a:lstStyle/>
                    <a:p>
                      <a:endParaRPr lang="zh-CN"/>
                    </a:p>
                  </a:txBody>
                  <a:tcPr/>
                </a:tc>
                <a:tc vMerge="1">
                  <a:txBody>
                    <a:bodyPr/>
                    <a:lstStyle/>
                    <a:p>
                      <a:endParaRPr lang="zh-CN"/>
                    </a:p>
                  </a:txBody>
                  <a:tcPr/>
                </a:tc>
              </a:tr>
              <a:tr h="269586">
                <a:tc vMerge="1">
                  <a:txBody>
                    <a:bodyPr/>
                    <a:lstStyle/>
                    <a:p>
                      <a:endParaRPr lang="zh-CN"/>
                    </a:p>
                  </a:txBody>
                  <a:tcPr/>
                </a:tc>
                <a:tc gridSpan="3">
                  <a:txBody>
                    <a:bodyPr/>
                    <a:lstStyle/>
                    <a:p>
                      <a:pPr lvl="0" algn="just" defTabSz="266700">
                        <a:defRPr sz="1800" b="0" i="0">
                          <a:solidFill>
                            <a:srgbClr val="000000"/>
                          </a:solidFill>
                        </a:defRPr>
                      </a:pPr>
                      <a:r>
                        <a:rPr sz="1100">
                          <a:uFill>
                            <a:solidFill/>
                          </a:uFill>
                          <a:latin typeface="宋体"/>
                          <a:ea typeface="宋体"/>
                          <a:cs typeface="宋体"/>
                          <a:sym typeface="宋体"/>
                        </a:rPr>
                        <a:t> 5、管道、设备及安装工程的施工情况(隐蔽记录)</a:t>
                      </a:r>
                    </a:p>
                  </a:txBody>
                  <a:tcPr marL="53917" marR="53917" marT="53917" marB="53917"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zh-CN" altLang="en-US"/>
                    </a:p>
                  </a:txBody>
                  <a:tcPr/>
                </a:tc>
                <a:tc hMerge="1">
                  <a:txBody>
                    <a:bodyPr/>
                    <a:lstStyle/>
                    <a:p>
                      <a:endParaRPr lang="zh-CN"/>
                    </a:p>
                  </a:txBody>
                  <a:tcPr/>
                </a:tc>
                <a:tc vMerge="1">
                  <a:txBody>
                    <a:bodyPr/>
                    <a:lstStyle/>
                    <a:p>
                      <a:endParaRPr lang="zh-CN"/>
                    </a:p>
                  </a:txBody>
                  <a:tcPr/>
                </a:tc>
              </a:tr>
              <a:tr h="431338">
                <a:tc vMerge="1">
                  <a:txBody>
                    <a:bodyPr/>
                    <a:lstStyle/>
                    <a:p>
                      <a:endParaRPr lang="zh-CN"/>
                    </a:p>
                  </a:txBody>
                  <a:tcPr/>
                </a:tc>
                <a:tc gridSpan="2">
                  <a:txBody>
                    <a:bodyPr/>
                    <a:lstStyle/>
                    <a:p>
                      <a:pPr lvl="0" algn="ctr" defTabSz="266700">
                        <a:defRPr sz="1800" b="0" i="0">
                          <a:solidFill>
                            <a:srgbClr val="000000"/>
                          </a:solidFill>
                        </a:defRPr>
                      </a:pPr>
                      <a:r>
                        <a:rPr sz="1100">
                          <a:uFill>
                            <a:solidFill/>
                          </a:uFill>
                          <a:latin typeface="宋体"/>
                          <a:ea typeface="宋体"/>
                          <a:cs typeface="宋体"/>
                          <a:sym typeface="宋体"/>
                        </a:rPr>
                        <a:t>6、室外</a:t>
                      </a:r>
                    </a:p>
                    <a:p>
                      <a:pPr lvl="0" algn="ctr" defTabSz="266700">
                        <a:defRPr sz="1800" b="0" i="0">
                          <a:solidFill>
                            <a:srgbClr val="000000"/>
                          </a:solidFill>
                        </a:defRPr>
                      </a:pPr>
                      <a:r>
                        <a:rPr sz="1100">
                          <a:uFill>
                            <a:solidFill/>
                          </a:uFill>
                          <a:latin typeface="宋体"/>
                          <a:ea typeface="宋体"/>
                          <a:cs typeface="宋体"/>
                          <a:sym typeface="宋体"/>
                        </a:rPr>
                        <a:t>  工程</a:t>
                      </a:r>
                    </a:p>
                  </a:txBody>
                  <a:tcPr marL="53917" marR="53917" marT="53917" marB="53917"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hMerge="1">
                  <a:txBody>
                    <a:bodyPr/>
                    <a:lstStyle/>
                    <a:p>
                      <a:endParaRPr lang="zh-CN" altLang="en-US"/>
                    </a:p>
                  </a:txBody>
                  <a:tcPr/>
                </a:tc>
                <a:tc>
                  <a:txBody>
                    <a:bodyPr/>
                    <a:lstStyle/>
                    <a:p>
                      <a:pPr lvl="0" algn="just" defTabSz="266700">
                        <a:defRPr sz="1800" b="0" i="0">
                          <a:solidFill>
                            <a:srgbClr val="000000"/>
                          </a:solidFill>
                        </a:defRPr>
                      </a:pPr>
                      <a:r>
                        <a:rPr sz="1000">
                          <a:uFill>
                            <a:solidFill/>
                          </a:uFill>
                          <a:latin typeface="宋体"/>
                          <a:ea typeface="宋体"/>
                          <a:cs typeface="宋体"/>
                          <a:sym typeface="宋体"/>
                        </a:rPr>
                        <a:t>室外给排水等管线布置情况。（隐蔽记录） </a:t>
                      </a:r>
                    </a:p>
                  </a:txBody>
                  <a:tcPr marL="53917" marR="53917" marT="53917" marB="53917" anchor="ctr" horzOverflow="overflow">
                    <a:lnL w="6350">
                      <a:solidFill>
                        <a:srgbClr val="000000"/>
                      </a:solidFill>
                      <a:miter lim="400000"/>
                    </a:lnL>
                    <a:lnR w="63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c>
                  <a:txBody>
                    <a:bodyPr/>
                    <a:lstStyle/>
                    <a:p>
                      <a:pPr lvl="0" algn="l" defTabSz="266700">
                        <a:lnSpc>
                          <a:spcPct val="150000"/>
                        </a:lnSpc>
                        <a:defRPr sz="1800" b="0" i="0">
                          <a:solidFill>
                            <a:srgbClr val="000000"/>
                          </a:solidFill>
                        </a:defRPr>
                      </a:pPr>
                      <a:r>
                        <a:rPr sz="1000" dirty="0" err="1">
                          <a:uFill>
                            <a:solidFill/>
                          </a:uFill>
                          <a:latin typeface="宋体"/>
                          <a:ea typeface="宋体"/>
                          <a:cs typeface="宋体"/>
                          <a:sym typeface="宋体"/>
                        </a:rPr>
                        <a:t>采用中景、全景拍摄</a:t>
                      </a:r>
                      <a:endParaRPr sz="1000" dirty="0">
                        <a:uFill>
                          <a:solidFill/>
                        </a:uFill>
                        <a:latin typeface="宋体"/>
                        <a:ea typeface="宋体"/>
                        <a:cs typeface="宋体"/>
                        <a:sym typeface="宋体"/>
                      </a:endParaRPr>
                    </a:p>
                  </a:txBody>
                  <a:tcPr marL="53917" marR="53917" marT="53917" marB="53917" horzOverflow="overflow">
                    <a:lnL w="6350">
                      <a:solidFill>
                        <a:srgbClr val="000000"/>
                      </a:solidFill>
                      <a:miter lim="400000"/>
                    </a:lnL>
                    <a:lnR w="19050">
                      <a:solidFill>
                        <a:srgbClr val="000000"/>
                      </a:solidFill>
                      <a:miter lim="400000"/>
                    </a:lnR>
                    <a:lnT w="6350">
                      <a:solidFill>
                        <a:srgbClr val="000000"/>
                      </a:solidFill>
                      <a:miter lim="400000"/>
                    </a:lnT>
                    <a:lnB w="19050">
                      <a:solidFill>
                        <a:srgbClr val="000000"/>
                      </a:solidFill>
                      <a:miter lim="400000"/>
                    </a:lnB>
                    <a:solidFill>
                      <a:srgbClr val="000000">
                        <a:alpha val="0"/>
                      </a:srgbClr>
                    </a:solidFill>
                  </a:tcPr>
                </a:tc>
              </a:tr>
            </a:tbl>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3D3F41"/>
      </a:dk1>
      <a:lt1>
        <a:srgbClr val="FFFFFF"/>
      </a:lt1>
      <a:dk2>
        <a:srgbClr val="A7A7A7"/>
      </a:dk2>
      <a:lt2>
        <a:srgbClr val="535353"/>
      </a:lt2>
      <a:accent1>
        <a:srgbClr val="47B6E7"/>
      </a:accent1>
      <a:accent2>
        <a:srgbClr val="628EE3"/>
      </a:accent2>
      <a:accent3>
        <a:srgbClr val="8F8F8F"/>
      </a:accent3>
      <a:accent4>
        <a:srgbClr val="343638"/>
      </a:accent4>
      <a:accent5>
        <a:srgbClr val="B1D5F0"/>
      </a:accent5>
      <a:accent6>
        <a:srgbClr val="5981CE"/>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7B6E7"/>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D3F4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7B6E7"/>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D3F4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7B6E7"/>
      </a:accent1>
      <a:accent2>
        <a:srgbClr val="628EE3"/>
      </a:accent2>
      <a:accent3>
        <a:srgbClr val="8F8F8F"/>
      </a:accent3>
      <a:accent4>
        <a:srgbClr val="343638"/>
      </a:accent4>
      <a:accent5>
        <a:srgbClr val="B1D5F0"/>
      </a:accent5>
      <a:accent6>
        <a:srgbClr val="5981CE"/>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7B6E7"/>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D3F4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7B6E7"/>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D3F4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1805</Words>
  <Application>Microsoft Office PowerPoint</Application>
  <PresentationFormat>全屏显示(4:3)</PresentationFormat>
  <Paragraphs>385</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Helvetica Neue</vt:lpstr>
      <vt:lpstr>宋体</vt:lpstr>
      <vt:lpstr>微软雅黑</vt:lpstr>
      <vt:lpstr>Arial</vt:lpstr>
      <vt:lpstr>Arial Black</vt:lpstr>
      <vt:lpstr>Calibri</vt:lpstr>
      <vt:lpstr>Times</vt:lpstr>
      <vt:lpstr>Times New Roman</vt:lpstr>
      <vt:lpstr>Wingdings</vt:lpstr>
      <vt:lpstr>Default</vt:lpstr>
      <vt:lpstr>建设工程声像档案 编制要求</vt:lpstr>
      <vt:lpstr>PowerPoint 演示文稿</vt:lpstr>
      <vt:lpstr>PowerPoint 演示文稿</vt:lpstr>
      <vt:lpstr>二、工程声像档案内容</vt:lpstr>
      <vt:lpstr> 三、工程声像档案管理的基本规定</vt:lpstr>
      <vt:lpstr>PowerPoint 演示文稿</vt:lpstr>
      <vt:lpstr>（一）房屋建筑工程声像档案拍摄内容</vt:lpstr>
      <vt:lpstr>PowerPoint 演示文稿</vt:lpstr>
      <vt:lpstr>PowerPoint 演示文稿</vt:lpstr>
      <vt:lpstr>PowerPoint 演示文稿</vt:lpstr>
      <vt:lpstr>（一）市政基础设施工程声像档案拍摄内容</vt:lpstr>
      <vt:lpstr>PowerPoint 演示文稿</vt:lpstr>
      <vt:lpstr>PowerPoint 演示文稿</vt:lpstr>
      <vt:lpstr>PowerPoint 演示文稿</vt:lpstr>
      <vt:lpstr>五、工程声像文件采集质量要求：</vt:lpstr>
      <vt:lpstr>（二）技术要求</vt:lpstr>
      <vt:lpstr>六、工程声像档案归档整理</vt:lpstr>
      <vt:lpstr>PowerPoint 演示文稿</vt:lpstr>
      <vt:lpstr> （三）工程照片整理</vt:lpstr>
      <vt:lpstr>著  录  要  求</vt:lpstr>
      <vt:lpstr>PowerPoint 演示文稿</vt:lpstr>
      <vt:lpstr>PowerPoint 演示文稿</vt:lpstr>
      <vt:lpstr>著录格式（示例）</vt:lpstr>
      <vt:lpstr>PowerPoint 演示文稿</vt:lpstr>
      <vt:lpstr>PowerPoint 演示文稿</vt:lpstr>
      <vt:lpstr>六、工程声像档案的验收与移交</vt:lpstr>
      <vt:lpstr>（二）工程声像档案的移交</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建设工程声像档案 编制要求</dc:title>
  <cp:lastModifiedBy>lran</cp:lastModifiedBy>
  <cp:revision>4</cp:revision>
  <dcterms:modified xsi:type="dcterms:W3CDTF">2020-08-19T23:52:39Z</dcterms:modified>
</cp:coreProperties>
</file>